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  <p:sldId id="477" r:id="rId227"/>
    <p:sldId id="478" r:id="rId228"/>
    <p:sldId id="479" r:id="rId229"/>
    <p:sldId id="480" r:id="rId230"/>
    <p:sldId id="481" r:id="rId231"/>
    <p:sldId id="482" r:id="rId232"/>
    <p:sldId id="483" r:id="rId233"/>
    <p:sldId id="484" r:id="rId234"/>
    <p:sldId id="485" r:id="rId235"/>
    <p:sldId id="486" r:id="rId236"/>
    <p:sldId id="487" r:id="rId237"/>
    <p:sldId id="488" r:id="rId238"/>
    <p:sldId id="489" r:id="rId239"/>
    <p:sldId id="490" r:id="rId240"/>
    <p:sldId id="491" r:id="rId241"/>
    <p:sldId id="492" r:id="rId242"/>
    <p:sldId id="493" r:id="rId243"/>
    <p:sldId id="494" r:id="rId244"/>
    <p:sldId id="495" r:id="rId245"/>
    <p:sldId id="496" r:id="rId246"/>
    <p:sldId id="497" r:id="rId247"/>
    <p:sldId id="498" r:id="rId24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Relationship Id="rId208" Type="http://schemas.openxmlformats.org/officeDocument/2006/relationships/slide" Target="slides/slide203.xml"/><Relationship Id="rId209" Type="http://schemas.openxmlformats.org/officeDocument/2006/relationships/slide" Target="slides/slide204.xml"/><Relationship Id="rId210" Type="http://schemas.openxmlformats.org/officeDocument/2006/relationships/slide" Target="slides/slide205.xml"/><Relationship Id="rId211" Type="http://schemas.openxmlformats.org/officeDocument/2006/relationships/slide" Target="slides/slide206.xml"/><Relationship Id="rId212" Type="http://schemas.openxmlformats.org/officeDocument/2006/relationships/slide" Target="slides/slide207.xml"/><Relationship Id="rId213" Type="http://schemas.openxmlformats.org/officeDocument/2006/relationships/slide" Target="slides/slide208.xml"/><Relationship Id="rId214" Type="http://schemas.openxmlformats.org/officeDocument/2006/relationships/slide" Target="slides/slide209.xml"/><Relationship Id="rId215" Type="http://schemas.openxmlformats.org/officeDocument/2006/relationships/slide" Target="slides/slide210.xml"/><Relationship Id="rId216" Type="http://schemas.openxmlformats.org/officeDocument/2006/relationships/slide" Target="slides/slide211.xml"/><Relationship Id="rId217" Type="http://schemas.openxmlformats.org/officeDocument/2006/relationships/slide" Target="slides/slide212.xml"/><Relationship Id="rId218" Type="http://schemas.openxmlformats.org/officeDocument/2006/relationships/slide" Target="slides/slide213.xml"/><Relationship Id="rId219" Type="http://schemas.openxmlformats.org/officeDocument/2006/relationships/slide" Target="slides/slide214.xml"/><Relationship Id="rId220" Type="http://schemas.openxmlformats.org/officeDocument/2006/relationships/slide" Target="slides/slide215.xml"/><Relationship Id="rId221" Type="http://schemas.openxmlformats.org/officeDocument/2006/relationships/slide" Target="slides/slide216.xml"/><Relationship Id="rId222" Type="http://schemas.openxmlformats.org/officeDocument/2006/relationships/slide" Target="slides/slide217.xml"/><Relationship Id="rId223" Type="http://schemas.openxmlformats.org/officeDocument/2006/relationships/slide" Target="slides/slide218.xml"/><Relationship Id="rId224" Type="http://schemas.openxmlformats.org/officeDocument/2006/relationships/slide" Target="slides/slide219.xml"/><Relationship Id="rId225" Type="http://schemas.openxmlformats.org/officeDocument/2006/relationships/slide" Target="slides/slide220.xml"/><Relationship Id="rId226" Type="http://schemas.openxmlformats.org/officeDocument/2006/relationships/slide" Target="slides/slide221.xml"/><Relationship Id="rId227" Type="http://schemas.openxmlformats.org/officeDocument/2006/relationships/slide" Target="slides/slide222.xml"/><Relationship Id="rId228" Type="http://schemas.openxmlformats.org/officeDocument/2006/relationships/slide" Target="slides/slide223.xml"/><Relationship Id="rId229" Type="http://schemas.openxmlformats.org/officeDocument/2006/relationships/slide" Target="slides/slide224.xml"/><Relationship Id="rId230" Type="http://schemas.openxmlformats.org/officeDocument/2006/relationships/slide" Target="slides/slide225.xml"/><Relationship Id="rId231" Type="http://schemas.openxmlformats.org/officeDocument/2006/relationships/slide" Target="slides/slide226.xml"/><Relationship Id="rId232" Type="http://schemas.openxmlformats.org/officeDocument/2006/relationships/slide" Target="slides/slide227.xml"/><Relationship Id="rId233" Type="http://schemas.openxmlformats.org/officeDocument/2006/relationships/slide" Target="slides/slide228.xml"/><Relationship Id="rId234" Type="http://schemas.openxmlformats.org/officeDocument/2006/relationships/slide" Target="slides/slide229.xml"/><Relationship Id="rId235" Type="http://schemas.openxmlformats.org/officeDocument/2006/relationships/slide" Target="slides/slide230.xml"/><Relationship Id="rId236" Type="http://schemas.openxmlformats.org/officeDocument/2006/relationships/slide" Target="slides/slide231.xml"/><Relationship Id="rId237" Type="http://schemas.openxmlformats.org/officeDocument/2006/relationships/slide" Target="slides/slide232.xml"/><Relationship Id="rId238" Type="http://schemas.openxmlformats.org/officeDocument/2006/relationships/slide" Target="slides/slide233.xml"/><Relationship Id="rId239" Type="http://schemas.openxmlformats.org/officeDocument/2006/relationships/slide" Target="slides/slide234.xml"/><Relationship Id="rId240" Type="http://schemas.openxmlformats.org/officeDocument/2006/relationships/slide" Target="slides/slide235.xml"/><Relationship Id="rId241" Type="http://schemas.openxmlformats.org/officeDocument/2006/relationships/slide" Target="slides/slide236.xml"/><Relationship Id="rId242" Type="http://schemas.openxmlformats.org/officeDocument/2006/relationships/slide" Target="slides/slide237.xml"/><Relationship Id="rId243" Type="http://schemas.openxmlformats.org/officeDocument/2006/relationships/slide" Target="slides/slide238.xml"/><Relationship Id="rId244" Type="http://schemas.openxmlformats.org/officeDocument/2006/relationships/slide" Target="slides/slide239.xml"/><Relationship Id="rId245" Type="http://schemas.openxmlformats.org/officeDocument/2006/relationships/slide" Target="slides/slide240.xml"/><Relationship Id="rId246" Type="http://schemas.openxmlformats.org/officeDocument/2006/relationships/slide" Target="slides/slide241.xml"/><Relationship Id="rId247" Type="http://schemas.openxmlformats.org/officeDocument/2006/relationships/slide" Target="slides/slide242.xml"/><Relationship Id="rId248" Type="http://schemas.openxmlformats.org/officeDocument/2006/relationships/slide" Target="slides/slide2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9398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9398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9398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9398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9398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9613391"/>
            <a:ext cx="1764792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4954" y="476503"/>
            <a:ext cx="347294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704" y="2479801"/>
            <a:ext cx="5768340" cy="521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355334" y="9313426"/>
            <a:ext cx="31622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9398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.mathworks.com/downloads/web_downloads" TargetMode="External"/><Relationship Id="rId3" Type="http://schemas.openxmlformats.org/officeDocument/2006/relationships/image" Target="../media/image3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nu.org/software/octave/download.html" TargetMode="External"/><Relationship Id="rId3" Type="http://schemas.openxmlformats.org/officeDocument/2006/relationships/image" Target="../media/image9.jp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contact@tutorialspoint.com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
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
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3.xml"/><Relationship Id="rId8" Type="http://schemas.openxmlformats.org/officeDocument/2006/relationships/slide" Target="slide16.xml"/><Relationship Id="rId9" Type="http://schemas.openxmlformats.org/officeDocument/2006/relationships/slide" Target="slide17.xml"/><Relationship Id="rId10" Type="http://schemas.openxmlformats.org/officeDocument/2006/relationships/slide" Target="slide18.xml"/><Relationship Id="rId11" Type="http://schemas.openxmlformats.org/officeDocument/2006/relationships/slide" Target="slide19.xml"/><Relationship Id="rId12" Type="http://schemas.openxmlformats.org/officeDocument/2006/relationships/slide" Target="slide20.xml"/><Relationship Id="rId13" Type="http://schemas.openxmlformats.org/officeDocument/2006/relationships/slide" Target="slide21.xml"/><Relationship Id="rId14" Type="http://schemas.openxmlformats.org/officeDocument/2006/relationships/slide" Target="slide22.xml"/><Relationship Id="rId15" Type="http://schemas.openxmlformats.org/officeDocument/2006/relationships/slide" Target="slide2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4.xml"/><Relationship Id="rId3" Type="http://schemas.openxmlformats.org/officeDocument/2006/relationships/slide" Target="slide26.xml"/><Relationship Id="rId4" Type="http://schemas.openxmlformats.org/officeDocument/2006/relationships/slide" Target="slide27.xml"/><Relationship Id="rId5" Type="http://schemas.openxmlformats.org/officeDocument/2006/relationships/slide" Target="slide29.xml"/><Relationship Id="rId6" Type="http://schemas.openxmlformats.org/officeDocument/2006/relationships/slide" Target="slide31.xml"/><Relationship Id="rId7" Type="http://schemas.openxmlformats.org/officeDocument/2006/relationships/slide" Target="slide32.xml"/><Relationship Id="rId8" Type="http://schemas.openxmlformats.org/officeDocument/2006/relationships/slide" Target="slide34.xml"/><Relationship Id="rId9" Type="http://schemas.openxmlformats.org/officeDocument/2006/relationships/slide" Target="slide36.xml"/><Relationship Id="rId10" Type="http://schemas.openxmlformats.org/officeDocument/2006/relationships/slide" Target="slide39.xml"/><Relationship Id="rId11" Type="http://schemas.openxmlformats.org/officeDocument/2006/relationships/slide" Target="slide41.xml"/><Relationship Id="rId12" Type="http://schemas.openxmlformats.org/officeDocument/2006/relationships/slide" Target="slide43.xml"/><Relationship Id="rId13" Type="http://schemas.openxmlformats.org/officeDocument/2006/relationships/slide" Target="slide48.xml"/><Relationship Id="rId14" Type="http://schemas.openxmlformats.org/officeDocument/2006/relationships/slide" Target="slide51.xml"/><Relationship Id="rId15" Type="http://schemas.openxmlformats.org/officeDocument/2006/relationships/slide" Target="slide55.xml"/><Relationship Id="rId16" Type="http://schemas.openxmlformats.org/officeDocument/2006/relationships/slide" Target="slide58.xml"/><Relationship Id="rId17" Type="http://schemas.openxmlformats.org/officeDocument/2006/relationships/slide" Target="slide59.xml"/><Relationship Id="rId18" Type="http://schemas.openxmlformats.org/officeDocument/2006/relationships/slide" Target="slide64.xml"/><Relationship Id="rId19" Type="http://schemas.openxmlformats.org/officeDocument/2006/relationships/slide" Target="slide66.xml"/><Relationship Id="rId20" Type="http://schemas.openxmlformats.org/officeDocument/2006/relationships/slide" Target="slide69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70.xml"/><Relationship Id="rId3" Type="http://schemas.openxmlformats.org/officeDocument/2006/relationships/slide" Target="slide72.xml"/><Relationship Id="rId4" Type="http://schemas.openxmlformats.org/officeDocument/2006/relationships/slide" Target="slide73.xml"/><Relationship Id="rId5" Type="http://schemas.openxmlformats.org/officeDocument/2006/relationships/slide" Target="slide75.xml"/><Relationship Id="rId6" Type="http://schemas.openxmlformats.org/officeDocument/2006/relationships/slide" Target="slide76.xml"/><Relationship Id="rId7" Type="http://schemas.openxmlformats.org/officeDocument/2006/relationships/slide" Target="slide78.xml"/><Relationship Id="rId8" Type="http://schemas.openxmlformats.org/officeDocument/2006/relationships/slide" Target="slide80.xml"/><Relationship Id="rId9" Type="http://schemas.openxmlformats.org/officeDocument/2006/relationships/slide" Target="slide81.xml"/><Relationship Id="rId10" Type="http://schemas.openxmlformats.org/officeDocument/2006/relationships/slide" Target="slide82.xml"/><Relationship Id="rId11" Type="http://schemas.openxmlformats.org/officeDocument/2006/relationships/slide" Target="slide85.xml"/><Relationship Id="rId12" Type="http://schemas.openxmlformats.org/officeDocument/2006/relationships/slide" Target="slide87.xml"/><Relationship Id="rId13" Type="http://schemas.openxmlformats.org/officeDocument/2006/relationships/slide" Target="slide88.xml"/><Relationship Id="rId14" Type="http://schemas.openxmlformats.org/officeDocument/2006/relationships/slide" Target="slide89.xml"/><Relationship Id="rId15" Type="http://schemas.openxmlformats.org/officeDocument/2006/relationships/slide" Target="slide92.xml"/><Relationship Id="rId16" Type="http://schemas.openxmlformats.org/officeDocument/2006/relationships/slide" Target="slide93.xml"/><Relationship Id="rId17" Type="http://schemas.openxmlformats.org/officeDocument/2006/relationships/slide" Target="slide94.xml"/><Relationship Id="rId18" Type="http://schemas.openxmlformats.org/officeDocument/2006/relationships/slide" Target="slide95.xml"/><Relationship Id="rId19" Type="http://schemas.openxmlformats.org/officeDocument/2006/relationships/slide" Target="slide96.xml"/><Relationship Id="rId20" Type="http://schemas.openxmlformats.org/officeDocument/2006/relationships/slide" Target="slide98.xml"/><Relationship Id="rId21" Type="http://schemas.openxmlformats.org/officeDocument/2006/relationships/slide" Target="slide99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01.xml"/><Relationship Id="rId3" Type="http://schemas.openxmlformats.org/officeDocument/2006/relationships/slide" Target="slide103.xml"/><Relationship Id="rId4" Type="http://schemas.openxmlformats.org/officeDocument/2006/relationships/slide" Target="slide105.xml"/><Relationship Id="rId5" Type="http://schemas.openxmlformats.org/officeDocument/2006/relationships/slide" Target="slide106.xml"/><Relationship Id="rId6" Type="http://schemas.openxmlformats.org/officeDocument/2006/relationships/slide" Target="slide107.xml"/><Relationship Id="rId7" Type="http://schemas.openxmlformats.org/officeDocument/2006/relationships/slide" Target="slide108.xml"/><Relationship Id="rId8" Type="http://schemas.openxmlformats.org/officeDocument/2006/relationships/slide" Target="slide110.xml"/><Relationship Id="rId9" Type="http://schemas.openxmlformats.org/officeDocument/2006/relationships/slide" Target="slide111.xml"/><Relationship Id="rId10" Type="http://schemas.openxmlformats.org/officeDocument/2006/relationships/slide" Target="slide113.xml"/><Relationship Id="rId11" Type="http://schemas.openxmlformats.org/officeDocument/2006/relationships/slide" Target="slide115.xml"/><Relationship Id="rId12" Type="http://schemas.openxmlformats.org/officeDocument/2006/relationships/slide" Target="slide118.xml"/><Relationship Id="rId13" Type="http://schemas.openxmlformats.org/officeDocument/2006/relationships/slide" Target="slide121.xml"/><Relationship Id="rId14" Type="http://schemas.openxmlformats.org/officeDocument/2006/relationships/slide" Target="slide122.xml"/><Relationship Id="rId15" Type="http://schemas.openxmlformats.org/officeDocument/2006/relationships/slide" Target="slide123.xml"/><Relationship Id="rId16" Type="http://schemas.openxmlformats.org/officeDocument/2006/relationships/slide" Target="slide125.xml"/><Relationship Id="rId17" Type="http://schemas.openxmlformats.org/officeDocument/2006/relationships/slide" Target="slide128.xml"/><Relationship Id="rId18" Type="http://schemas.openxmlformats.org/officeDocument/2006/relationships/slide" Target="slide130.xml"/><Relationship Id="rId19" Type="http://schemas.openxmlformats.org/officeDocument/2006/relationships/slide" Target="slide13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34.xml"/><Relationship Id="rId3" Type="http://schemas.openxmlformats.org/officeDocument/2006/relationships/slide" Target="slide135.xml"/><Relationship Id="rId4" Type="http://schemas.openxmlformats.org/officeDocument/2006/relationships/slide" Target="slide137.xml"/><Relationship Id="rId5" Type="http://schemas.openxmlformats.org/officeDocument/2006/relationships/slide" Target="slide138.xml"/><Relationship Id="rId6" Type="http://schemas.openxmlformats.org/officeDocument/2006/relationships/slide" Target="slide143.xml"/><Relationship Id="rId7" Type="http://schemas.openxmlformats.org/officeDocument/2006/relationships/slide" Target="slide144.xml"/><Relationship Id="rId8" Type="http://schemas.openxmlformats.org/officeDocument/2006/relationships/slide" Target="slide147.xml"/><Relationship Id="rId9" Type="http://schemas.openxmlformats.org/officeDocument/2006/relationships/slide" Target="slide148.xml"/><Relationship Id="rId10" Type="http://schemas.openxmlformats.org/officeDocument/2006/relationships/slide" Target="slide149.xml"/><Relationship Id="rId11" Type="http://schemas.openxmlformats.org/officeDocument/2006/relationships/slide" Target="slide151.xml"/><Relationship Id="rId12" Type="http://schemas.openxmlformats.org/officeDocument/2006/relationships/slide" Target="slide155.xml"/><Relationship Id="rId13" Type="http://schemas.openxmlformats.org/officeDocument/2006/relationships/slide" Target="slide156.xml"/><Relationship Id="rId14" Type="http://schemas.openxmlformats.org/officeDocument/2006/relationships/slide" Target="slide161.xml"/><Relationship Id="rId15" Type="http://schemas.openxmlformats.org/officeDocument/2006/relationships/slide" Target="slide163.xml"/><Relationship Id="rId16" Type="http://schemas.openxmlformats.org/officeDocument/2006/relationships/slide" Target="slide165.xml"/><Relationship Id="rId17" Type="http://schemas.openxmlformats.org/officeDocument/2006/relationships/slide" Target="slide167.xml"/><Relationship Id="rId18" Type="http://schemas.openxmlformats.org/officeDocument/2006/relationships/slide" Target="slide168.xml"/><Relationship Id="rId19" Type="http://schemas.openxmlformats.org/officeDocument/2006/relationships/slide" Target="slide169.xml"/><Relationship Id="rId20" Type="http://schemas.openxmlformats.org/officeDocument/2006/relationships/slide" Target="slide170.xml"/><Relationship Id="rId21" Type="http://schemas.openxmlformats.org/officeDocument/2006/relationships/slide" Target="slide171.xml"/><Relationship Id="rId22" Type="http://schemas.openxmlformats.org/officeDocument/2006/relationships/slide" Target="slide173.xml"/><Relationship Id="rId23" Type="http://schemas.openxmlformats.org/officeDocument/2006/relationships/slide" Target="slide174.xml"/><Relationship Id="rId24" Type="http://schemas.openxmlformats.org/officeDocument/2006/relationships/slide" Target="slide176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78.xml"/><Relationship Id="rId3" Type="http://schemas.openxmlformats.org/officeDocument/2006/relationships/slide" Target="slide180.xml"/><Relationship Id="rId4" Type="http://schemas.openxmlformats.org/officeDocument/2006/relationships/slide" Target="slide185.xml"/><Relationship Id="rId5" Type="http://schemas.openxmlformats.org/officeDocument/2006/relationships/slide" Target="slide186.xml"/><Relationship Id="rId6" Type="http://schemas.openxmlformats.org/officeDocument/2006/relationships/slide" Target="slide188.xml"/><Relationship Id="rId7" Type="http://schemas.openxmlformats.org/officeDocument/2006/relationships/slide" Target="slide190.xml"/><Relationship Id="rId8" Type="http://schemas.openxmlformats.org/officeDocument/2006/relationships/slide" Target="slide193.xml"/><Relationship Id="rId9" Type="http://schemas.openxmlformats.org/officeDocument/2006/relationships/slide" Target="slide194.xml"/><Relationship Id="rId10" Type="http://schemas.openxmlformats.org/officeDocument/2006/relationships/slide" Target="slide197.xml"/><Relationship Id="rId11" Type="http://schemas.openxmlformats.org/officeDocument/2006/relationships/slide" Target="slide198.xml"/><Relationship Id="rId12" Type="http://schemas.openxmlformats.org/officeDocument/2006/relationships/slide" Target="slide202.xml"/><Relationship Id="rId13" Type="http://schemas.openxmlformats.org/officeDocument/2006/relationships/slide" Target="slide207.xml"/><Relationship Id="rId14" Type="http://schemas.openxmlformats.org/officeDocument/2006/relationships/slide" Target="slide209.xml"/><Relationship Id="rId15" Type="http://schemas.openxmlformats.org/officeDocument/2006/relationships/slide" Target="slide213.xml"/><Relationship Id="rId16" Type="http://schemas.openxmlformats.org/officeDocument/2006/relationships/slide" Target="slide215.xml"/><Relationship Id="rId17" Type="http://schemas.openxmlformats.org/officeDocument/2006/relationships/slide" Target="slide219.xml"/><Relationship Id="rId18" Type="http://schemas.openxmlformats.org/officeDocument/2006/relationships/slide" Target="slide225.xml"/><Relationship Id="rId19" Type="http://schemas.openxmlformats.org/officeDocument/2006/relationships/slide" Target="slide226.xml"/><Relationship Id="rId20" Type="http://schemas.openxmlformats.org/officeDocument/2006/relationships/slide" Target="slide228.xml"/><Relationship Id="rId21" Type="http://schemas.openxmlformats.org/officeDocument/2006/relationships/slide" Target="slide229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31.xml"/><Relationship Id="rId3" Type="http://schemas.openxmlformats.org/officeDocument/2006/relationships/slide" Target="slide233.xml"/><Relationship Id="rId4" Type="http://schemas.openxmlformats.org/officeDocument/2006/relationships/slide" Target="slide234.xml"/><Relationship Id="rId5" Type="http://schemas.openxmlformats.org/officeDocument/2006/relationships/slide" Target="slide238.xml"/><Relationship Id="rId6" Type="http://schemas.openxmlformats.org/officeDocument/2006/relationships/slide" Target="slide23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564" cy="10689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7261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0480" marR="2413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(matrix laboratory)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fourth-generation high-level </a:t>
            </a:r>
            <a:r>
              <a:rPr dirty="0" sz="1100" spc="-5">
                <a:latin typeface="Verdana"/>
                <a:cs typeface="Verdana"/>
              </a:rPr>
              <a:t>programming  language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interactive environment </a:t>
            </a:r>
            <a:r>
              <a:rPr dirty="0" sz="1100">
                <a:latin typeface="Verdana"/>
                <a:cs typeface="Verdana"/>
              </a:rPr>
              <a:t>for numerical </a:t>
            </a:r>
            <a:r>
              <a:rPr dirty="0" sz="1100" spc="-5">
                <a:latin typeface="Verdana"/>
                <a:cs typeface="Verdana"/>
              </a:rPr>
              <a:t>computation, visualization 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programming.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developed </a:t>
            </a:r>
            <a:r>
              <a:rPr dirty="0" sz="1100" spc="-5">
                <a:latin typeface="Verdana"/>
                <a:cs typeface="Verdana"/>
              </a:rPr>
              <a:t>by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MathWorks.</a:t>
            </a:r>
            <a:endParaRPr sz="1100">
              <a:latin typeface="Verdana"/>
              <a:cs typeface="Verdana"/>
            </a:endParaRPr>
          </a:p>
          <a:p>
            <a:pPr algn="just" marL="30480" marR="22860">
              <a:lnSpc>
                <a:spcPct val="1092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allows matrix manipulations; plotting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data; implementation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algorithms; creation </a:t>
            </a:r>
            <a:r>
              <a:rPr dirty="0" sz="1100">
                <a:latin typeface="Verdana"/>
                <a:cs typeface="Verdana"/>
              </a:rPr>
              <a:t>of user </a:t>
            </a:r>
            <a:r>
              <a:rPr dirty="0" sz="1100" spc="-5">
                <a:latin typeface="Verdana"/>
                <a:cs typeface="Verdana"/>
              </a:rPr>
              <a:t>interfaces; interfacing with programs written in </a:t>
            </a:r>
            <a:r>
              <a:rPr dirty="0" sz="1100">
                <a:latin typeface="Verdana"/>
                <a:cs typeface="Verdana"/>
              </a:rPr>
              <a:t>other  </a:t>
            </a:r>
            <a:r>
              <a:rPr dirty="0" sz="1100" spc="-5">
                <a:latin typeface="Verdana"/>
                <a:cs typeface="Verdana"/>
              </a:rPr>
              <a:t>languages, including C, C++, </a:t>
            </a:r>
            <a:r>
              <a:rPr dirty="0" sz="1100">
                <a:latin typeface="Verdana"/>
                <a:cs typeface="Verdana"/>
              </a:rPr>
              <a:t>Java, and </a:t>
            </a:r>
            <a:r>
              <a:rPr dirty="0" sz="1100" spc="-5">
                <a:latin typeface="Verdana"/>
                <a:cs typeface="Verdana"/>
              </a:rPr>
              <a:t>FORTRAN; analyze data; develop  algorithms; </a:t>
            </a:r>
            <a:r>
              <a:rPr dirty="0" sz="1100">
                <a:latin typeface="Verdana"/>
                <a:cs typeface="Verdana"/>
              </a:rPr>
              <a:t>and create </a:t>
            </a:r>
            <a:r>
              <a:rPr dirty="0" sz="1100" spc="-5">
                <a:latin typeface="Verdana"/>
                <a:cs typeface="Verdana"/>
              </a:rPr>
              <a:t>models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applications.</a:t>
            </a:r>
            <a:endParaRPr sz="1100">
              <a:latin typeface="Verdana"/>
              <a:cs typeface="Verdana"/>
            </a:endParaRPr>
          </a:p>
          <a:p>
            <a:pPr algn="just" marL="30480" marR="2540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has </a:t>
            </a:r>
            <a:r>
              <a:rPr dirty="0" sz="1100">
                <a:latin typeface="Verdana"/>
                <a:cs typeface="Verdana"/>
              </a:rPr>
              <a:t>numerous </a:t>
            </a:r>
            <a:r>
              <a:rPr dirty="0" sz="1100" spc="-10">
                <a:latin typeface="Verdana"/>
                <a:cs typeface="Verdana"/>
              </a:rPr>
              <a:t>built-in </a:t>
            </a:r>
            <a:r>
              <a:rPr dirty="0" sz="1100" spc="-5">
                <a:latin typeface="Verdana"/>
                <a:cs typeface="Verdana"/>
              </a:rPr>
              <a:t>commands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math functions that help you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 spc="-5">
                <a:latin typeface="Verdana"/>
                <a:cs typeface="Verdana"/>
              </a:rPr>
              <a:t>mathematical calculations, generating </a:t>
            </a:r>
            <a:r>
              <a:rPr dirty="0" sz="1100">
                <a:latin typeface="Verdana"/>
                <a:cs typeface="Verdana"/>
              </a:rPr>
              <a:t>plots, and </a:t>
            </a:r>
            <a:r>
              <a:rPr dirty="0" sz="1100" spc="-5">
                <a:latin typeface="Verdana"/>
                <a:cs typeface="Verdana"/>
              </a:rPr>
              <a:t>performing </a:t>
            </a:r>
            <a:r>
              <a:rPr dirty="0" sz="1100">
                <a:latin typeface="Verdana"/>
                <a:cs typeface="Verdana"/>
              </a:rPr>
              <a:t>numerical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MATLAB's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Power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Computational</a:t>
            </a:r>
            <a:r>
              <a:rPr dirty="0" u="sng" sz="1800" spc="-2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Mathematics	</a:t>
            </a:r>
            <a:endParaRPr sz="1800">
              <a:latin typeface="Arial"/>
              <a:cs typeface="Arial"/>
            </a:endParaRPr>
          </a:p>
          <a:p>
            <a:pPr algn="just" marL="30480" marR="23495">
              <a:lnSpc>
                <a:spcPct val="1082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every facet of </a:t>
            </a:r>
            <a:r>
              <a:rPr dirty="0" sz="1100" spc="-5">
                <a:latin typeface="Verdana"/>
                <a:cs typeface="Verdana"/>
              </a:rPr>
              <a:t>computational mathematics. </a:t>
            </a:r>
            <a:r>
              <a:rPr dirty="0" sz="1100">
                <a:latin typeface="Verdana"/>
                <a:cs typeface="Verdana"/>
              </a:rPr>
              <a:t>Following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23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some  </a:t>
            </a:r>
            <a:r>
              <a:rPr dirty="0" sz="1100" spc="-5">
                <a:latin typeface="Verdana"/>
                <a:cs typeface="Verdana"/>
              </a:rPr>
              <a:t>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mathematical calculations where </a:t>
            </a:r>
            <a:r>
              <a:rPr dirty="0" sz="1100" spc="-10">
                <a:latin typeface="Verdana"/>
                <a:cs typeface="Verdana"/>
              </a:rPr>
              <a:t>it is </a:t>
            </a:r>
            <a:r>
              <a:rPr dirty="0" sz="1100">
                <a:latin typeface="Verdana"/>
                <a:cs typeface="Verdana"/>
              </a:rPr>
              <a:t>used most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commonly: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Dealing </a:t>
            </a:r>
            <a:r>
              <a:rPr dirty="0" sz="1100" spc="-5">
                <a:latin typeface="Verdana"/>
                <a:cs typeface="Verdana"/>
              </a:rPr>
              <a:t>with Matrices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">
                <a:latin typeface="Verdana"/>
                <a:cs typeface="Verdana"/>
              </a:rPr>
              <a:t> Arrays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2-D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3-D Plotting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Linear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Algebra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Algebraic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Non-linear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Functions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Statistics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Data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Analysis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Calculus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Differential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Numerical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Integration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Transforms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Curve Fitting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Various </a:t>
            </a:r>
            <a:r>
              <a:rPr dirty="0" sz="1100">
                <a:latin typeface="Verdana"/>
                <a:cs typeface="Verdana"/>
              </a:rPr>
              <a:t>other special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9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Features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780"/>
              </a:spcBef>
            </a:pPr>
            <a:r>
              <a:rPr dirty="0" sz="1100" spc="-5">
                <a:latin typeface="Verdana"/>
                <a:cs typeface="Verdana"/>
              </a:rPr>
              <a:t>Following are the </a:t>
            </a:r>
            <a:r>
              <a:rPr dirty="0" sz="1100">
                <a:latin typeface="Verdana"/>
                <a:cs typeface="Verdana"/>
              </a:rPr>
              <a:t>basic </a:t>
            </a:r>
            <a:r>
              <a:rPr dirty="0" sz="1100" spc="-5">
                <a:latin typeface="Verdana"/>
                <a:cs typeface="Verdana"/>
              </a:rPr>
              <a:t>features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MATLAB: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3742" y="476503"/>
            <a:ext cx="261874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1.</a:t>
            </a:r>
            <a:r>
              <a:rPr dirty="0" sz="4800" spc="254"/>
              <a:t> </a:t>
            </a:r>
            <a:r>
              <a:rPr dirty="0" spc="-204"/>
              <a:t>OVERVIEW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1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70">
                <a:latin typeface="Arial"/>
                <a:cs typeface="Arial"/>
              </a:rPr>
              <a:t>[</a:t>
            </a:r>
            <a:r>
              <a:rPr dirty="0" sz="900" spc="270">
                <a:latin typeface="Arial"/>
                <a:cs typeface="Arial"/>
              </a:rPr>
              <a:t>f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900" spc="-10">
                <a:latin typeface="Arial"/>
                <a:cs typeface="Arial"/>
              </a:rPr>
              <a:t>n 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900" spc="295">
                <a:latin typeface="Arial"/>
                <a:cs typeface="Arial"/>
              </a:rPr>
              <a:t>l</a:t>
            </a:r>
            <a:r>
              <a:rPr dirty="0" sz="1100" spc="295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49479"/>
            <a:ext cx="304927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046985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[1: </a:t>
            </a:r>
            <a:r>
              <a:rPr dirty="0" sz="1100" spc="140">
                <a:latin typeface="Arial"/>
                <a:cs typeface="Arial"/>
              </a:rPr>
              <a:t>2: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20];</a:t>
            </a:r>
            <a:endParaRPr sz="1100">
              <a:latin typeface="Arial"/>
              <a:cs typeface="Arial"/>
            </a:endParaRPr>
          </a:p>
          <a:p>
            <a:pPr marL="73025" marR="4502785">
              <a:lnSpc>
                <a:spcPct val="188200"/>
              </a:lnSpc>
              <a:spcBef>
                <a:spcPts val="10"/>
              </a:spcBef>
            </a:pPr>
            <a:r>
              <a:rPr dirty="0" sz="900" spc="20">
                <a:latin typeface="Arial"/>
                <a:cs typeface="Arial"/>
              </a:rPr>
              <a:t>sqv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40">
                <a:latin typeface="Arial"/>
                <a:cs typeface="Arial"/>
              </a:rPr>
              <a:t>v</a:t>
            </a:r>
            <a:r>
              <a:rPr dirty="0" sz="1100" spc="140">
                <a:latin typeface="Arial"/>
                <a:cs typeface="Arial"/>
              </a:rPr>
              <a:t>.^2;  </a:t>
            </a:r>
            <a:r>
              <a:rPr dirty="0" sz="900" spc="75">
                <a:latin typeface="Arial"/>
                <a:cs typeface="Arial"/>
              </a:rPr>
              <a:t>disp</a:t>
            </a:r>
            <a:r>
              <a:rPr dirty="0" sz="1100" spc="240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v</a:t>
            </a:r>
            <a:r>
              <a:rPr dirty="0" sz="1100" spc="275">
                <a:latin typeface="Arial"/>
                <a:cs typeface="Arial"/>
              </a:rPr>
              <a:t>);</a:t>
            </a:r>
            <a:r>
              <a:rPr dirty="0" sz="900" spc="75">
                <a:latin typeface="Arial"/>
                <a:cs typeface="Arial"/>
              </a:rPr>
              <a:t>disp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20">
                <a:latin typeface="Arial"/>
                <a:cs typeface="Arial"/>
              </a:rPr>
              <a:t>sqv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147186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350126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4582" y="3605921"/>
          <a:ext cx="384175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/>
                <a:gridCol w="358775"/>
                <a:gridCol w="405764"/>
                <a:gridCol w="405765"/>
                <a:gridCol w="374650"/>
                <a:gridCol w="419100"/>
                <a:gridCol w="415289"/>
                <a:gridCol w="412750"/>
                <a:gridCol w="412114"/>
                <a:gridCol w="374014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334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361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08608" y="413981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8608" y="413981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7752" y="414439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8393" y="413981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8393" y="413981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3496690"/>
            <a:ext cx="0" cy="643255"/>
          </a:xfrm>
          <a:custGeom>
            <a:avLst/>
            <a:gdLst/>
            <a:ahLst/>
            <a:cxnLst/>
            <a:rect l="l" t="t" r="r" b="b"/>
            <a:pathLst>
              <a:path w="0" h="643254">
                <a:moveTo>
                  <a:pt x="0" y="0"/>
                </a:moveTo>
                <a:lnTo>
                  <a:pt x="0" y="64312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3496690"/>
            <a:ext cx="0" cy="643255"/>
          </a:xfrm>
          <a:custGeom>
            <a:avLst/>
            <a:gdLst/>
            <a:ahLst/>
            <a:cxnLst/>
            <a:rect l="l" t="t" r="r" b="b"/>
            <a:pathLst>
              <a:path w="0" h="643254">
                <a:moveTo>
                  <a:pt x="0" y="0"/>
                </a:moveTo>
                <a:lnTo>
                  <a:pt x="0" y="64312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91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13306"/>
            <a:ext cx="5757545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two-dimensional array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MATLAB, you 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by </a:t>
            </a:r>
            <a:r>
              <a:rPr dirty="0" sz="1100">
                <a:latin typeface="Verdana"/>
                <a:cs typeface="Verdana"/>
              </a:rPr>
              <a:t>entering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each row </a:t>
            </a:r>
            <a:r>
              <a:rPr dirty="0" sz="1100" spc="-5">
                <a:latin typeface="Verdana"/>
                <a:cs typeface="Verdana"/>
              </a:rPr>
              <a:t>as comma or  </a:t>
            </a:r>
            <a:r>
              <a:rPr dirty="0" sz="1100">
                <a:latin typeface="Verdana"/>
                <a:cs typeface="Verdana"/>
              </a:rPr>
              <a:t>space </a:t>
            </a:r>
            <a:r>
              <a:rPr dirty="0" sz="1100" spc="-5">
                <a:latin typeface="Verdana"/>
                <a:cs typeface="Verdana"/>
              </a:rPr>
              <a:t>delimited </a:t>
            </a:r>
            <a:r>
              <a:rPr dirty="0" sz="1100">
                <a:latin typeface="Verdana"/>
                <a:cs typeface="Verdana"/>
              </a:rPr>
              <a:t>numbers and </a:t>
            </a:r>
            <a:r>
              <a:rPr dirty="0" sz="1100" spc="-5">
                <a:latin typeface="Verdana"/>
                <a:cs typeface="Verdana"/>
              </a:rPr>
              <a:t>using semicolons to mark the </a:t>
            </a:r>
            <a:r>
              <a:rPr dirty="0" sz="1100">
                <a:latin typeface="Verdana"/>
                <a:cs typeface="Verdana"/>
              </a:rPr>
              <a:t>end of each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row.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create a </a:t>
            </a:r>
            <a:r>
              <a:rPr dirty="0" sz="1100" spc="-5">
                <a:latin typeface="Verdana"/>
                <a:cs typeface="Verdana"/>
              </a:rPr>
              <a:t>4-by-5 matrix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a</a:t>
            </a:r>
            <a:r>
              <a:rPr dirty="0" sz="1100" spc="-5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921761"/>
            <a:ext cx="5800090" cy="32702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8]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389502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374510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3180" y="3849761"/>
          <a:ext cx="2059939" cy="1485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289559"/>
                <a:gridCol w="391159"/>
                <a:gridCol w="391794"/>
                <a:gridCol w="391794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17752" y="533488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80" y="3740530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92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2965" y="3740530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92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83716" y="5451761"/>
            <a:ext cx="5795010" cy="72898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Referencing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Elements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reference an </a:t>
            </a:r>
            <a:r>
              <a:rPr dirty="0" sz="1100">
                <a:latin typeface="Verdana"/>
                <a:cs typeface="Verdana"/>
              </a:rPr>
              <a:t>element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>
                <a:latin typeface="Verdana"/>
                <a:cs typeface="Verdana"/>
              </a:rPr>
              <a:t>row and </a:t>
            </a:r>
            <a:r>
              <a:rPr dirty="0" sz="1100" spc="-5">
                <a:latin typeface="Verdana"/>
                <a:cs typeface="Verdana"/>
              </a:rPr>
              <a:t>n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>
                <a:latin typeface="Verdana"/>
                <a:cs typeface="Verdana"/>
              </a:rPr>
              <a:t>column, of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 i="1">
                <a:latin typeface="Verdana"/>
                <a:cs typeface="Verdana"/>
              </a:rPr>
              <a:t>mx</a:t>
            </a:r>
            <a:r>
              <a:rPr dirty="0" sz="1100">
                <a:latin typeface="Verdana"/>
                <a:cs typeface="Verdana"/>
              </a:rPr>
              <a:t>, we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6342252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0">
                <a:latin typeface="Arial"/>
                <a:cs typeface="Arial"/>
              </a:rPr>
              <a:t>mx</a:t>
            </a:r>
            <a:r>
              <a:rPr dirty="0" sz="1100" spc="10">
                <a:latin typeface="Arial"/>
                <a:cs typeface="Arial"/>
              </a:rPr>
              <a:t>(</a:t>
            </a:r>
            <a:r>
              <a:rPr dirty="0" sz="900" spc="10">
                <a:latin typeface="Arial"/>
                <a:cs typeface="Arial"/>
              </a:rPr>
              <a:t>m</a:t>
            </a:r>
            <a:r>
              <a:rPr dirty="0" sz="1100" spc="10">
                <a:latin typeface="Arial"/>
                <a:cs typeface="Arial"/>
              </a:rPr>
              <a:t>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180">
                <a:latin typeface="Arial"/>
                <a:cs typeface="Arial"/>
              </a:rPr>
              <a:t>n</a:t>
            </a:r>
            <a:r>
              <a:rPr dirty="0" sz="1100" spc="18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796506"/>
            <a:ext cx="5757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refer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2</a:t>
            </a:r>
            <a:r>
              <a:rPr dirty="0" baseline="31746" sz="1050" spc="-7">
                <a:latin typeface="Verdana"/>
                <a:cs typeface="Verdana"/>
              </a:rPr>
              <a:t>nd</a:t>
            </a:r>
            <a:r>
              <a:rPr dirty="0" baseline="31746" sz="1050" spc="7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row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5</a:t>
            </a:r>
            <a:r>
              <a:rPr dirty="0" baseline="31746" sz="1050" spc="-7">
                <a:latin typeface="Verdana"/>
                <a:cs typeface="Verdana"/>
              </a:rPr>
              <a:t>th</a:t>
            </a:r>
            <a:r>
              <a:rPr dirty="0" baseline="31746" sz="1050" spc="7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column,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a</a:t>
            </a:r>
            <a:r>
              <a:rPr dirty="0" sz="1100" spc="-5">
                <a:latin typeface="Verdana"/>
                <a:cs typeface="Verdana"/>
              </a:rPr>
              <a:t>,  as </a:t>
            </a:r>
            <a:r>
              <a:rPr dirty="0" sz="1100">
                <a:latin typeface="Verdana"/>
                <a:cs typeface="Verdana"/>
              </a:rPr>
              <a:t>created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last </a:t>
            </a:r>
            <a:r>
              <a:rPr dirty="0" sz="1100">
                <a:latin typeface="Verdana"/>
                <a:cs typeface="Verdana"/>
              </a:rPr>
              <a:t>section, we</a:t>
            </a:r>
            <a:r>
              <a:rPr dirty="0" sz="1100" spc="-5">
                <a:latin typeface="Verdana"/>
                <a:cs typeface="Verdana"/>
              </a:rPr>
              <a:t> type: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7349997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20">
                <a:latin typeface="Arial"/>
                <a:cs typeface="Arial"/>
              </a:rPr>
              <a:t>a</a:t>
            </a:r>
            <a:r>
              <a:rPr dirty="0" sz="1100" spc="120">
                <a:latin typeface="Arial"/>
                <a:cs typeface="Arial"/>
              </a:rPr>
              <a:t>(2,5)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8132826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3180" y="848842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17166" y="476503"/>
            <a:ext cx="238760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12.</a:t>
            </a:r>
            <a:r>
              <a:rPr dirty="0" sz="4800" spc="245"/>
              <a:t> </a:t>
            </a:r>
            <a:r>
              <a:rPr dirty="0" spc="-170"/>
              <a:t>MATRIX</a:t>
            </a:r>
            <a:endParaRPr sz="48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92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5757545" cy="47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reference all the </a:t>
            </a:r>
            <a:r>
              <a:rPr dirty="0" sz="1100">
                <a:latin typeface="Verdana"/>
                <a:cs typeface="Verdana"/>
              </a:rPr>
              <a:t>elements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m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 spc="-5">
                <a:latin typeface="Verdana"/>
                <a:cs typeface="Verdana"/>
              </a:rPr>
              <a:t>column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type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A(:,m).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Let us create a </a:t>
            </a:r>
            <a:r>
              <a:rPr dirty="0" sz="1100" spc="-5">
                <a:latin typeface="Verdana"/>
                <a:cs typeface="Verdana"/>
              </a:rPr>
              <a:t>column </a:t>
            </a:r>
            <a:r>
              <a:rPr dirty="0" sz="1100">
                <a:latin typeface="Verdana"/>
                <a:cs typeface="Verdana"/>
              </a:rPr>
              <a:t>vector </a:t>
            </a:r>
            <a:r>
              <a:rPr dirty="0" sz="1100" spc="-5">
                <a:latin typeface="Verdana"/>
                <a:cs typeface="Verdana"/>
              </a:rPr>
              <a:t>v, from the elements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4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>
                <a:latin typeface="Verdana"/>
                <a:cs typeface="Verdana"/>
              </a:rPr>
              <a:t>row of </a:t>
            </a:r>
            <a:r>
              <a:rPr dirty="0" sz="1100" spc="-5">
                <a:latin typeface="Verdana"/>
                <a:cs typeface="Verdana"/>
              </a:rPr>
              <a:t>the matrix</a:t>
            </a:r>
            <a:r>
              <a:rPr dirty="0" sz="1100" spc="-1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539493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900" spc="170">
                <a:latin typeface="Arial"/>
                <a:cs typeface="Arial"/>
              </a:rPr>
              <a:t>a</a:t>
            </a:r>
            <a:r>
              <a:rPr dirty="0" sz="1100" spc="170">
                <a:latin typeface="Arial"/>
                <a:cs typeface="Arial"/>
              </a:rPr>
              <a:t>(:,4)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322321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2677921"/>
            <a:ext cx="5800090" cy="15919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v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410582"/>
            <a:ext cx="57575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select the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m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 spc="-5">
                <a:latin typeface="Verdana"/>
                <a:cs typeface="Verdana"/>
              </a:rPr>
              <a:t>through n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 spc="-5">
                <a:latin typeface="Verdana"/>
                <a:cs typeface="Verdana"/>
              </a:rPr>
              <a:t>columns,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4766182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35">
                <a:latin typeface="Arial"/>
                <a:cs typeface="Arial"/>
              </a:rPr>
              <a:t>a</a:t>
            </a:r>
            <a:r>
              <a:rPr dirty="0" sz="1100" spc="135">
                <a:latin typeface="Arial"/>
                <a:cs typeface="Arial"/>
              </a:rPr>
              <a:t>(:,</a:t>
            </a:r>
            <a:r>
              <a:rPr dirty="0" sz="900" spc="135">
                <a:latin typeface="Arial"/>
                <a:cs typeface="Arial"/>
              </a:rPr>
              <a:t>m</a:t>
            </a:r>
            <a:r>
              <a:rPr dirty="0" sz="1100" spc="135">
                <a:latin typeface="Arial"/>
                <a:cs typeface="Arial"/>
              </a:rPr>
              <a:t>:</a:t>
            </a:r>
            <a:r>
              <a:rPr dirty="0" sz="900" spc="135">
                <a:latin typeface="Arial"/>
                <a:cs typeface="Arial"/>
              </a:rPr>
              <a:t>n</a:t>
            </a:r>
            <a:r>
              <a:rPr dirty="0" sz="1100" spc="13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222214"/>
            <a:ext cx="575373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Let us create a </a:t>
            </a:r>
            <a:r>
              <a:rPr dirty="0" sz="1100" spc="-5">
                <a:latin typeface="Verdana"/>
                <a:cs typeface="Verdana"/>
              </a:rPr>
              <a:t>smaller matrix taking the elements from the </a:t>
            </a:r>
            <a:r>
              <a:rPr dirty="0" sz="1100">
                <a:latin typeface="Verdana"/>
                <a:cs typeface="Verdana"/>
              </a:rPr>
              <a:t>second and </a:t>
            </a:r>
            <a:r>
              <a:rPr dirty="0" sz="1100" spc="-5">
                <a:latin typeface="Verdana"/>
                <a:cs typeface="Verdana"/>
              </a:rPr>
              <a:t>third  columns: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5772276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204">
                <a:latin typeface="Arial"/>
                <a:cs typeface="Arial"/>
              </a:rPr>
              <a:t>a</a:t>
            </a:r>
            <a:r>
              <a:rPr dirty="0" sz="1100" spc="204">
                <a:latin typeface="Arial"/>
                <a:cs typeface="Arial"/>
              </a:rPr>
              <a:t>(:,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2:3)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555104"/>
            <a:ext cx="522986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752" y="691070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66952" y="7332736"/>
          <a:ext cx="532765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266065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86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7752" y="850214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3180" y="6906132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4">
                <a:moveTo>
                  <a:pt x="0" y="0"/>
                </a:moveTo>
                <a:lnTo>
                  <a:pt x="0" y="16005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2965" y="6906132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4">
                <a:moveTo>
                  <a:pt x="0" y="0"/>
                </a:moveTo>
                <a:lnTo>
                  <a:pt x="0" y="16005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02004" y="8643365"/>
            <a:ext cx="54248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same way, you </a:t>
            </a:r>
            <a:r>
              <a:rPr dirty="0" sz="1100">
                <a:latin typeface="Verdana"/>
                <a:cs typeface="Verdana"/>
              </a:rPr>
              <a:t>can create a </a:t>
            </a:r>
            <a:r>
              <a:rPr dirty="0" sz="1100" spc="-5">
                <a:latin typeface="Verdana"/>
                <a:cs typeface="Verdana"/>
              </a:rPr>
              <a:t>sub-matrix taking </a:t>
            </a:r>
            <a:r>
              <a:rPr dirty="0" sz="1100">
                <a:latin typeface="Verdana"/>
                <a:cs typeface="Verdana"/>
              </a:rPr>
              <a:t>a sub-part of a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93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3180" y="899896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204">
                <a:latin typeface="Arial"/>
                <a:cs typeface="Arial"/>
              </a:rPr>
              <a:t>a</a:t>
            </a:r>
            <a:r>
              <a:rPr dirty="0" sz="1100" spc="204">
                <a:latin typeface="Arial"/>
                <a:cs typeface="Arial"/>
              </a:rPr>
              <a:t>(:,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2:3)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22922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5">
                <a:latin typeface="Verdana"/>
                <a:cs typeface="Verdana"/>
              </a:rPr>
              <a:t>and return the following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174218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66952" y="2163836"/>
          <a:ext cx="532765" cy="116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266065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7752" y="333209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1737613"/>
            <a:ext cx="0" cy="1599565"/>
          </a:xfrm>
          <a:custGeom>
            <a:avLst/>
            <a:gdLst/>
            <a:ahLst/>
            <a:cxnLst/>
            <a:rect l="l" t="t" r="r" b="b"/>
            <a:pathLst>
              <a:path w="0" h="1599564">
                <a:moveTo>
                  <a:pt x="0" y="0"/>
                </a:moveTo>
                <a:lnTo>
                  <a:pt x="0" y="159905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1737613"/>
            <a:ext cx="0" cy="1599565"/>
          </a:xfrm>
          <a:custGeom>
            <a:avLst/>
            <a:gdLst/>
            <a:ahLst/>
            <a:cxnLst/>
            <a:rect l="l" t="t" r="r" b="b"/>
            <a:pathLst>
              <a:path w="0" h="1599564">
                <a:moveTo>
                  <a:pt x="0" y="0"/>
                </a:moveTo>
                <a:lnTo>
                  <a:pt x="0" y="159905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2004" y="3473322"/>
            <a:ext cx="5424805" cy="47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same way, you </a:t>
            </a:r>
            <a:r>
              <a:rPr dirty="0" sz="1100">
                <a:latin typeface="Verdana"/>
                <a:cs typeface="Verdana"/>
              </a:rPr>
              <a:t>can create a </a:t>
            </a:r>
            <a:r>
              <a:rPr dirty="0" sz="1100" spc="-5">
                <a:latin typeface="Verdana"/>
                <a:cs typeface="Verdana"/>
              </a:rPr>
              <a:t>sub-matrix taking </a:t>
            </a:r>
            <a:r>
              <a:rPr dirty="0" sz="1100">
                <a:latin typeface="Verdana"/>
                <a:cs typeface="Verdana"/>
              </a:rPr>
              <a:t>a sub-part of a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create a </a:t>
            </a:r>
            <a:r>
              <a:rPr dirty="0" sz="1100" spc="-5">
                <a:latin typeface="Verdana"/>
                <a:cs typeface="Verdana"/>
              </a:rPr>
              <a:t>sub-matrix </a:t>
            </a:r>
            <a:r>
              <a:rPr dirty="0" sz="1100" i="1">
                <a:latin typeface="Verdana"/>
                <a:cs typeface="Verdana"/>
              </a:rPr>
              <a:t>sa </a:t>
            </a:r>
            <a:r>
              <a:rPr dirty="0" sz="1100" spc="-5">
                <a:latin typeface="Verdana"/>
                <a:cs typeface="Verdana"/>
              </a:rPr>
              <a:t>taking the inner </a:t>
            </a:r>
            <a:r>
              <a:rPr dirty="0" sz="1100">
                <a:latin typeface="Verdana"/>
                <a:cs typeface="Verdana"/>
              </a:rPr>
              <a:t>subpart of</a:t>
            </a:r>
            <a:r>
              <a:rPr dirty="0" sz="1100" spc="-1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411391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54582" y="4218569"/>
          <a:ext cx="921385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/>
                <a:gridCol w="390525"/>
                <a:gridCol w="266064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917752" y="475703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4109338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4109338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02004" y="4898262"/>
            <a:ext cx="123380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do this,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3180" y="5252592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sa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(2:3,2:4)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6036944"/>
            <a:ext cx="522986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sa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7752" y="639254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98702" y="6765416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0370" y="6765416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0514" y="6765416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8702" y="7080884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0370" y="7080884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80514" y="7080884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17752" y="735152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13180" y="6387972"/>
            <a:ext cx="0" cy="968375"/>
          </a:xfrm>
          <a:custGeom>
            <a:avLst/>
            <a:gdLst/>
            <a:ahLst/>
            <a:cxnLst/>
            <a:rect l="l" t="t" r="r" b="b"/>
            <a:pathLst>
              <a:path w="0" h="968375">
                <a:moveTo>
                  <a:pt x="0" y="0"/>
                </a:moveTo>
                <a:lnTo>
                  <a:pt x="0" y="96812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12965" y="6387972"/>
            <a:ext cx="0" cy="968375"/>
          </a:xfrm>
          <a:custGeom>
            <a:avLst/>
            <a:gdLst/>
            <a:ahLst/>
            <a:cxnLst/>
            <a:rect l="l" t="t" r="r" b="b"/>
            <a:pathLst>
              <a:path w="0" h="968375">
                <a:moveTo>
                  <a:pt x="0" y="0"/>
                </a:moveTo>
                <a:lnTo>
                  <a:pt x="0" y="96812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83716" y="7629905"/>
            <a:ext cx="5795010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Deleting</a:t>
            </a:r>
            <a:r>
              <a:rPr dirty="0" u="sng" sz="1800" spc="-2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</a:t>
            </a:r>
            <a:r>
              <a:rPr dirty="0" u="sng" sz="1800" spc="-229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	</a:t>
            </a:r>
            <a:endParaRPr sz="1800">
              <a:latin typeface="Arial"/>
              <a:cs typeface="Arial"/>
            </a:endParaRPr>
          </a:p>
          <a:p>
            <a:pPr marL="30480" marR="2794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delete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entire </a:t>
            </a:r>
            <a:r>
              <a:rPr dirty="0" sz="1100">
                <a:latin typeface="Verdana"/>
                <a:cs typeface="Verdana"/>
              </a:rPr>
              <a:t>row or </a:t>
            </a:r>
            <a:r>
              <a:rPr dirty="0" sz="1100" spc="-5">
                <a:latin typeface="Verdana"/>
                <a:cs typeface="Verdana"/>
              </a:rPr>
              <a:t>column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assigning </a:t>
            </a:r>
            <a:r>
              <a:rPr dirty="0" sz="1100">
                <a:latin typeface="Verdana"/>
                <a:cs typeface="Verdana"/>
              </a:rPr>
              <a:t>an empty set </a:t>
            </a:r>
            <a:r>
              <a:rPr dirty="0" sz="1100" spc="5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square braces [] to that </a:t>
            </a:r>
            <a:r>
              <a:rPr dirty="0" sz="1100">
                <a:latin typeface="Verdana"/>
                <a:cs typeface="Verdana"/>
              </a:rPr>
              <a:t>row or column. </a:t>
            </a:r>
            <a:r>
              <a:rPr dirty="0" sz="1100" spc="-5">
                <a:latin typeface="Verdana"/>
                <a:cs typeface="Verdana"/>
              </a:rPr>
              <a:t>Basically, [] </a:t>
            </a:r>
            <a:r>
              <a:rPr dirty="0" sz="1100">
                <a:latin typeface="Verdana"/>
                <a:cs typeface="Verdana"/>
              </a:rPr>
              <a:t>denotes an empty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delete </a:t>
            </a:r>
            <a:r>
              <a:rPr dirty="0" sz="1100" spc="-5">
                <a:latin typeface="Verdana"/>
                <a:cs typeface="Verdana"/>
              </a:rPr>
              <a:t>the fourth </a:t>
            </a:r>
            <a:r>
              <a:rPr dirty="0" sz="1100">
                <a:latin typeface="Verdana"/>
                <a:cs typeface="Verdana"/>
              </a:rPr>
              <a:t>row 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94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3180" y="8826754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14">
                <a:latin typeface="Arial"/>
                <a:cs typeface="Arial"/>
              </a:rPr>
              <a:t>a</a:t>
            </a:r>
            <a:r>
              <a:rPr dirty="0" sz="1100" spc="114">
                <a:latin typeface="Arial"/>
                <a:cs typeface="Arial"/>
              </a:rPr>
              <a:t>( </a:t>
            </a:r>
            <a:r>
              <a:rPr dirty="0" sz="1100" spc="-5">
                <a:latin typeface="Arial"/>
                <a:cs typeface="Arial"/>
              </a:rPr>
              <a:t>4 </a:t>
            </a:r>
            <a:r>
              <a:rPr dirty="0" sz="1100" spc="300">
                <a:latin typeface="Arial"/>
                <a:cs typeface="Arial"/>
              </a:rPr>
              <a:t>, : </a:t>
            </a:r>
            <a:r>
              <a:rPr dirty="0" sz="1100" spc="240">
                <a:latin typeface="Arial"/>
                <a:cs typeface="Arial"/>
              </a:rPr>
              <a:t>)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305">
                <a:latin typeface="Arial"/>
                <a:cs typeface="Arial"/>
              </a:rPr>
              <a:t>[]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174218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3180" y="1846844"/>
          <a:ext cx="2059939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289559"/>
                <a:gridCol w="391159"/>
                <a:gridCol w="391794"/>
                <a:gridCol w="391794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7752" y="301624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1737613"/>
            <a:ext cx="0" cy="1283335"/>
          </a:xfrm>
          <a:custGeom>
            <a:avLst/>
            <a:gdLst/>
            <a:ahLst/>
            <a:cxnLst/>
            <a:rect l="l" t="t" r="r" b="b"/>
            <a:pathLst>
              <a:path w="0" h="1283335">
                <a:moveTo>
                  <a:pt x="0" y="0"/>
                </a:moveTo>
                <a:lnTo>
                  <a:pt x="0" y="128320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1737613"/>
            <a:ext cx="0" cy="1283335"/>
          </a:xfrm>
          <a:custGeom>
            <a:avLst/>
            <a:gdLst/>
            <a:ahLst/>
            <a:cxnLst/>
            <a:rect l="l" t="t" r="r" b="b"/>
            <a:pathLst>
              <a:path w="0" h="1283335">
                <a:moveTo>
                  <a:pt x="0" y="0"/>
                </a:moveTo>
                <a:lnTo>
                  <a:pt x="0" y="128320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2004" y="3157855"/>
            <a:ext cx="28587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Next, let </a:t>
            </a:r>
            <a:r>
              <a:rPr dirty="0" sz="1100">
                <a:latin typeface="Verdana"/>
                <a:cs typeface="Verdana"/>
              </a:rPr>
              <a:t>us delete the </a:t>
            </a:r>
            <a:r>
              <a:rPr dirty="0" sz="1100" spc="-5">
                <a:latin typeface="Verdana"/>
                <a:cs typeface="Verdana"/>
              </a:rPr>
              <a:t>fifth column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3513454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5;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6;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75">
                <a:latin typeface="Arial"/>
                <a:cs typeface="Arial"/>
              </a:rPr>
              <a:t>a</a:t>
            </a:r>
            <a:r>
              <a:rPr dirty="0" sz="1100" spc="175">
                <a:latin typeface="Arial"/>
                <a:cs typeface="Arial"/>
              </a:rPr>
              <a:t>(: </a:t>
            </a:r>
            <a:r>
              <a:rPr dirty="0" sz="1100" spc="300">
                <a:latin typeface="Arial"/>
                <a:cs typeface="Arial"/>
              </a:rPr>
              <a:t>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5)=[]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296282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752" y="465188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3180" y="4756541"/>
          <a:ext cx="1670050" cy="1487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289559"/>
                <a:gridCol w="391159"/>
                <a:gridCol w="391794"/>
                <a:gridCol w="266700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917752" y="624319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3180" y="4647310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5">
                <a:moveTo>
                  <a:pt x="0" y="0"/>
                </a:moveTo>
                <a:lnTo>
                  <a:pt x="0" y="160045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12965" y="4647310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5">
                <a:moveTo>
                  <a:pt x="0" y="0"/>
                </a:moveTo>
                <a:lnTo>
                  <a:pt x="0" y="160045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02004" y="6345654"/>
            <a:ext cx="5756910" cy="100584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example, let </a:t>
            </a:r>
            <a:r>
              <a:rPr dirty="0" sz="1100">
                <a:latin typeface="Verdana"/>
                <a:cs typeface="Verdana"/>
              </a:rPr>
              <a:t>us create a </a:t>
            </a:r>
            <a:r>
              <a:rPr dirty="0" sz="1100" spc="-5">
                <a:latin typeface="Verdana"/>
                <a:cs typeface="Verdana"/>
              </a:rPr>
              <a:t>3-by-3 matrix </a:t>
            </a:r>
            <a:r>
              <a:rPr dirty="0" sz="1100">
                <a:latin typeface="Verdana"/>
                <a:cs typeface="Verdana"/>
              </a:rPr>
              <a:t>m,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copy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second  and </a:t>
            </a:r>
            <a:r>
              <a:rPr dirty="0" sz="1100" spc="-5">
                <a:latin typeface="Verdana"/>
                <a:cs typeface="Verdana"/>
              </a:rPr>
              <a:t>third </a:t>
            </a:r>
            <a:r>
              <a:rPr dirty="0" sz="1100">
                <a:latin typeface="Verdana"/>
                <a:cs typeface="Verdana"/>
              </a:rPr>
              <a:t>rows of </a:t>
            </a:r>
            <a:r>
              <a:rPr dirty="0" sz="1100" spc="-5">
                <a:latin typeface="Verdana"/>
                <a:cs typeface="Verdana"/>
              </a:rPr>
              <a:t>this matrix twice to 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4-by-3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3180" y="751306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6;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30">
                <a:latin typeface="Arial"/>
                <a:cs typeface="Arial"/>
              </a:rPr>
              <a:t>new_mat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900" spc="175">
                <a:latin typeface="Arial"/>
                <a:cs typeface="Arial"/>
              </a:rPr>
              <a:t>a</a:t>
            </a:r>
            <a:r>
              <a:rPr dirty="0" sz="1100" spc="175">
                <a:latin typeface="Arial"/>
                <a:cs typeface="Arial"/>
              </a:rPr>
              <a:t>([2,3,2,3],:)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8295893"/>
            <a:ext cx="381190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7752" y="865149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86332" y="8707373"/>
            <a:ext cx="79438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new_mat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11785">
              <a:lnSpc>
                <a:spcPct val="100000"/>
              </a:lnSpc>
              <a:tabLst>
                <a:tab pos="703580" algn="l"/>
              </a:tabLst>
            </a:pP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80514" y="9024365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8608" y="92900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08608" y="92900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17752" y="929462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08393" y="92900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08393" y="92900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13180" y="8646921"/>
            <a:ext cx="0" cy="643255"/>
          </a:xfrm>
          <a:custGeom>
            <a:avLst/>
            <a:gdLst/>
            <a:ahLst/>
            <a:cxnLst/>
            <a:rect l="l" t="t" r="r" b="b"/>
            <a:pathLst>
              <a:path w="0" h="643254">
                <a:moveTo>
                  <a:pt x="0" y="0"/>
                </a:moveTo>
                <a:lnTo>
                  <a:pt x="0" y="64312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12965" y="8646921"/>
            <a:ext cx="0" cy="643255"/>
          </a:xfrm>
          <a:custGeom>
            <a:avLst/>
            <a:gdLst/>
            <a:ahLst/>
            <a:cxnLst/>
            <a:rect l="l" t="t" r="r" b="b"/>
            <a:pathLst>
              <a:path w="0" h="643254">
                <a:moveTo>
                  <a:pt x="0" y="0"/>
                </a:moveTo>
                <a:lnTo>
                  <a:pt x="0" y="64312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95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66952" y="1023884"/>
          <a:ext cx="922655" cy="85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391160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187629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2154681"/>
            <a:ext cx="5795010" cy="4364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</a:t>
            </a:r>
            <a:r>
              <a:rPr dirty="0" u="sng" sz="1800" spc="-3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	</a:t>
            </a:r>
            <a:endParaRPr sz="1800">
              <a:latin typeface="Arial"/>
              <a:cs typeface="Arial"/>
            </a:endParaRPr>
          </a:p>
          <a:p>
            <a:pPr marL="30480" marR="26034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section, 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discuss the following basic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matrix  operations:</a:t>
            </a:r>
            <a:endParaRPr sz="1100">
              <a:latin typeface="Verdana"/>
              <a:cs typeface="Verdana"/>
            </a:endParaRPr>
          </a:p>
          <a:p>
            <a:pPr marL="30480" marR="3199130">
              <a:lnSpc>
                <a:spcPct val="146400"/>
              </a:lnSpc>
              <a:spcBef>
                <a:spcPts val="325"/>
              </a:spcBef>
            </a:pPr>
            <a:r>
              <a:rPr dirty="0" sz="1100" spc="-5">
                <a:latin typeface="Verdana"/>
                <a:cs typeface="Verdana"/>
              </a:rPr>
              <a:t>Addition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Subtraction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Matrices  Division of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Matrices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15"/>
              </a:spcBef>
            </a:pPr>
            <a:r>
              <a:rPr dirty="0" sz="1100" spc="-5">
                <a:latin typeface="Verdana"/>
                <a:cs typeface="Verdana"/>
              </a:rPr>
              <a:t>Scalar Operations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Matrices</a:t>
            </a:r>
            <a:endParaRPr sz="1100">
              <a:latin typeface="Verdana"/>
              <a:cs typeface="Verdana"/>
            </a:endParaRPr>
          </a:p>
          <a:p>
            <a:pPr marL="30480" marR="4074160">
              <a:lnSpc>
                <a:spcPct val="146600"/>
              </a:lnSpc>
              <a:spcBef>
                <a:spcPts val="5"/>
              </a:spcBef>
            </a:pPr>
            <a:r>
              <a:rPr dirty="0" sz="1100">
                <a:latin typeface="Verdana"/>
                <a:cs typeface="Verdana"/>
              </a:rPr>
              <a:t>Transpose of a </a:t>
            </a:r>
            <a:r>
              <a:rPr dirty="0" sz="1100" spc="-5">
                <a:latin typeface="Verdana"/>
                <a:cs typeface="Verdana"/>
              </a:rPr>
              <a:t>Matrix  Concatenating Matrices  Matrix Multiplication  Determinant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Matrix  </a:t>
            </a:r>
            <a:r>
              <a:rPr dirty="0" sz="1100">
                <a:latin typeface="Verdana"/>
                <a:cs typeface="Verdana"/>
              </a:rPr>
              <a:t>Inverse of 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Subtraction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Matrices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You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add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subtract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matrices.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Both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matrices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must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have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same 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rows 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columns.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6680580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1  2 3  </a:t>
            </a:r>
            <a:r>
              <a:rPr dirty="0" sz="1100" spc="300">
                <a:latin typeface="Arial"/>
                <a:cs typeface="Arial"/>
              </a:rPr>
              <a:t>; </a:t>
            </a:r>
            <a:r>
              <a:rPr dirty="0" sz="1100" spc="-5">
                <a:latin typeface="Arial"/>
                <a:cs typeface="Arial"/>
              </a:rPr>
              <a:t>4 5  </a:t>
            </a:r>
            <a:r>
              <a:rPr dirty="0" sz="1100" spc="140">
                <a:latin typeface="Arial"/>
                <a:cs typeface="Arial"/>
              </a:rPr>
              <a:t>6; </a:t>
            </a:r>
            <a:r>
              <a:rPr dirty="0" sz="1100" spc="-5">
                <a:latin typeface="Arial"/>
                <a:cs typeface="Arial"/>
              </a:rPr>
              <a:t>7 8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7  5 6  </a:t>
            </a:r>
            <a:r>
              <a:rPr dirty="0" sz="1100" spc="300">
                <a:latin typeface="Arial"/>
                <a:cs typeface="Arial"/>
              </a:rPr>
              <a:t>; </a:t>
            </a:r>
            <a:r>
              <a:rPr dirty="0" sz="1100" spc="-5">
                <a:latin typeface="Arial"/>
                <a:cs typeface="Arial"/>
              </a:rPr>
              <a:t>2 0  </a:t>
            </a:r>
            <a:r>
              <a:rPr dirty="0" sz="1100" spc="140">
                <a:latin typeface="Arial"/>
                <a:cs typeface="Arial"/>
              </a:rPr>
              <a:t>8; </a:t>
            </a:r>
            <a:r>
              <a:rPr dirty="0" sz="1100" spc="-5">
                <a:latin typeface="Arial"/>
                <a:cs typeface="Arial"/>
              </a:rPr>
              <a:t>5 7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1];</a:t>
            </a:r>
            <a:endParaRPr sz="1100">
              <a:latin typeface="Arial"/>
              <a:cs typeface="Arial"/>
            </a:endParaRPr>
          </a:p>
          <a:p>
            <a:pPr marL="73025" marR="5125720">
              <a:lnSpc>
                <a:spcPct val="188200"/>
              </a:lnSpc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900" spc="-10">
                <a:latin typeface="Arial"/>
                <a:cs typeface="Arial"/>
              </a:rPr>
              <a:t>b  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096250"/>
            <a:ext cx="381127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845184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98702" y="8824721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702" y="9140190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0370" y="8824721"/>
            <a:ext cx="495934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9890" algn="l"/>
              </a:tabLst>
            </a:pPr>
            <a:r>
              <a:rPr dirty="0" sz="1100" spc="-5">
                <a:latin typeface="Arial"/>
                <a:cs typeface="Arial"/>
              </a:rPr>
              <a:t>7	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327025" algn="l"/>
              </a:tabLst>
            </a:pP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8608" y="940612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8608" y="940612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7752" y="941070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8393" y="940612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8393" y="940612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3180" y="8447277"/>
            <a:ext cx="0" cy="958850"/>
          </a:xfrm>
          <a:custGeom>
            <a:avLst/>
            <a:gdLst/>
            <a:ahLst/>
            <a:cxnLst/>
            <a:rect l="l" t="t" r="r" b="b"/>
            <a:pathLst>
              <a:path w="0" h="958850">
                <a:moveTo>
                  <a:pt x="0" y="0"/>
                </a:moveTo>
                <a:lnTo>
                  <a:pt x="0" y="95885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12965" y="8447277"/>
            <a:ext cx="0" cy="958850"/>
          </a:xfrm>
          <a:custGeom>
            <a:avLst/>
            <a:gdLst/>
            <a:ahLst/>
            <a:cxnLst/>
            <a:rect l="l" t="t" r="r" b="b"/>
            <a:pathLst>
              <a:path w="0" h="958850">
                <a:moveTo>
                  <a:pt x="0" y="0"/>
                </a:moveTo>
                <a:lnTo>
                  <a:pt x="0" y="95885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96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3180" y="1023884"/>
          <a:ext cx="1321435" cy="1485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85"/>
                <a:gridCol w="304165"/>
                <a:gridCol w="390525"/>
                <a:gridCol w="32639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28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250875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30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30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2787141"/>
            <a:ext cx="5795010" cy="1340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Division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(Left,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Right)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	</a:t>
            </a:r>
            <a:endParaRPr sz="1800">
              <a:latin typeface="Arial"/>
              <a:cs typeface="Arial"/>
            </a:endParaRPr>
          </a:p>
          <a:p>
            <a:pPr marL="30480" marR="26034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divide two matrices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left </a:t>
            </a:r>
            <a:r>
              <a:rPr dirty="0" sz="1100" spc="5">
                <a:latin typeface="Verdana"/>
                <a:cs typeface="Verdana"/>
              </a:rPr>
              <a:t>(\)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right </a:t>
            </a:r>
            <a:r>
              <a:rPr dirty="0" sz="1100">
                <a:latin typeface="Verdana"/>
                <a:cs typeface="Verdana"/>
              </a:rPr>
              <a:t>(/) </a:t>
            </a:r>
            <a:r>
              <a:rPr dirty="0" sz="1100" spc="-5">
                <a:latin typeface="Verdana"/>
                <a:cs typeface="Verdana"/>
              </a:rPr>
              <a:t>division </a:t>
            </a:r>
            <a:r>
              <a:rPr dirty="0" sz="1100">
                <a:latin typeface="Verdana"/>
                <a:cs typeface="Verdana"/>
              </a:rPr>
              <a:t>operators. Both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operand </a:t>
            </a:r>
            <a:r>
              <a:rPr dirty="0" sz="1100" spc="-5">
                <a:latin typeface="Verdana"/>
                <a:cs typeface="Verdana"/>
              </a:rPr>
              <a:t>matrices </a:t>
            </a:r>
            <a:r>
              <a:rPr dirty="0" sz="1100">
                <a:latin typeface="Verdana"/>
                <a:cs typeface="Verdana"/>
              </a:rPr>
              <a:t>must </a:t>
            </a:r>
            <a:r>
              <a:rPr dirty="0" sz="1100" spc="-5">
                <a:latin typeface="Verdana"/>
                <a:cs typeface="Verdana"/>
              </a:rPr>
              <a:t>have 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rows and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columns.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4289170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1  2 3  </a:t>
            </a:r>
            <a:r>
              <a:rPr dirty="0" sz="1100" spc="300">
                <a:latin typeface="Arial"/>
                <a:cs typeface="Arial"/>
              </a:rPr>
              <a:t>; </a:t>
            </a:r>
            <a:r>
              <a:rPr dirty="0" sz="1100" spc="-5">
                <a:latin typeface="Arial"/>
                <a:cs typeface="Arial"/>
              </a:rPr>
              <a:t>4 5  </a:t>
            </a:r>
            <a:r>
              <a:rPr dirty="0" sz="1100" spc="140">
                <a:latin typeface="Arial"/>
                <a:cs typeface="Arial"/>
              </a:rPr>
              <a:t>6; </a:t>
            </a:r>
            <a:r>
              <a:rPr dirty="0" sz="1100" spc="-5">
                <a:latin typeface="Arial"/>
                <a:cs typeface="Arial"/>
              </a:rPr>
              <a:t>7 8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7  5 6  </a:t>
            </a:r>
            <a:r>
              <a:rPr dirty="0" sz="1100" spc="300">
                <a:latin typeface="Arial"/>
                <a:cs typeface="Arial"/>
              </a:rPr>
              <a:t>; </a:t>
            </a:r>
            <a:r>
              <a:rPr dirty="0" sz="1100" spc="-5">
                <a:latin typeface="Arial"/>
                <a:cs typeface="Arial"/>
              </a:rPr>
              <a:t>2 0  </a:t>
            </a:r>
            <a:r>
              <a:rPr dirty="0" sz="1100" spc="140">
                <a:latin typeface="Arial"/>
                <a:cs typeface="Arial"/>
              </a:rPr>
              <a:t>8; </a:t>
            </a:r>
            <a:r>
              <a:rPr dirty="0" sz="1100" spc="-5">
                <a:latin typeface="Arial"/>
                <a:cs typeface="Arial"/>
              </a:rPr>
              <a:t>5 7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1];</a:t>
            </a:r>
            <a:endParaRPr sz="1100">
              <a:latin typeface="Arial"/>
              <a:cs typeface="Arial"/>
            </a:endParaRPr>
          </a:p>
          <a:p>
            <a:pPr marL="73025" marR="5125720">
              <a:lnSpc>
                <a:spcPts val="2500"/>
              </a:lnSpc>
              <a:spcBef>
                <a:spcPts val="26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300">
                <a:latin typeface="Arial"/>
                <a:cs typeface="Arial"/>
              </a:rPr>
              <a:t>/ </a:t>
            </a:r>
            <a:r>
              <a:rPr dirty="0" sz="900" spc="-10">
                <a:latin typeface="Arial"/>
                <a:cs typeface="Arial"/>
              </a:rPr>
              <a:t>b  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900" spc="240">
                <a:latin typeface="Arial"/>
                <a:cs typeface="Arial"/>
              </a:rPr>
              <a:t>\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704712"/>
            <a:ext cx="381127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606031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79550" y="6768476"/>
          <a:ext cx="2131060" cy="77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680"/>
                <a:gridCol w="724534"/>
                <a:gridCol w="663575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60">
                          <a:latin typeface="Arial"/>
                          <a:cs typeface="Arial"/>
                        </a:rPr>
                        <a:t>-0.52542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040"/>
                        </a:lnSpc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0.68644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60">
                          <a:latin typeface="Arial"/>
                          <a:cs typeface="Arial"/>
                        </a:rPr>
                        <a:t>-0.42373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0.94068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60">
                          <a:latin typeface="Arial"/>
                          <a:cs typeface="Arial"/>
                        </a:rPr>
                        <a:t>-0.32203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1.19492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973632" y="7954517"/>
            <a:ext cx="2279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Arial"/>
                <a:cs typeface="Arial"/>
              </a:rPr>
              <a:t>d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79550" y="8605277"/>
          <a:ext cx="2159635" cy="537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565"/>
                <a:gridCol w="731520"/>
                <a:gridCol w="716914"/>
              </a:tblGrid>
              <a:tr h="227329">
                <a:tc>
                  <a:txBody>
                    <a:bodyPr/>
                    <a:lstStyle/>
                    <a:p>
                      <a:pPr algn="ctr" marR="23495">
                        <a:lnSpc>
                          <a:spcPts val="1040"/>
                        </a:lnSpc>
                      </a:pPr>
                      <a:r>
                        <a:rPr dirty="0" sz="1100" spc="60">
                          <a:latin typeface="Arial"/>
                          <a:cs typeface="Arial"/>
                        </a:rPr>
                        <a:t>-3.27778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ts val="104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ts val="1040"/>
                        </a:lnSpc>
                      </a:pPr>
                      <a:r>
                        <a:rPr dirty="0" sz="1100" spc="55">
                          <a:latin typeface="Arial"/>
                          <a:cs typeface="Arial"/>
                        </a:rPr>
                        <a:t>-4.86111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08610">
                <a:tc>
                  <a:txBody>
                    <a:bodyPr/>
                    <a:lstStyle/>
                    <a:p>
                      <a:pPr algn="ct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60">
                          <a:latin typeface="Arial"/>
                          <a:cs typeface="Arial"/>
                        </a:rPr>
                        <a:t>-0.11111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5">
                          <a:latin typeface="Arial"/>
                          <a:cs typeface="Arial"/>
                        </a:rPr>
                        <a:t>-0.27778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908608" y="91376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8608" y="91376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7752" y="914222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8393" y="91376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8393" y="913765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3180" y="6055740"/>
            <a:ext cx="0" cy="3082290"/>
          </a:xfrm>
          <a:custGeom>
            <a:avLst/>
            <a:gdLst/>
            <a:ahLst/>
            <a:cxnLst/>
            <a:rect l="l" t="t" r="r" b="b"/>
            <a:pathLst>
              <a:path w="0" h="3082290">
                <a:moveTo>
                  <a:pt x="0" y="0"/>
                </a:moveTo>
                <a:lnTo>
                  <a:pt x="0" y="308190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12965" y="6055740"/>
            <a:ext cx="0" cy="3082290"/>
          </a:xfrm>
          <a:custGeom>
            <a:avLst/>
            <a:gdLst/>
            <a:ahLst/>
            <a:cxnLst/>
            <a:rect l="l" t="t" r="r" b="b"/>
            <a:pathLst>
              <a:path w="0" h="3082290">
                <a:moveTo>
                  <a:pt x="0" y="0"/>
                </a:moveTo>
                <a:lnTo>
                  <a:pt x="0" y="308190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97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545"/>
              </a:spcBef>
              <a:tabLst>
                <a:tab pos="988694" algn="l"/>
                <a:tab pos="1713230" algn="l"/>
              </a:tabLst>
            </a:pPr>
            <a:r>
              <a:rPr dirty="0" sz="1100" spc="35">
                <a:latin typeface="Arial"/>
                <a:cs typeface="Arial"/>
              </a:rPr>
              <a:t>3.05556	</a:t>
            </a:r>
            <a:r>
              <a:rPr dirty="0" sz="1100" spc="30">
                <a:latin typeface="Arial"/>
                <a:cs typeface="Arial"/>
              </a:rPr>
              <a:t>1.27778	4.30556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1523745"/>
            <a:ext cx="5795010" cy="199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Scalar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Matrices	</a:t>
            </a:r>
            <a:endParaRPr sz="1800">
              <a:latin typeface="Arial"/>
              <a:cs typeface="Arial"/>
            </a:endParaRPr>
          </a:p>
          <a:p>
            <a:pPr algn="just" marL="30480" marR="2540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add, </a:t>
            </a:r>
            <a:r>
              <a:rPr dirty="0" sz="1100">
                <a:latin typeface="Verdana"/>
                <a:cs typeface="Verdana"/>
              </a:rPr>
              <a:t>subtract, </a:t>
            </a:r>
            <a:r>
              <a:rPr dirty="0" sz="1100" spc="-5">
                <a:latin typeface="Verdana"/>
                <a:cs typeface="Verdana"/>
              </a:rPr>
              <a:t>multiply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divide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by </a:t>
            </a:r>
            <a:r>
              <a:rPr dirty="0" sz="1100">
                <a:latin typeface="Verdana"/>
                <a:cs typeface="Verdana"/>
              </a:rPr>
              <a:t>a number,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5">
                <a:latin typeface="Verdana"/>
                <a:cs typeface="Verdana"/>
              </a:rPr>
              <a:t>called 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scalar</a:t>
            </a:r>
            <a:r>
              <a:rPr dirty="0" sz="1100" spc="-10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operation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algn="just" marL="30480" marR="26670">
              <a:lnSpc>
                <a:spcPct val="1086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Scalar </a:t>
            </a:r>
            <a:r>
              <a:rPr dirty="0" sz="1100">
                <a:latin typeface="Verdana"/>
                <a:cs typeface="Verdana"/>
              </a:rPr>
              <a:t>operations produce a new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with same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rows and columns 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each element of </a:t>
            </a:r>
            <a:r>
              <a:rPr dirty="0" sz="1100" spc="-5">
                <a:latin typeface="Verdana"/>
                <a:cs typeface="Verdana"/>
              </a:rPr>
              <a:t>the original matrix </a:t>
            </a:r>
            <a:r>
              <a:rPr dirty="0" sz="1100">
                <a:latin typeface="Verdana"/>
                <a:cs typeface="Verdana"/>
              </a:rPr>
              <a:t>added to, </a:t>
            </a:r>
            <a:r>
              <a:rPr dirty="0" sz="1100" spc="-5">
                <a:latin typeface="Verdana"/>
                <a:cs typeface="Verdana"/>
              </a:rPr>
              <a:t>subtracted from, multiplied by 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divided by the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676522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10 12 23 </a:t>
            </a:r>
            <a:r>
              <a:rPr dirty="0" sz="1100" spc="300">
                <a:latin typeface="Arial"/>
                <a:cs typeface="Arial"/>
              </a:rPr>
              <a:t>;</a:t>
            </a:r>
            <a:r>
              <a:rPr dirty="0" sz="1100" spc="4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14 </a:t>
            </a:r>
            <a:r>
              <a:rPr dirty="0" sz="1100" spc="-5">
                <a:latin typeface="Arial"/>
                <a:cs typeface="Arial"/>
              </a:rPr>
              <a:t>8 </a:t>
            </a:r>
            <a:r>
              <a:rPr dirty="0" sz="1100" spc="150">
                <a:latin typeface="Arial"/>
                <a:cs typeface="Arial"/>
              </a:rPr>
              <a:t>6; </a:t>
            </a:r>
            <a:r>
              <a:rPr dirty="0" sz="1100" spc="-5">
                <a:latin typeface="Arial"/>
                <a:cs typeface="Arial"/>
              </a:rPr>
              <a:t>27 8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2;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  <a:p>
            <a:pPr algn="just" marL="73025" marR="5125720">
              <a:lnSpc>
                <a:spcPct val="188300"/>
              </a:lnSpc>
              <a:spcBef>
                <a:spcPts val="10"/>
              </a:spcBef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900" spc="-10">
                <a:latin typeface="Arial"/>
                <a:cs typeface="Arial"/>
              </a:rPr>
              <a:t>b  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900" spc="24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300">
                <a:latin typeface="Arial"/>
                <a:cs typeface="Arial"/>
              </a:rPr>
              <a:t>/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724524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608012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3180" y="6184783"/>
          <a:ext cx="1321435" cy="306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85"/>
                <a:gridCol w="297180"/>
                <a:gridCol w="405129"/>
                <a:gridCol w="318769"/>
              </a:tblGrid>
              <a:tr h="228600">
                <a:tc>
                  <a:txBody>
                    <a:bodyPr/>
                    <a:lstStyle/>
                    <a:p>
                      <a:pPr algn="ctr" marL="48895">
                        <a:lnSpc>
                          <a:spcPts val="1040"/>
                        </a:lnSpc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257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2318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257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257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17752" y="925042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180" y="6075552"/>
            <a:ext cx="0" cy="3179445"/>
          </a:xfrm>
          <a:custGeom>
            <a:avLst/>
            <a:gdLst/>
            <a:ahLst/>
            <a:cxnLst/>
            <a:rect l="l" t="t" r="r" b="b"/>
            <a:pathLst>
              <a:path w="0" h="3179445">
                <a:moveTo>
                  <a:pt x="0" y="0"/>
                </a:moveTo>
                <a:lnTo>
                  <a:pt x="0" y="317944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12965" y="6075552"/>
            <a:ext cx="0" cy="3179445"/>
          </a:xfrm>
          <a:custGeom>
            <a:avLst/>
            <a:gdLst/>
            <a:ahLst/>
            <a:cxnLst/>
            <a:rect l="l" t="t" r="r" b="b"/>
            <a:pathLst>
              <a:path w="0" h="3179445">
                <a:moveTo>
                  <a:pt x="0" y="0"/>
                </a:moveTo>
                <a:lnTo>
                  <a:pt x="0" y="317944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98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3180" y="1023884"/>
          <a:ext cx="2256155" cy="180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638810"/>
                <a:gridCol w="656590"/>
              </a:tblGrid>
              <a:tr h="228600">
                <a:tc>
                  <a:txBody>
                    <a:bodyPr/>
                    <a:lstStyle/>
                    <a:p>
                      <a:pPr algn="r" marR="68580">
                        <a:lnSpc>
                          <a:spcPts val="1040"/>
                        </a:lnSpc>
                        <a:tabLst>
                          <a:tab pos="405130" algn="l"/>
                        </a:tabLst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r" marR="68580">
                        <a:lnSpc>
                          <a:spcPct val="100000"/>
                        </a:lnSpc>
                        <a:spcBef>
                          <a:spcPts val="415"/>
                        </a:spcBef>
                        <a:tabLst>
                          <a:tab pos="405130" algn="l"/>
                        </a:tabLst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24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5.0000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6.0000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7.0000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4.0000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13.5000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4.0000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282422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1914525"/>
          </a:xfrm>
          <a:custGeom>
            <a:avLst/>
            <a:gdLst/>
            <a:ahLst/>
            <a:cxnLst/>
            <a:rect l="l" t="t" r="r" b="b"/>
            <a:pathLst>
              <a:path w="0" h="1914525">
                <a:moveTo>
                  <a:pt x="0" y="0"/>
                </a:moveTo>
                <a:lnTo>
                  <a:pt x="0" y="19143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1914525"/>
          </a:xfrm>
          <a:custGeom>
            <a:avLst/>
            <a:gdLst/>
            <a:ahLst/>
            <a:cxnLst/>
            <a:rect l="l" t="t" r="r" b="b"/>
            <a:pathLst>
              <a:path w="0" h="1914525">
                <a:moveTo>
                  <a:pt x="0" y="0"/>
                </a:moveTo>
                <a:lnTo>
                  <a:pt x="0" y="19143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3102990"/>
            <a:ext cx="5795010" cy="134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Transpose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	</a:t>
            </a:r>
            <a:endParaRPr sz="1800">
              <a:latin typeface="Arial"/>
              <a:cs typeface="Arial"/>
            </a:endParaRPr>
          </a:p>
          <a:p>
            <a:pPr marL="30480" marR="25400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transpose operation switches the </a:t>
            </a:r>
            <a:r>
              <a:rPr dirty="0" sz="1100">
                <a:latin typeface="Verdana"/>
                <a:cs typeface="Verdana"/>
              </a:rPr>
              <a:t>rows and columns </a:t>
            </a:r>
            <a:r>
              <a:rPr dirty="0" sz="1100" spc="-5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matrix. It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represented by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single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quote(').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4604638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10 12 23 </a:t>
            </a:r>
            <a:r>
              <a:rPr dirty="0" sz="1100" spc="300">
                <a:latin typeface="Arial"/>
                <a:cs typeface="Arial"/>
              </a:rPr>
              <a:t>;</a:t>
            </a:r>
            <a:r>
              <a:rPr dirty="0" sz="1100" spc="4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14 </a:t>
            </a:r>
            <a:r>
              <a:rPr dirty="0" sz="1100" spc="-5">
                <a:latin typeface="Arial"/>
                <a:cs typeface="Arial"/>
              </a:rPr>
              <a:t>8 </a:t>
            </a:r>
            <a:r>
              <a:rPr dirty="0" sz="1100" spc="150">
                <a:latin typeface="Arial"/>
                <a:cs typeface="Arial"/>
              </a:rPr>
              <a:t>6; </a:t>
            </a:r>
            <a:r>
              <a:rPr dirty="0" sz="1100" spc="-5">
                <a:latin typeface="Arial"/>
                <a:cs typeface="Arial"/>
              </a:rPr>
              <a:t>27 8 </a:t>
            </a:r>
            <a:r>
              <a:rPr dirty="0" sz="1100" spc="150">
                <a:latin typeface="Arial"/>
                <a:cs typeface="Arial"/>
              </a:rPr>
              <a:t>9]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90">
                <a:latin typeface="Arial"/>
                <a:cs typeface="Arial"/>
              </a:rPr>
              <a:t>a</a:t>
            </a:r>
            <a:r>
              <a:rPr dirty="0" sz="1100" spc="190">
                <a:latin typeface="Arial"/>
                <a:cs typeface="Arial"/>
              </a:rPr>
              <a:t>'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389244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574484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3180" y="5849503"/>
          <a:ext cx="1321435" cy="243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85"/>
                <a:gridCol w="304165"/>
                <a:gridCol w="405130"/>
                <a:gridCol w="311784"/>
              </a:tblGrid>
              <a:tr h="227965">
                <a:tc>
                  <a:txBody>
                    <a:bodyPr/>
                    <a:lstStyle/>
                    <a:p>
                      <a:pPr algn="ctr" marL="4889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917752" y="828268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5740272"/>
            <a:ext cx="0" cy="2546985"/>
          </a:xfrm>
          <a:custGeom>
            <a:avLst/>
            <a:gdLst/>
            <a:ahLst/>
            <a:cxnLst/>
            <a:rect l="l" t="t" r="r" b="b"/>
            <a:pathLst>
              <a:path w="0" h="2546984">
                <a:moveTo>
                  <a:pt x="0" y="0"/>
                </a:moveTo>
                <a:lnTo>
                  <a:pt x="0" y="254698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5740272"/>
            <a:ext cx="0" cy="2546985"/>
          </a:xfrm>
          <a:custGeom>
            <a:avLst/>
            <a:gdLst/>
            <a:ahLst/>
            <a:cxnLst/>
            <a:rect l="l" t="t" r="r" b="b"/>
            <a:pathLst>
              <a:path w="0" h="2546984">
                <a:moveTo>
                  <a:pt x="0" y="0"/>
                </a:moveTo>
                <a:lnTo>
                  <a:pt x="0" y="254698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83716" y="8561069"/>
            <a:ext cx="5795010" cy="751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Concatenating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Matrices	</a:t>
            </a:r>
            <a:endParaRPr sz="1800">
              <a:latin typeface="Arial"/>
              <a:cs typeface="Arial"/>
            </a:endParaRPr>
          </a:p>
          <a:p>
            <a:pPr marL="30480" marR="27305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You can concatenate </a:t>
            </a:r>
            <a:r>
              <a:rPr dirty="0" sz="1100" spc="-5">
                <a:latin typeface="Verdana"/>
                <a:cs typeface="Verdana"/>
              </a:rPr>
              <a:t>two matrices to </a:t>
            </a:r>
            <a:r>
              <a:rPr dirty="0" sz="1100">
                <a:latin typeface="Verdana"/>
                <a:cs typeface="Verdana"/>
              </a:rPr>
              <a:t>create a </a:t>
            </a:r>
            <a:r>
              <a:rPr dirty="0" sz="1100" spc="-5">
                <a:latin typeface="Verdana"/>
                <a:cs typeface="Verdana"/>
              </a:rPr>
              <a:t>larger matrix.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pair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square  brackets </a:t>
            </a:r>
            <a:r>
              <a:rPr dirty="0" sz="1100">
                <a:latin typeface="Verdana"/>
                <a:cs typeface="Verdana"/>
              </a:rPr>
              <a:t>'[]'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concatenation</a:t>
            </a:r>
            <a:r>
              <a:rPr dirty="0" sz="1100">
                <a:latin typeface="Verdana"/>
                <a:cs typeface="Verdana"/>
              </a:rPr>
              <a:t> operator.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99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5757545" cy="2211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two </a:t>
            </a:r>
            <a:r>
              <a:rPr dirty="0" sz="1100">
                <a:latin typeface="Verdana"/>
                <a:cs typeface="Verdana"/>
              </a:rPr>
              <a:t>types of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concatenations:</a:t>
            </a:r>
            <a:endParaRPr sz="1100">
              <a:latin typeface="Verdana"/>
              <a:cs typeface="Verdana"/>
            </a:endParaRPr>
          </a:p>
          <a:p>
            <a:pPr marL="12700" marR="3997960">
              <a:lnSpc>
                <a:spcPct val="146400"/>
              </a:lnSpc>
              <a:spcBef>
                <a:spcPts val="325"/>
              </a:spcBef>
            </a:pPr>
            <a:r>
              <a:rPr dirty="0" sz="1100" spc="-5">
                <a:latin typeface="Verdana"/>
                <a:cs typeface="Verdana"/>
              </a:rPr>
              <a:t>Horizontal concatenation  </a:t>
            </a:r>
            <a:r>
              <a:rPr dirty="0" sz="1100">
                <a:latin typeface="Verdana"/>
                <a:cs typeface="Verdana"/>
              </a:rPr>
              <a:t>Vertical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concatenation</a:t>
            </a:r>
            <a:endParaRPr sz="1100">
              <a:latin typeface="Verdana"/>
              <a:cs typeface="Verdana"/>
            </a:endParaRPr>
          </a:p>
          <a:p>
            <a:pPr marL="12700" marR="8255">
              <a:lnSpc>
                <a:spcPct val="108200"/>
              </a:lnSpc>
              <a:spcBef>
                <a:spcPts val="51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concatenate two matrices by separating </a:t>
            </a:r>
            <a:r>
              <a:rPr dirty="0" sz="1100">
                <a:latin typeface="Verdana"/>
                <a:cs typeface="Verdana"/>
              </a:rPr>
              <a:t>those using </a:t>
            </a:r>
            <a:r>
              <a:rPr dirty="0" sz="1100" spc="-5">
                <a:latin typeface="Verdana"/>
                <a:cs typeface="Verdana"/>
              </a:rPr>
              <a:t>commas, they are  </a:t>
            </a:r>
            <a:r>
              <a:rPr dirty="0" sz="1100">
                <a:latin typeface="Verdana"/>
                <a:cs typeface="Verdana"/>
              </a:rPr>
              <a:t>just appended </a:t>
            </a:r>
            <a:r>
              <a:rPr dirty="0" sz="1100" spc="-5">
                <a:latin typeface="Verdana"/>
                <a:cs typeface="Verdana"/>
              </a:rPr>
              <a:t>horizontally.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horizontal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concatenation.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Alternatively, if you </a:t>
            </a:r>
            <a:r>
              <a:rPr dirty="0" sz="1100">
                <a:latin typeface="Verdana"/>
                <a:cs typeface="Verdana"/>
              </a:rPr>
              <a:t>concatenate </a:t>
            </a:r>
            <a:r>
              <a:rPr dirty="0" sz="1100" spc="-5">
                <a:latin typeface="Verdana"/>
                <a:cs typeface="Verdana"/>
              </a:rPr>
              <a:t>two matrices by separating </a:t>
            </a:r>
            <a:r>
              <a:rPr dirty="0" sz="1100">
                <a:latin typeface="Verdana"/>
                <a:cs typeface="Verdana"/>
              </a:rPr>
              <a:t>those </a:t>
            </a:r>
            <a:r>
              <a:rPr dirty="0" sz="1100" spc="5">
                <a:latin typeface="Verdana"/>
                <a:cs typeface="Verdana"/>
              </a:rPr>
              <a:t>using  </a:t>
            </a:r>
            <a:r>
              <a:rPr dirty="0" sz="1100" spc="-5">
                <a:latin typeface="Verdana"/>
                <a:cs typeface="Verdana"/>
              </a:rPr>
              <a:t>semicolons, they are appended vertically. </a:t>
            </a:r>
            <a:r>
              <a:rPr dirty="0" sz="1100" spc="5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</a:t>
            </a:r>
            <a:r>
              <a:rPr dirty="0" sz="1100">
                <a:latin typeface="Verdana"/>
                <a:cs typeface="Verdana"/>
              </a:rPr>
              <a:t>vertical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concatenation.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272662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10 12 23 </a:t>
            </a:r>
            <a:r>
              <a:rPr dirty="0" sz="1100" spc="300">
                <a:latin typeface="Arial"/>
                <a:cs typeface="Arial"/>
              </a:rPr>
              <a:t>;</a:t>
            </a:r>
            <a:r>
              <a:rPr dirty="0" sz="1100" spc="4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14 </a:t>
            </a:r>
            <a:r>
              <a:rPr dirty="0" sz="1100" spc="-5">
                <a:latin typeface="Arial"/>
                <a:cs typeface="Arial"/>
              </a:rPr>
              <a:t>8 </a:t>
            </a:r>
            <a:r>
              <a:rPr dirty="0" sz="1100" spc="150">
                <a:latin typeface="Arial"/>
                <a:cs typeface="Arial"/>
              </a:rPr>
              <a:t>6; </a:t>
            </a:r>
            <a:r>
              <a:rPr dirty="0" sz="1100" spc="-5">
                <a:latin typeface="Arial"/>
                <a:cs typeface="Arial"/>
              </a:rPr>
              <a:t>27 8 </a:t>
            </a:r>
            <a:r>
              <a:rPr dirty="0" sz="1100" spc="150">
                <a:latin typeface="Arial"/>
                <a:cs typeface="Arial"/>
              </a:rPr>
              <a:t>9]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31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-9; </a:t>
            </a:r>
            <a:r>
              <a:rPr dirty="0" sz="1100" spc="-5">
                <a:latin typeface="Arial"/>
                <a:cs typeface="Arial"/>
              </a:rPr>
              <a:t>45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11]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95">
                <a:latin typeface="Arial"/>
                <a:cs typeface="Arial"/>
              </a:rPr>
              <a:t>[</a:t>
            </a:r>
            <a:r>
              <a:rPr dirty="0" sz="900" spc="195">
                <a:latin typeface="Arial"/>
                <a:cs typeface="Arial"/>
              </a:rPr>
              <a:t>a</a:t>
            </a:r>
            <a:r>
              <a:rPr dirty="0" sz="1100" spc="195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900" spc="145">
                <a:latin typeface="Arial"/>
                <a:cs typeface="Arial"/>
              </a:rPr>
              <a:t>b</a:t>
            </a:r>
            <a:r>
              <a:rPr dirty="0" sz="1100" spc="145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d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95">
                <a:latin typeface="Arial"/>
                <a:cs typeface="Arial"/>
              </a:rPr>
              <a:t>[</a:t>
            </a:r>
            <a:r>
              <a:rPr dirty="0" sz="900" spc="195">
                <a:latin typeface="Arial"/>
                <a:cs typeface="Arial"/>
              </a:rPr>
              <a:t>a</a:t>
            </a:r>
            <a:r>
              <a:rPr dirty="0" sz="1100" spc="195">
                <a:latin typeface="Arial"/>
                <a:cs typeface="Arial"/>
              </a:rPr>
              <a:t>;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900" spc="145">
                <a:latin typeface="Arial"/>
                <a:cs typeface="Arial"/>
              </a:rPr>
              <a:t>b</a:t>
            </a:r>
            <a:r>
              <a:rPr dirty="0" sz="1100" spc="145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687950"/>
            <a:ext cx="381190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504355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3180" y="5148463"/>
          <a:ext cx="2538095" cy="401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85"/>
                <a:gridCol w="304165"/>
                <a:gridCol w="390525"/>
                <a:gridCol w="405130"/>
                <a:gridCol w="419734"/>
                <a:gridCol w="375919"/>
                <a:gridCol w="340360"/>
              </a:tblGrid>
              <a:tr h="228600">
                <a:tc>
                  <a:txBody>
                    <a:bodyPr/>
                    <a:lstStyle/>
                    <a:p>
                      <a:pPr algn="ctr" marL="4889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9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9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016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16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16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8610"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08608" y="91574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8608" y="91574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7752" y="916203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8393" y="91574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8393" y="91574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3180" y="5038978"/>
            <a:ext cx="0" cy="4118610"/>
          </a:xfrm>
          <a:custGeom>
            <a:avLst/>
            <a:gdLst/>
            <a:ahLst/>
            <a:cxnLst/>
            <a:rect l="l" t="t" r="r" b="b"/>
            <a:pathLst>
              <a:path w="0" h="4118609">
                <a:moveTo>
                  <a:pt x="0" y="0"/>
                </a:moveTo>
                <a:lnTo>
                  <a:pt x="0" y="411848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12965" y="5038978"/>
            <a:ext cx="0" cy="4118610"/>
          </a:xfrm>
          <a:custGeom>
            <a:avLst/>
            <a:gdLst/>
            <a:ahLst/>
            <a:cxnLst/>
            <a:rect l="l" t="t" r="r" b="b"/>
            <a:pathLst>
              <a:path w="0" h="4118609">
                <a:moveTo>
                  <a:pt x="0" y="0"/>
                </a:moveTo>
                <a:lnTo>
                  <a:pt x="0" y="411848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900430"/>
            <a:ext cx="5795010" cy="5572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87680" marR="25400" indent="-228600">
              <a:lnSpc>
                <a:spcPct val="100899"/>
              </a:lnSpc>
              <a:spcBef>
                <a:spcPts val="9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high-level </a:t>
            </a:r>
            <a:r>
              <a:rPr dirty="0" sz="1100" spc="-5">
                <a:latin typeface="Verdana"/>
                <a:cs typeface="Verdana"/>
              </a:rPr>
              <a:t>language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numerical computation, visualization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application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development.</a:t>
            </a:r>
            <a:endParaRPr sz="1100">
              <a:latin typeface="Verdana"/>
              <a:cs typeface="Verdana"/>
            </a:endParaRPr>
          </a:p>
          <a:p>
            <a:pPr marL="487680" marR="26034" indent="-228600">
              <a:lnSpc>
                <a:spcPct val="100899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also provides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interactive environment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iterative exploration, </a:t>
            </a:r>
            <a:r>
              <a:rPr dirty="0" sz="1100">
                <a:latin typeface="Verdana"/>
                <a:cs typeface="Verdana"/>
              </a:rPr>
              <a:t>design  and </a:t>
            </a:r>
            <a:r>
              <a:rPr dirty="0" sz="1100" spc="-5">
                <a:latin typeface="Verdana"/>
                <a:cs typeface="Verdana"/>
              </a:rPr>
              <a:t>problem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solving.</a:t>
            </a:r>
            <a:endParaRPr sz="1100">
              <a:latin typeface="Verdana"/>
              <a:cs typeface="Verdana"/>
            </a:endParaRPr>
          </a:p>
          <a:p>
            <a:pPr algn="just" marL="487680" marR="26670" indent="-228600">
              <a:lnSpc>
                <a:spcPct val="100899"/>
              </a:lnSpc>
              <a:spcBef>
                <a:spcPts val="610"/>
              </a:spcBef>
              <a:buFont typeface="Symbol"/>
              <a:buChar char=""/>
              <a:tabLst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provides vast library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mathematical functions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linear algebra,  statistics,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Fourier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analysis,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filtering,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optimization,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numerical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integration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solving </a:t>
            </a:r>
            <a:r>
              <a:rPr dirty="0" sz="1100">
                <a:latin typeface="Verdana"/>
                <a:cs typeface="Verdana"/>
              </a:rPr>
              <a:t>ordinary differential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equations.</a:t>
            </a:r>
            <a:endParaRPr sz="1100">
              <a:latin typeface="Verdana"/>
              <a:cs typeface="Verdana"/>
            </a:endParaRPr>
          </a:p>
          <a:p>
            <a:pPr marL="487680" marR="26670" indent="-228600">
              <a:lnSpc>
                <a:spcPct val="100899"/>
              </a:lnSpc>
              <a:spcBef>
                <a:spcPts val="61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provides built-in graphics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visualizing data </a:t>
            </a:r>
            <a:r>
              <a:rPr dirty="0" sz="1100">
                <a:latin typeface="Verdana"/>
                <a:cs typeface="Verdana"/>
              </a:rPr>
              <a:t>and tools for </a:t>
            </a:r>
            <a:r>
              <a:rPr dirty="0" sz="1100" spc="-5">
                <a:latin typeface="Verdana"/>
                <a:cs typeface="Verdana"/>
              </a:rPr>
              <a:t>creating  </a:t>
            </a:r>
            <a:r>
              <a:rPr dirty="0" sz="1100">
                <a:latin typeface="Verdana"/>
                <a:cs typeface="Verdana"/>
              </a:rPr>
              <a:t>custom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plots.</a:t>
            </a:r>
            <a:endParaRPr sz="1100">
              <a:latin typeface="Verdana"/>
              <a:cs typeface="Verdana"/>
            </a:endParaRPr>
          </a:p>
          <a:p>
            <a:pPr marL="487680" marR="25400" indent="-228600">
              <a:lnSpc>
                <a:spcPct val="100899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MATLAB's programming interface </a:t>
            </a:r>
            <a:r>
              <a:rPr dirty="0" sz="1100">
                <a:latin typeface="Verdana"/>
                <a:cs typeface="Verdana"/>
              </a:rPr>
              <a:t>gives development </a:t>
            </a:r>
            <a:r>
              <a:rPr dirty="0" sz="1100" spc="-5">
                <a:latin typeface="Verdana"/>
                <a:cs typeface="Verdana"/>
              </a:rPr>
              <a:t>tools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improving 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quality, maintainability,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maximizing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performance.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provides tools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building applications with </a:t>
            </a:r>
            <a:r>
              <a:rPr dirty="0" sz="1100">
                <a:latin typeface="Verdana"/>
                <a:cs typeface="Verdana"/>
              </a:rPr>
              <a:t>custom </a:t>
            </a:r>
            <a:r>
              <a:rPr dirty="0" sz="1100" spc="-5">
                <a:latin typeface="Verdana"/>
                <a:cs typeface="Verdana"/>
              </a:rPr>
              <a:t>graphical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interfaces.</a:t>
            </a:r>
            <a:endParaRPr sz="1100">
              <a:latin typeface="Verdana"/>
              <a:cs typeface="Verdana"/>
            </a:endParaRPr>
          </a:p>
          <a:p>
            <a:pPr marL="487680" marR="24765" indent="-228600">
              <a:lnSpc>
                <a:spcPct val="100899"/>
              </a:lnSpc>
              <a:spcBef>
                <a:spcPts val="61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provides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integrating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based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algorithms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with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external  applications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languages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as C, Java, .NET </a:t>
            </a:r>
            <a:r>
              <a:rPr dirty="0" sz="1100">
                <a:latin typeface="Verdana"/>
                <a:cs typeface="Verdana"/>
              </a:rPr>
              <a:t>and Microsoft</a:t>
            </a:r>
            <a:r>
              <a:rPr dirty="0" sz="1100" spc="-5">
                <a:latin typeface="Verdana"/>
                <a:cs typeface="Verdana"/>
              </a:rPr>
              <a:t> Excel.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Uses</a:t>
            </a:r>
            <a:r>
              <a:rPr dirty="0" u="sng" sz="1800" spc="-3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algn="just" marL="30480" marR="22860">
              <a:lnSpc>
                <a:spcPct val="1086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widely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computational </a:t>
            </a:r>
            <a:r>
              <a:rPr dirty="0" sz="1100">
                <a:latin typeface="Verdana"/>
                <a:cs typeface="Verdana"/>
              </a:rPr>
              <a:t>tool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science and</a:t>
            </a:r>
            <a:r>
              <a:rPr dirty="0" sz="1100" spc="2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engineering  encompassing the fields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physics, chemistry, </a:t>
            </a:r>
            <a:r>
              <a:rPr dirty="0" sz="1100">
                <a:latin typeface="Verdana"/>
                <a:cs typeface="Verdana"/>
              </a:rPr>
              <a:t>math and all </a:t>
            </a:r>
            <a:r>
              <a:rPr dirty="0" sz="1100" spc="-5">
                <a:latin typeface="Verdana"/>
                <a:cs typeface="Verdana"/>
              </a:rPr>
              <a:t>engineering streams. 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range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applications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including: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94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signal processing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Communications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image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video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Processing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systems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test and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measurement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computational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finance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computational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biology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2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4518" y="1023884"/>
          <a:ext cx="1029969" cy="180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/>
                <a:gridCol w="391160"/>
                <a:gridCol w="327025"/>
              </a:tblGrid>
              <a:tr h="228600">
                <a:tc>
                  <a:txBody>
                    <a:bodyPr/>
                    <a:lstStyle/>
                    <a:p>
                      <a:pPr algn="r" marR="117475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2870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28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r" marR="1333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87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282422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1914525"/>
          </a:xfrm>
          <a:custGeom>
            <a:avLst/>
            <a:gdLst/>
            <a:ahLst/>
            <a:cxnLst/>
            <a:rect l="l" t="t" r="r" b="b"/>
            <a:pathLst>
              <a:path w="0" h="1914525">
                <a:moveTo>
                  <a:pt x="0" y="0"/>
                </a:moveTo>
                <a:lnTo>
                  <a:pt x="0" y="19143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1914525"/>
          </a:xfrm>
          <a:custGeom>
            <a:avLst/>
            <a:gdLst/>
            <a:ahLst/>
            <a:cxnLst/>
            <a:rect l="l" t="t" r="r" b="b"/>
            <a:pathLst>
              <a:path w="0" h="1914525">
                <a:moveTo>
                  <a:pt x="0" y="0"/>
                </a:moveTo>
                <a:lnTo>
                  <a:pt x="0" y="19143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3102990"/>
            <a:ext cx="5795010" cy="311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</a:t>
            </a:r>
            <a:r>
              <a:rPr dirty="0" u="sng" sz="1800" spc="-3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Multiplication	</a:t>
            </a:r>
            <a:endParaRPr sz="1800">
              <a:latin typeface="Arial"/>
              <a:cs typeface="Arial"/>
            </a:endParaRPr>
          </a:p>
          <a:p>
            <a:pPr algn="just" marL="30480" marR="24765">
              <a:lnSpc>
                <a:spcPct val="109100"/>
              </a:lnSpc>
              <a:spcBef>
                <a:spcPts val="675"/>
              </a:spcBef>
            </a:pPr>
            <a:r>
              <a:rPr dirty="0" sz="1100" spc="-5">
                <a:latin typeface="Verdana"/>
                <a:cs typeface="Verdana"/>
              </a:rPr>
              <a:t>Consider two matrices </a:t>
            </a:r>
            <a:r>
              <a:rPr dirty="0" sz="1100">
                <a:latin typeface="Verdana"/>
                <a:cs typeface="Verdana"/>
              </a:rPr>
              <a:t>A and B. If 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m x n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and 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15">
                <a:latin typeface="Verdana"/>
                <a:cs typeface="Verdana"/>
              </a:rPr>
              <a:t>an </a:t>
            </a:r>
            <a:r>
              <a:rPr dirty="0" sz="1100">
                <a:latin typeface="Verdana"/>
                <a:cs typeface="Verdana"/>
              </a:rPr>
              <a:t>n x p </a:t>
            </a:r>
            <a:r>
              <a:rPr dirty="0" sz="1100" spc="-5">
                <a:latin typeface="Verdana"/>
                <a:cs typeface="Verdana"/>
              </a:rPr>
              <a:t>matrix,  they could be multiplied </a:t>
            </a:r>
            <a:r>
              <a:rPr dirty="0" sz="1100">
                <a:latin typeface="Verdana"/>
                <a:cs typeface="Verdana"/>
              </a:rPr>
              <a:t>together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produce an m x n </a:t>
            </a:r>
            <a:r>
              <a:rPr dirty="0" sz="1100" spc="-5">
                <a:latin typeface="Verdana"/>
                <a:cs typeface="Verdana"/>
              </a:rPr>
              <a:t>matrix C. Matrix  multiplication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possible </a:t>
            </a:r>
            <a:r>
              <a:rPr dirty="0" sz="1100">
                <a:latin typeface="Verdana"/>
                <a:cs typeface="Verdana"/>
              </a:rPr>
              <a:t>only </a:t>
            </a:r>
            <a:r>
              <a:rPr dirty="0" sz="1100" spc="-5">
                <a:latin typeface="Verdana"/>
                <a:cs typeface="Verdana"/>
              </a:rPr>
              <a:t>if the </a:t>
            </a:r>
            <a:r>
              <a:rPr dirty="0" sz="1100">
                <a:latin typeface="Verdana"/>
                <a:cs typeface="Verdana"/>
              </a:rPr>
              <a:t>number of </a:t>
            </a:r>
            <a:r>
              <a:rPr dirty="0" sz="1100" spc="-5">
                <a:latin typeface="Verdana"/>
                <a:cs typeface="Verdana"/>
              </a:rPr>
              <a:t>columns </a:t>
            </a:r>
            <a:r>
              <a:rPr dirty="0" sz="1100">
                <a:latin typeface="Verdana"/>
                <a:cs typeface="Verdana"/>
              </a:rPr>
              <a:t>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equal </a:t>
            </a:r>
            <a:r>
              <a:rPr dirty="0" sz="1100" spc="-5">
                <a:latin typeface="Verdana"/>
                <a:cs typeface="Verdana"/>
              </a:rPr>
              <a:t>to the  number </a:t>
            </a:r>
            <a:r>
              <a:rPr dirty="0" sz="1100">
                <a:latin typeface="Verdana"/>
                <a:cs typeface="Verdana"/>
              </a:rPr>
              <a:t>of rows 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B.</a:t>
            </a:r>
            <a:endParaRPr sz="1100">
              <a:latin typeface="Verdana"/>
              <a:cs typeface="Verdana"/>
            </a:endParaRPr>
          </a:p>
          <a:p>
            <a:pPr algn="just" marL="30480" marR="2667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multiplication,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elements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rows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first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matrix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multiplied  with corresponding columns in the </a:t>
            </a:r>
            <a:r>
              <a:rPr dirty="0" sz="1100">
                <a:latin typeface="Verdana"/>
                <a:cs typeface="Verdana"/>
              </a:rPr>
              <a:t>second</a:t>
            </a:r>
            <a:r>
              <a:rPr dirty="0" sz="1100" spc="-5">
                <a:latin typeface="Verdana"/>
                <a:cs typeface="Verdana"/>
              </a:rPr>
              <a:t> matrix.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92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Each </a:t>
            </a:r>
            <a:r>
              <a:rPr dirty="0" sz="1100">
                <a:latin typeface="Verdana"/>
                <a:cs typeface="Verdana"/>
              </a:rPr>
              <a:t>element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(i, j)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 spc="-5">
                <a:latin typeface="Verdana"/>
                <a:cs typeface="Verdana"/>
              </a:rPr>
              <a:t>position,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resulting matrix C,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summation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products of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 spc="-10">
                <a:latin typeface="Verdana"/>
                <a:cs typeface="Verdana"/>
              </a:rPr>
              <a:t>in i</a:t>
            </a:r>
            <a:r>
              <a:rPr dirty="0" baseline="31746" sz="1050" spc="-15">
                <a:latin typeface="Verdana"/>
                <a:cs typeface="Verdana"/>
              </a:rPr>
              <a:t>th </a:t>
            </a:r>
            <a:r>
              <a:rPr dirty="0" sz="1100">
                <a:latin typeface="Verdana"/>
                <a:cs typeface="Verdana"/>
              </a:rPr>
              <a:t>row of </a:t>
            </a:r>
            <a:r>
              <a:rPr dirty="0" sz="1100" spc="-5">
                <a:latin typeface="Verdana"/>
                <a:cs typeface="Verdana"/>
              </a:rPr>
              <a:t>first matrix with the corresponding </a:t>
            </a:r>
            <a:r>
              <a:rPr dirty="0" sz="1100">
                <a:latin typeface="Verdana"/>
                <a:cs typeface="Verdana"/>
              </a:rPr>
              <a:t>element 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j</a:t>
            </a:r>
            <a:r>
              <a:rPr dirty="0" baseline="31746" sz="1050" spc="-7">
                <a:latin typeface="Verdana"/>
                <a:cs typeface="Verdana"/>
              </a:rPr>
              <a:t>th </a:t>
            </a:r>
            <a:r>
              <a:rPr dirty="0" sz="1100" spc="-5">
                <a:latin typeface="Verdana"/>
                <a:cs typeface="Verdana"/>
              </a:rPr>
              <a:t>column </a:t>
            </a:r>
            <a:r>
              <a:rPr dirty="0" sz="1100">
                <a:latin typeface="Verdana"/>
                <a:cs typeface="Verdana"/>
              </a:rPr>
              <a:t>of the second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Matrix multiplication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performed by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*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operator.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6375780"/>
            <a:ext cx="5800090" cy="9594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3;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4;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5]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-2;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-1]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prod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7475981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783158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3180" y="7936240"/>
          <a:ext cx="1276350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289559"/>
                <a:gridCol w="391159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908608" y="91010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8608" y="91010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7752" y="910564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8393" y="91010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8393" y="91010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3180" y="7827009"/>
            <a:ext cx="0" cy="1274445"/>
          </a:xfrm>
          <a:custGeom>
            <a:avLst/>
            <a:gdLst/>
            <a:ahLst/>
            <a:cxnLst/>
            <a:rect l="l" t="t" r="r" b="b"/>
            <a:pathLst>
              <a:path w="0" h="1274445">
                <a:moveTo>
                  <a:pt x="0" y="0"/>
                </a:moveTo>
                <a:lnTo>
                  <a:pt x="0" y="12740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12965" y="7827009"/>
            <a:ext cx="0" cy="1274445"/>
          </a:xfrm>
          <a:custGeom>
            <a:avLst/>
            <a:gdLst/>
            <a:ahLst/>
            <a:cxnLst/>
            <a:rect l="l" t="t" r="r" b="b"/>
            <a:pathLst>
              <a:path w="0" h="1274445">
                <a:moveTo>
                  <a:pt x="0" y="0"/>
                </a:moveTo>
                <a:lnTo>
                  <a:pt x="0" y="12740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101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3180" y="1023884"/>
          <a:ext cx="1320800" cy="243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0"/>
                <a:gridCol w="390525"/>
                <a:gridCol w="325755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prod</a:t>
                      </a:r>
                      <a:r>
                        <a:rPr dirty="0" sz="9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120">
                          <a:latin typeface="Arial"/>
                          <a:cs typeface="Arial"/>
                        </a:rPr>
                        <a:t>-6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345706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2547620"/>
          </a:xfrm>
          <a:custGeom>
            <a:avLst/>
            <a:gdLst/>
            <a:ahLst/>
            <a:cxnLst/>
            <a:rect l="l" t="t" r="r" b="b"/>
            <a:pathLst>
              <a:path w="0" h="2547620">
                <a:moveTo>
                  <a:pt x="0" y="0"/>
                </a:moveTo>
                <a:lnTo>
                  <a:pt x="0" y="25472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2547620"/>
          </a:xfrm>
          <a:custGeom>
            <a:avLst/>
            <a:gdLst/>
            <a:ahLst/>
            <a:cxnLst/>
            <a:rect l="l" t="t" r="r" b="b"/>
            <a:pathLst>
              <a:path w="0" h="2547620">
                <a:moveTo>
                  <a:pt x="0" y="0"/>
                </a:moveTo>
                <a:lnTo>
                  <a:pt x="0" y="25472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3735451"/>
            <a:ext cx="5795010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Determinant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	</a:t>
            </a:r>
            <a:endParaRPr sz="1800">
              <a:latin typeface="Arial"/>
              <a:cs typeface="Arial"/>
            </a:endParaRPr>
          </a:p>
          <a:p>
            <a:pPr marL="30480" marR="21590">
              <a:lnSpc>
                <a:spcPct val="1082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Determinant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calculated using the </a:t>
            </a:r>
            <a:r>
              <a:rPr dirty="0" sz="1100" spc="-5" b="1">
                <a:latin typeface="Verdana"/>
                <a:cs typeface="Verdana"/>
              </a:rPr>
              <a:t>det </a:t>
            </a:r>
            <a:r>
              <a:rPr dirty="0" sz="1100">
                <a:latin typeface="Verdana"/>
                <a:cs typeface="Verdana"/>
              </a:rPr>
              <a:t>function of MATLAB.  </a:t>
            </a:r>
            <a:r>
              <a:rPr dirty="0" sz="1100" spc="-5">
                <a:latin typeface="Verdana"/>
                <a:cs typeface="Verdana"/>
              </a:rPr>
              <a:t>Determinant </a:t>
            </a:r>
            <a:r>
              <a:rPr dirty="0" sz="1100">
                <a:latin typeface="Verdana"/>
                <a:cs typeface="Verdana"/>
              </a:rPr>
              <a:t>of a matrix 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given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det(A).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237352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3;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4;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5]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14">
                <a:latin typeface="Arial"/>
                <a:cs typeface="Arial"/>
              </a:rPr>
              <a:t>det</a:t>
            </a:r>
            <a:r>
              <a:rPr dirty="0" sz="1100" spc="114">
                <a:latin typeface="Arial"/>
                <a:cs typeface="Arial"/>
              </a:rPr>
              <a:t>(</a:t>
            </a:r>
            <a:r>
              <a:rPr dirty="0" sz="900" spc="114">
                <a:latin typeface="Arial"/>
                <a:cs typeface="Arial"/>
              </a:rPr>
              <a:t>a</a:t>
            </a:r>
            <a:r>
              <a:rPr dirty="0" sz="1100" spc="114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021704"/>
            <a:ext cx="381127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637730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98702" y="6748653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0370" y="6748653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0514" y="6748653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8702" y="7065644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0370" y="7065644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0514" y="7065644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8702" y="7381493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0370" y="7381493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0514" y="7381493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7752" y="828268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13180" y="6372732"/>
            <a:ext cx="0" cy="1914525"/>
          </a:xfrm>
          <a:custGeom>
            <a:avLst/>
            <a:gdLst/>
            <a:ahLst/>
            <a:cxnLst/>
            <a:rect l="l" t="t" r="r" b="b"/>
            <a:pathLst>
              <a:path w="0" h="1914525">
                <a:moveTo>
                  <a:pt x="0" y="0"/>
                </a:moveTo>
                <a:lnTo>
                  <a:pt x="0" y="191452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12965" y="6372732"/>
            <a:ext cx="0" cy="1914525"/>
          </a:xfrm>
          <a:custGeom>
            <a:avLst/>
            <a:gdLst/>
            <a:ahLst/>
            <a:cxnLst/>
            <a:rect l="l" t="t" r="r" b="b"/>
            <a:pathLst>
              <a:path w="0" h="1914525">
                <a:moveTo>
                  <a:pt x="0" y="0"/>
                </a:moveTo>
                <a:lnTo>
                  <a:pt x="0" y="191452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83716" y="7696961"/>
            <a:ext cx="5795010" cy="161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</a:pPr>
            <a:r>
              <a:rPr dirty="0" sz="1100" spc="114">
                <a:latin typeface="Arial"/>
                <a:cs typeface="Arial"/>
              </a:rPr>
              <a:t>-2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Inverse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inverse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denoted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baseline="31746" sz="1050">
                <a:latin typeface="Verdana"/>
                <a:cs typeface="Verdana"/>
              </a:rPr>
              <a:t>−1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that the following relationship  holds: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102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65">
                <a:latin typeface="Arial"/>
                <a:cs typeface="Arial"/>
              </a:rPr>
              <a:t>AA</a:t>
            </a:r>
            <a:r>
              <a:rPr dirty="0" sz="1100" spc="-65">
                <a:latin typeface="Arial"/>
                <a:cs typeface="Arial"/>
              </a:rPr>
              <a:t>−1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75">
                <a:latin typeface="Arial"/>
                <a:cs typeface="Arial"/>
              </a:rPr>
              <a:t>A</a:t>
            </a:r>
            <a:r>
              <a:rPr dirty="0" sz="1100" spc="-75">
                <a:latin typeface="Arial"/>
                <a:cs typeface="Arial"/>
              </a:rPr>
              <a:t>−1A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75002"/>
            <a:ext cx="5756910" cy="1445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985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inverse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does not </a:t>
            </a:r>
            <a:r>
              <a:rPr dirty="0" sz="1100" spc="-5">
                <a:latin typeface="Verdana"/>
                <a:cs typeface="Verdana"/>
              </a:rPr>
              <a:t>always </a:t>
            </a:r>
            <a:r>
              <a:rPr dirty="0" sz="1100">
                <a:latin typeface="Verdana"/>
                <a:cs typeface="Verdana"/>
              </a:rPr>
              <a:t>exist. If </a:t>
            </a:r>
            <a:r>
              <a:rPr dirty="0" sz="1100" spc="-5">
                <a:latin typeface="Verdana"/>
                <a:cs typeface="Verdana"/>
              </a:rPr>
              <a:t>the determinant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matrix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>
                <a:latin typeface="Verdana"/>
                <a:cs typeface="Verdana"/>
              </a:rPr>
              <a:t>zero, </a:t>
            </a:r>
            <a:r>
              <a:rPr dirty="0" sz="1100" spc="-5">
                <a:latin typeface="Verdana"/>
                <a:cs typeface="Verdana"/>
              </a:rPr>
              <a:t>then the inverse </a:t>
            </a:r>
            <a:r>
              <a:rPr dirty="0" sz="1100">
                <a:latin typeface="Verdana"/>
                <a:cs typeface="Verdana"/>
              </a:rPr>
              <a:t>does not </a:t>
            </a:r>
            <a:r>
              <a:rPr dirty="0" sz="1100" spc="-5">
                <a:latin typeface="Verdana"/>
                <a:cs typeface="Verdana"/>
              </a:rPr>
              <a:t>exist and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singular.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Inverse of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in 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calculated </a:t>
            </a:r>
            <a:r>
              <a:rPr dirty="0" sz="1100" spc="-5">
                <a:latin typeface="Verdana"/>
                <a:cs typeface="Verdana"/>
              </a:rPr>
              <a:t>using the </a:t>
            </a:r>
            <a:r>
              <a:rPr dirty="0" sz="1100" spc="-5" b="1">
                <a:latin typeface="Verdana"/>
                <a:cs typeface="Verdana"/>
              </a:rPr>
              <a:t>inv </a:t>
            </a:r>
            <a:r>
              <a:rPr dirty="0" sz="1100" spc="-5">
                <a:latin typeface="Verdana"/>
                <a:cs typeface="Verdana"/>
              </a:rPr>
              <a:t>function. </a:t>
            </a:r>
            <a:r>
              <a:rPr dirty="0" sz="1100">
                <a:latin typeface="Verdana"/>
                <a:cs typeface="Verdana"/>
              </a:rPr>
              <a:t>Inverse of a 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given </a:t>
            </a:r>
            <a:r>
              <a:rPr dirty="0" sz="1100" spc="-5">
                <a:latin typeface="Verdana"/>
                <a:cs typeface="Verdana"/>
              </a:rPr>
              <a:t>by inv(A).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98272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3;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4;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5]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30">
                <a:latin typeface="Arial"/>
                <a:cs typeface="Arial"/>
              </a:rPr>
              <a:t>inv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765930"/>
            <a:ext cx="381190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412153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4582" y="4226189"/>
          <a:ext cx="2228215" cy="2434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95"/>
                <a:gridCol w="521334"/>
                <a:gridCol w="125729"/>
                <a:gridCol w="688975"/>
                <a:gridCol w="66675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gridSpan="2"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gridSpan="2"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7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gridSpan="2">
                  <a:txBody>
                    <a:bodyPr/>
                    <a:lstStyle/>
                    <a:p>
                      <a:pPr marL="252095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38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ans</a:t>
                      </a:r>
                      <a:r>
                        <a:rPr dirty="0" sz="9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 gridSpan="2"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2.0000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 grid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70">
                          <a:latin typeface="Arial"/>
                          <a:cs typeface="Arial"/>
                        </a:rPr>
                        <a:t>-1.0000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70">
                          <a:latin typeface="Arial"/>
                          <a:cs typeface="Arial"/>
                        </a:rPr>
                        <a:t>-1.0000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8610">
                <a:tc gridSpan="2"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1549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17752" y="666076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180" y="4116958"/>
            <a:ext cx="0" cy="2548890"/>
          </a:xfrm>
          <a:custGeom>
            <a:avLst/>
            <a:gdLst/>
            <a:ahLst/>
            <a:cxnLst/>
            <a:rect l="l" t="t" r="r" b="b"/>
            <a:pathLst>
              <a:path w="0" h="2548890">
                <a:moveTo>
                  <a:pt x="0" y="0"/>
                </a:moveTo>
                <a:lnTo>
                  <a:pt x="0" y="25483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12965" y="4116958"/>
            <a:ext cx="0" cy="2548890"/>
          </a:xfrm>
          <a:custGeom>
            <a:avLst/>
            <a:gdLst/>
            <a:ahLst/>
            <a:cxnLst/>
            <a:rect l="l" t="t" r="r" b="b"/>
            <a:pathLst>
              <a:path w="0" h="2548890">
                <a:moveTo>
                  <a:pt x="0" y="0"/>
                </a:moveTo>
                <a:lnTo>
                  <a:pt x="0" y="25483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103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1723"/>
            <a:ext cx="5795010" cy="2822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0480" marR="2413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All </a:t>
            </a:r>
            <a:r>
              <a:rPr dirty="0" sz="1100" spc="-5">
                <a:latin typeface="Verdana"/>
                <a:cs typeface="Verdana"/>
              </a:rPr>
              <a:t>variables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data </a:t>
            </a:r>
            <a:r>
              <a:rPr dirty="0" sz="1100" spc="-5">
                <a:latin typeface="Verdana"/>
                <a:cs typeface="Verdana"/>
              </a:rPr>
              <a:t>types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multidimensional arrays. </a:t>
            </a:r>
            <a:r>
              <a:rPr dirty="0" sz="1100">
                <a:latin typeface="Verdana"/>
                <a:cs typeface="Verdana"/>
              </a:rPr>
              <a:t>A vector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one-dimensional </a:t>
            </a:r>
            <a:r>
              <a:rPr dirty="0" sz="1100">
                <a:latin typeface="Verdana"/>
                <a:cs typeface="Verdana"/>
              </a:rPr>
              <a:t>array and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two-dimensional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array.</a:t>
            </a:r>
            <a:endParaRPr sz="1100">
              <a:latin typeface="Verdana"/>
              <a:cs typeface="Verdana"/>
            </a:endParaRPr>
          </a:p>
          <a:p>
            <a:pPr algn="just" marL="30480" marR="25400">
              <a:lnSpc>
                <a:spcPct val="109100"/>
              </a:lnSpc>
              <a:spcBef>
                <a:spcPts val="820"/>
              </a:spcBef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already </a:t>
            </a:r>
            <a:r>
              <a:rPr dirty="0" sz="1100">
                <a:latin typeface="Verdana"/>
                <a:cs typeface="Verdana"/>
              </a:rPr>
              <a:t>discussed vectors and </a:t>
            </a:r>
            <a:r>
              <a:rPr dirty="0" sz="1100" spc="-5">
                <a:latin typeface="Verdana"/>
                <a:cs typeface="Verdana"/>
              </a:rPr>
              <a:t>matrices.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chapter, 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discuss  </a:t>
            </a:r>
            <a:r>
              <a:rPr dirty="0" sz="1100" spc="-5">
                <a:latin typeface="Verdana"/>
                <a:cs typeface="Verdana"/>
              </a:rPr>
              <a:t>multidimensional arrays. However, </a:t>
            </a:r>
            <a:r>
              <a:rPr dirty="0" sz="1100">
                <a:latin typeface="Verdana"/>
                <a:cs typeface="Verdana"/>
              </a:rPr>
              <a:t>before </a:t>
            </a:r>
            <a:r>
              <a:rPr dirty="0" sz="1100" spc="-5">
                <a:latin typeface="Verdana"/>
                <a:cs typeface="Verdana"/>
              </a:rPr>
              <a:t>that, let </a:t>
            </a:r>
            <a:r>
              <a:rPr dirty="0" sz="1100">
                <a:latin typeface="Verdana"/>
                <a:cs typeface="Verdana"/>
              </a:rPr>
              <a:t>us discuss some special </a:t>
            </a:r>
            <a:r>
              <a:rPr dirty="0" sz="1100" spc="-5">
                <a:latin typeface="Verdana"/>
                <a:cs typeface="Verdana"/>
              </a:rPr>
              <a:t>types 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Special</a:t>
            </a:r>
            <a:r>
              <a:rPr dirty="0" u="sng" sz="1800" spc="-3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Arrays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algn="just" marL="30480" marR="25400">
              <a:lnSpc>
                <a:spcPct val="1086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section,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will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discuss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some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some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special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 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functions,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single </a:t>
            </a:r>
            <a:r>
              <a:rPr dirty="0" sz="1100">
                <a:latin typeface="Verdana"/>
                <a:cs typeface="Verdana"/>
              </a:rPr>
              <a:t>argument creates a </a:t>
            </a:r>
            <a:r>
              <a:rPr dirty="0" sz="1100" spc="-5">
                <a:latin typeface="Verdana"/>
                <a:cs typeface="Verdana"/>
              </a:rPr>
              <a:t>square array, double arguments  </a:t>
            </a:r>
            <a:r>
              <a:rPr dirty="0" sz="1100">
                <a:latin typeface="Verdana"/>
                <a:cs typeface="Verdana"/>
              </a:rPr>
              <a:t>create </a:t>
            </a:r>
            <a:r>
              <a:rPr dirty="0" sz="1100" spc="-5">
                <a:latin typeface="Verdana"/>
                <a:cs typeface="Verdana"/>
              </a:rPr>
              <a:t>rectangular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array.</a:t>
            </a:r>
            <a:endParaRPr sz="1100">
              <a:latin typeface="Verdana"/>
              <a:cs typeface="Verdana"/>
            </a:endParaRPr>
          </a:p>
          <a:p>
            <a:pPr marL="30480" marR="2202815">
              <a:lnSpc>
                <a:spcPct val="17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zeros() </a:t>
            </a:r>
            <a:r>
              <a:rPr dirty="0" sz="1100" spc="-5">
                <a:latin typeface="Verdana"/>
                <a:cs typeface="Verdana"/>
              </a:rPr>
              <a:t>function creates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all</a:t>
            </a:r>
            <a:r>
              <a:rPr dirty="0" sz="1100" spc="-1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zeros:  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4785994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90">
                <a:latin typeface="Arial"/>
                <a:cs typeface="Arial"/>
              </a:rPr>
              <a:t>zeros</a:t>
            </a:r>
            <a:r>
              <a:rPr dirty="0" sz="1100" spc="90">
                <a:latin typeface="Arial"/>
                <a:cs typeface="Arial"/>
              </a:rPr>
              <a:t>(5)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253608"/>
            <a:ext cx="522986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560920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66952" y="6030859"/>
          <a:ext cx="1706245" cy="1485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391160"/>
                <a:gridCol w="391794"/>
                <a:gridCol w="391794"/>
                <a:gridCol w="265430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92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17752" y="751611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80" y="5604636"/>
            <a:ext cx="0" cy="1916430"/>
          </a:xfrm>
          <a:custGeom>
            <a:avLst/>
            <a:gdLst/>
            <a:ahLst/>
            <a:cxnLst/>
            <a:rect l="l" t="t" r="r" b="b"/>
            <a:pathLst>
              <a:path w="0" h="1916429">
                <a:moveTo>
                  <a:pt x="0" y="0"/>
                </a:moveTo>
                <a:lnTo>
                  <a:pt x="0" y="19160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2965" y="5604636"/>
            <a:ext cx="0" cy="1916430"/>
          </a:xfrm>
          <a:custGeom>
            <a:avLst/>
            <a:gdLst/>
            <a:ahLst/>
            <a:cxnLst/>
            <a:rect l="l" t="t" r="r" b="b"/>
            <a:pathLst>
              <a:path w="0" h="1916429">
                <a:moveTo>
                  <a:pt x="0" y="0"/>
                </a:moveTo>
                <a:lnTo>
                  <a:pt x="0" y="19160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004" y="7657338"/>
            <a:ext cx="3481704" cy="47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ones() </a:t>
            </a:r>
            <a:r>
              <a:rPr dirty="0" sz="1100" spc="-5">
                <a:latin typeface="Verdana"/>
                <a:cs typeface="Verdana"/>
              </a:rPr>
              <a:t>function creates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>
                <a:latin typeface="Verdana"/>
                <a:cs typeface="Verdana"/>
              </a:rPr>
              <a:t>of all</a:t>
            </a:r>
            <a:r>
              <a:rPr dirty="0" sz="1100" spc="-1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829792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85">
                <a:latin typeface="Arial"/>
                <a:cs typeface="Arial"/>
              </a:rPr>
              <a:t>ones</a:t>
            </a:r>
            <a:r>
              <a:rPr dirty="0" sz="1100" spc="85">
                <a:latin typeface="Arial"/>
                <a:cs typeface="Arial"/>
              </a:rPr>
              <a:t>(4,3)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76528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29357" y="476503"/>
            <a:ext cx="236029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13.</a:t>
            </a:r>
            <a:r>
              <a:rPr dirty="0" sz="4800" spc="245"/>
              <a:t> </a:t>
            </a:r>
            <a:r>
              <a:rPr dirty="0" spc="-265"/>
              <a:t>ARRAYS</a:t>
            </a:r>
            <a:endParaRPr sz="48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104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632" y="975106"/>
            <a:ext cx="352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66952" y="1340876"/>
          <a:ext cx="922655" cy="116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391160"/>
                <a:gridCol w="265430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7752" y="250875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3180" y="914399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30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12965" y="914399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30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02004" y="2649982"/>
            <a:ext cx="3264535" cy="47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eye()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creates </a:t>
            </a:r>
            <a:r>
              <a:rPr dirty="0" sz="1100" spc="-5">
                <a:latin typeface="Verdana"/>
                <a:cs typeface="Verdana"/>
              </a:rPr>
              <a:t>an identity</a:t>
            </a:r>
            <a:r>
              <a:rPr dirty="0" sz="1100" spc="-1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329095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85">
                <a:latin typeface="Arial"/>
                <a:cs typeface="Arial"/>
              </a:rPr>
              <a:t>eye</a:t>
            </a:r>
            <a:r>
              <a:rPr dirty="0" sz="1100" spc="85">
                <a:latin typeface="Arial"/>
                <a:cs typeface="Arial"/>
              </a:rPr>
              <a:t>(4)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3758310"/>
            <a:ext cx="522986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752" y="411391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66952" y="4535561"/>
          <a:ext cx="1316355" cy="116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391160"/>
                <a:gridCol w="391794"/>
                <a:gridCol w="266700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7752" y="570369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3180" y="4109338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2965" y="4109338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02004" y="5831814"/>
            <a:ext cx="5757545" cy="67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rand()</a:t>
            </a:r>
            <a:r>
              <a:rPr dirty="0" sz="1100" spc="-11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creates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uniformly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distributed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random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  </a:t>
            </a:r>
            <a:r>
              <a:rPr dirty="0" sz="1100" spc="-5">
                <a:latin typeface="Verdana"/>
                <a:cs typeface="Verdana"/>
              </a:rPr>
              <a:t>(0,1):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3180" y="6669913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00">
                <a:latin typeface="Arial"/>
                <a:cs typeface="Arial"/>
              </a:rPr>
              <a:t>rand</a:t>
            </a:r>
            <a:r>
              <a:rPr dirty="0" sz="1100" spc="100">
                <a:latin typeface="Arial"/>
                <a:cs typeface="Arial"/>
              </a:rPr>
              <a:t>(3,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5)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7137654"/>
            <a:ext cx="522986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7752" y="749325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204518" y="7913380"/>
          <a:ext cx="3375025" cy="854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25"/>
                <a:gridCol w="712469"/>
                <a:gridCol w="712469"/>
                <a:gridCol w="711835"/>
                <a:gridCol w="617854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0.8147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04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0.9134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04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0.2785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04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0.9649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0.9058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0.6324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0.5469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0.1576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86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0.1270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0.0975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0.9575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0.9706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908608" y="87627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8608" y="87627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7752" y="876731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08393" y="87627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08393" y="87627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13180" y="7488682"/>
            <a:ext cx="0" cy="1274445"/>
          </a:xfrm>
          <a:custGeom>
            <a:avLst/>
            <a:gdLst/>
            <a:ahLst/>
            <a:cxnLst/>
            <a:rect l="l" t="t" r="r" b="b"/>
            <a:pathLst>
              <a:path w="0" h="1274445">
                <a:moveTo>
                  <a:pt x="0" y="0"/>
                </a:moveTo>
                <a:lnTo>
                  <a:pt x="0" y="12740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12965" y="7488682"/>
            <a:ext cx="0" cy="1274445"/>
          </a:xfrm>
          <a:custGeom>
            <a:avLst/>
            <a:gdLst/>
            <a:ahLst/>
            <a:cxnLst/>
            <a:rect l="l" t="t" r="r" b="b"/>
            <a:pathLst>
              <a:path w="0" h="1274445">
                <a:moveTo>
                  <a:pt x="0" y="0"/>
                </a:moveTo>
                <a:lnTo>
                  <a:pt x="0" y="12740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105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883665"/>
            <a:ext cx="5795010" cy="140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3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Magic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Square	</a:t>
            </a:r>
            <a:endParaRPr sz="1800">
              <a:latin typeface="Arial"/>
              <a:cs typeface="Arial"/>
            </a:endParaRPr>
          </a:p>
          <a:p>
            <a:pPr algn="just" marL="30480" marR="2667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 b="1">
                <a:latin typeface="Verdana"/>
                <a:cs typeface="Verdana"/>
              </a:rPr>
              <a:t>magic square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square that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same sum, </a:t>
            </a:r>
            <a:r>
              <a:rPr dirty="0" sz="1100" spc="-5">
                <a:latin typeface="Verdana"/>
                <a:cs typeface="Verdana"/>
              </a:rPr>
              <a:t>when </a:t>
            </a:r>
            <a:r>
              <a:rPr dirty="0" sz="1100" spc="-10">
                <a:latin typeface="Verdana"/>
                <a:cs typeface="Verdana"/>
              </a:rPr>
              <a:t>its </a:t>
            </a:r>
            <a:r>
              <a:rPr dirty="0" sz="1100">
                <a:latin typeface="Verdana"/>
                <a:cs typeface="Verdana"/>
              </a:rPr>
              <a:t>elements </a:t>
            </a:r>
            <a:r>
              <a:rPr dirty="0" sz="1100" spc="-5">
                <a:latin typeface="Verdana"/>
                <a:cs typeface="Verdana"/>
              </a:rPr>
              <a:t>are  added row-wise, column-wise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diagonally.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magic() </a:t>
            </a:r>
            <a:r>
              <a:rPr dirty="0" sz="1100" spc="-5">
                <a:latin typeface="Verdana"/>
                <a:cs typeface="Verdana"/>
              </a:rPr>
              <a:t>function creates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magic square array. </a:t>
            </a:r>
            <a:r>
              <a:rPr dirty="0" sz="1100">
                <a:latin typeface="Verdana"/>
                <a:cs typeface="Verdana"/>
              </a:rPr>
              <a:t>It takes a </a:t>
            </a:r>
            <a:r>
              <a:rPr dirty="0" sz="1100" spc="-5">
                <a:latin typeface="Verdana"/>
                <a:cs typeface="Verdana"/>
              </a:rPr>
              <a:t>singular argument  that gives the size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square.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argument </a:t>
            </a:r>
            <a:r>
              <a:rPr dirty="0" sz="1100">
                <a:latin typeface="Verdana"/>
                <a:cs typeface="Verdana"/>
              </a:rPr>
              <a:t>must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scalar </a:t>
            </a:r>
            <a:r>
              <a:rPr dirty="0" sz="1100">
                <a:latin typeface="Verdana"/>
                <a:cs typeface="Verdana"/>
              </a:rPr>
              <a:t>greater </a:t>
            </a:r>
            <a:r>
              <a:rPr dirty="0" sz="1100" spc="-5">
                <a:latin typeface="Verdana"/>
                <a:cs typeface="Verdana"/>
              </a:rPr>
              <a:t>than </a:t>
            </a:r>
            <a:r>
              <a:rPr dirty="0" sz="1100">
                <a:latin typeface="Verdana"/>
                <a:cs typeface="Verdana"/>
              </a:rPr>
              <a:t>or  equal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3.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446273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65">
                <a:latin typeface="Arial"/>
                <a:cs typeface="Arial"/>
              </a:rPr>
              <a:t>magic</a:t>
            </a:r>
            <a:r>
              <a:rPr dirty="0" sz="1100" spc="65">
                <a:latin typeface="Arial"/>
                <a:cs typeface="Arial"/>
              </a:rPr>
              <a:t>(4)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915157"/>
            <a:ext cx="5229860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327113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04518" y="3691265"/>
          <a:ext cx="1406525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/>
                <a:gridCol w="398780"/>
                <a:gridCol w="391159"/>
                <a:gridCol w="311784"/>
              </a:tblGrid>
              <a:tr h="228600">
                <a:tc>
                  <a:txBody>
                    <a:bodyPr/>
                    <a:lstStyle/>
                    <a:p>
                      <a:pPr algn="r" marR="110489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969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r" marR="12636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r" marR="12636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33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8610">
                <a:tc>
                  <a:txBody>
                    <a:bodyPr/>
                    <a:lstStyle/>
                    <a:p>
                      <a:pPr algn="r" marR="12636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17752" y="486067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80" y="3266566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67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2965" y="3266566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67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83716" y="5139308"/>
            <a:ext cx="5795010" cy="168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Multidimensional</a:t>
            </a:r>
            <a:r>
              <a:rPr dirty="0" u="sng" sz="1800" spc="-3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Arrays	</a:t>
            </a:r>
            <a:endParaRPr sz="1800">
              <a:latin typeface="Arial"/>
              <a:cs typeface="Arial"/>
            </a:endParaRPr>
          </a:p>
          <a:p>
            <a:pPr algn="just" marL="30480" marR="23495">
              <a:lnSpc>
                <a:spcPct val="1086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array having </a:t>
            </a:r>
            <a:r>
              <a:rPr dirty="0" sz="1100">
                <a:latin typeface="Verdana"/>
                <a:cs typeface="Verdana"/>
              </a:rPr>
              <a:t>more </a:t>
            </a:r>
            <a:r>
              <a:rPr dirty="0" sz="1100" spc="-5">
                <a:latin typeface="Verdana"/>
                <a:cs typeface="Verdana"/>
              </a:rPr>
              <a:t>than two dimensions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multidimensional array in  MATLAB. Multidimensional arrays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extension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normal </a:t>
            </a:r>
            <a:r>
              <a:rPr dirty="0" sz="1100">
                <a:latin typeface="Verdana"/>
                <a:cs typeface="Verdana"/>
              </a:rPr>
              <a:t>two-  </a:t>
            </a:r>
            <a:r>
              <a:rPr dirty="0" sz="1100" spc="-5">
                <a:latin typeface="Verdana"/>
                <a:cs typeface="Verdana"/>
              </a:rPr>
              <a:t>dimensional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  <a:p>
            <a:pPr algn="just" marL="30480" marR="22225">
              <a:lnSpc>
                <a:spcPct val="1091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Generally to generate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multidimensional array,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create a</a:t>
            </a:r>
            <a:r>
              <a:rPr dirty="0" sz="1100" spc="-2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two-dimensional 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>
                <a:latin typeface="Verdana"/>
                <a:cs typeface="Verdana"/>
              </a:rPr>
              <a:t>and extend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1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let's </a:t>
            </a:r>
            <a:r>
              <a:rPr dirty="0" sz="1100">
                <a:latin typeface="Verdana"/>
                <a:cs typeface="Verdana"/>
              </a:rPr>
              <a:t>create a </a:t>
            </a:r>
            <a:r>
              <a:rPr dirty="0" sz="1100" spc="-5">
                <a:latin typeface="Verdana"/>
                <a:cs typeface="Verdana"/>
              </a:rPr>
              <a:t>two-dimensional </a:t>
            </a:r>
            <a:r>
              <a:rPr dirty="0" sz="1100">
                <a:latin typeface="Verdana"/>
                <a:cs typeface="Verdana"/>
              </a:rPr>
              <a:t>array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6986904"/>
            <a:ext cx="5800090" cy="32702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[7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5;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9;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2]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45464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7752" y="781024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3180" y="7914904"/>
          <a:ext cx="1276350" cy="1170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289559"/>
                <a:gridCol w="391159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08608" y="90812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8608" y="90812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7752" y="908583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8393" y="90812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8393" y="90812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3180" y="7805673"/>
            <a:ext cx="0" cy="1275715"/>
          </a:xfrm>
          <a:custGeom>
            <a:avLst/>
            <a:gdLst/>
            <a:ahLst/>
            <a:cxnLst/>
            <a:rect l="l" t="t" r="r" b="b"/>
            <a:pathLst>
              <a:path w="0" h="1275715">
                <a:moveTo>
                  <a:pt x="0" y="0"/>
                </a:moveTo>
                <a:lnTo>
                  <a:pt x="0" y="127558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12965" y="7805673"/>
            <a:ext cx="0" cy="1275715"/>
          </a:xfrm>
          <a:custGeom>
            <a:avLst/>
            <a:gdLst/>
            <a:ahLst/>
            <a:cxnLst/>
            <a:rect l="l" t="t" r="r" b="b"/>
            <a:pathLst>
              <a:path w="0" h="1275715">
                <a:moveTo>
                  <a:pt x="0" y="0"/>
                </a:moveTo>
                <a:lnTo>
                  <a:pt x="0" y="127558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106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754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i="1">
                <a:latin typeface="Verdana"/>
                <a:cs typeface="Verdana"/>
              </a:rPr>
              <a:t>a</a:t>
            </a:r>
            <a:r>
              <a:rPr dirty="0" sz="1100" spc="-110" i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3-by-3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array;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add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third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dimension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a</a:t>
            </a:r>
            <a:r>
              <a:rPr dirty="0" sz="1100" spc="-5">
                <a:latin typeface="Verdana"/>
                <a:cs typeface="Verdana"/>
              </a:rPr>
              <a:t>, by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providing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values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like: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43738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204">
                <a:latin typeface="Arial"/>
                <a:cs typeface="Arial"/>
              </a:rPr>
              <a:t>a</a:t>
            </a:r>
            <a:r>
              <a:rPr dirty="0" sz="1100" spc="204">
                <a:latin typeface="Arial"/>
                <a:cs typeface="Arial"/>
              </a:rPr>
              <a:t>(:,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:,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60">
                <a:latin typeface="Arial"/>
                <a:cs typeface="Arial"/>
              </a:rPr>
              <a:t>2)=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3;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6;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9]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90474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226034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3180" y="2365004"/>
          <a:ext cx="1276350" cy="271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485"/>
                <a:gridCol w="304800"/>
                <a:gridCol w="264795"/>
              </a:tblGrid>
              <a:tr h="544195">
                <a:tc>
                  <a:txBody>
                    <a:bodyPr/>
                    <a:lstStyle/>
                    <a:p>
                      <a:pPr algn="ctr" marL="41275">
                        <a:lnSpc>
                          <a:spcPts val="1040"/>
                        </a:lnSpc>
                      </a:pPr>
                      <a:r>
                        <a:rPr dirty="0" sz="900" spc="204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204">
                          <a:latin typeface="Arial"/>
                          <a:cs typeface="Arial"/>
                        </a:rPr>
                        <a:t>(:,:,1)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4224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2286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r" marR="2349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459105">
                <a:tc>
                  <a:txBody>
                    <a:bodyPr/>
                    <a:lstStyle/>
                    <a:p>
                      <a:pPr algn="r" marR="2349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774700">
                <a:tc>
                  <a:txBody>
                    <a:bodyPr/>
                    <a:lstStyle/>
                    <a:p>
                      <a:pPr marL="385445" marR="24130" indent="-312420">
                        <a:lnSpc>
                          <a:spcPct val="188200"/>
                        </a:lnSpc>
                        <a:spcBef>
                          <a:spcPts val="37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)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71120" marR="147955" indent="-40005">
                        <a:lnSpc>
                          <a:spcPct val="188200"/>
                        </a:lnSpc>
                        <a:spcBef>
                          <a:spcPts val="370"/>
                        </a:spcBef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=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22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r" marR="2349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 algn="r" marR="2349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17752" y="508469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80" y="2255773"/>
            <a:ext cx="0" cy="2834005"/>
          </a:xfrm>
          <a:custGeom>
            <a:avLst/>
            <a:gdLst/>
            <a:ahLst/>
            <a:cxnLst/>
            <a:rect l="l" t="t" r="r" b="b"/>
            <a:pathLst>
              <a:path w="0" h="2834004">
                <a:moveTo>
                  <a:pt x="0" y="0"/>
                </a:moveTo>
                <a:lnTo>
                  <a:pt x="0" y="283349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2965" y="2255773"/>
            <a:ext cx="0" cy="2834005"/>
          </a:xfrm>
          <a:custGeom>
            <a:avLst/>
            <a:gdLst/>
            <a:ahLst/>
            <a:cxnLst/>
            <a:rect l="l" t="t" r="r" b="b"/>
            <a:pathLst>
              <a:path w="0" h="2834004">
                <a:moveTo>
                  <a:pt x="0" y="0"/>
                </a:moveTo>
                <a:lnTo>
                  <a:pt x="0" y="283349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004" y="5213070"/>
            <a:ext cx="5757545" cy="67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also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multidimensional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using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ones(),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zeros()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rand()  functions.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6049644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05">
                <a:latin typeface="Arial"/>
                <a:cs typeface="Arial"/>
              </a:rPr>
              <a:t>rand</a:t>
            </a:r>
            <a:r>
              <a:rPr dirty="0" sz="1100" spc="105">
                <a:latin typeface="Arial"/>
                <a:cs typeface="Arial"/>
              </a:rPr>
              <a:t>(4,3,2)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518529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7752" y="687412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3180" y="6978787"/>
          <a:ext cx="2242820" cy="2404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/>
                <a:gridCol w="697865"/>
                <a:gridCol w="619125"/>
              </a:tblGrid>
              <a:tr h="544195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204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100" spc="204">
                          <a:latin typeface="Arial"/>
                          <a:cs typeface="Arial"/>
                        </a:rPr>
                        <a:t>(:,:,1)</a:t>
                      </a:r>
                      <a:r>
                        <a:rPr dirty="0" sz="11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0.0344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0.7952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2413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r" marR="1320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0.1869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r" marR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0.4898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459105">
                <a:tc>
                  <a:txBody>
                    <a:bodyPr/>
                    <a:lstStyle/>
                    <a:p>
                      <a:pPr algn="r" marR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0.4456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768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204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100" spc="204">
                          <a:latin typeface="Arial"/>
                          <a:cs typeface="Arial"/>
                        </a:rPr>
                        <a:t>(:,:,2)</a:t>
                      </a:r>
                      <a:r>
                        <a:rPr dirty="0" sz="11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0.6797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0.4984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23495">
                        <a:lnSpc>
                          <a:spcPct val="10000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0.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17752" y="938326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3180" y="6869556"/>
            <a:ext cx="0" cy="2518410"/>
          </a:xfrm>
          <a:custGeom>
            <a:avLst/>
            <a:gdLst/>
            <a:ahLst/>
            <a:cxnLst/>
            <a:rect l="l" t="t" r="r" b="b"/>
            <a:pathLst>
              <a:path w="0" h="2518409">
                <a:moveTo>
                  <a:pt x="0" y="0"/>
                </a:moveTo>
                <a:lnTo>
                  <a:pt x="0" y="251828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12965" y="6869556"/>
            <a:ext cx="0" cy="2518410"/>
          </a:xfrm>
          <a:custGeom>
            <a:avLst/>
            <a:gdLst/>
            <a:ahLst/>
            <a:cxnLst/>
            <a:rect l="l" t="t" r="r" b="b"/>
            <a:pathLst>
              <a:path w="0" h="2518409">
                <a:moveTo>
                  <a:pt x="0" y="0"/>
                </a:moveTo>
                <a:lnTo>
                  <a:pt x="0" y="251828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107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4518" y="1023884"/>
          <a:ext cx="1951355" cy="85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25"/>
                <a:gridCol w="712469"/>
                <a:gridCol w="61849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0.6551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040"/>
                        </a:lnSpc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0.9597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0.1626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0.3404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0.1190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0.5853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187629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03868" y="2019045"/>
            <a:ext cx="7543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arrays.</a:t>
            </a:r>
            <a:r>
              <a:rPr dirty="0" sz="1100" spc="10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It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2004414"/>
            <a:ext cx="4910455" cy="67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cat()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build multidimensional  </a:t>
            </a:r>
            <a:r>
              <a:rPr dirty="0" sz="1100">
                <a:latin typeface="Verdana"/>
                <a:cs typeface="Verdana"/>
              </a:rPr>
              <a:t>concatenates a </a:t>
            </a:r>
            <a:r>
              <a:rPr dirty="0" sz="1100" spc="-10">
                <a:latin typeface="Verdana"/>
                <a:cs typeface="Verdana"/>
              </a:rPr>
              <a:t>list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arrays </a:t>
            </a:r>
            <a:r>
              <a:rPr dirty="0" sz="1100">
                <a:latin typeface="Verdana"/>
                <a:cs typeface="Verdana"/>
              </a:rPr>
              <a:t>along a </a:t>
            </a:r>
            <a:r>
              <a:rPr dirty="0" sz="1100" spc="-5">
                <a:latin typeface="Verdana"/>
                <a:cs typeface="Verdana"/>
              </a:rPr>
              <a:t>specified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dimension: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cat() function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2842513"/>
            <a:ext cx="5800090" cy="32702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00">
                <a:latin typeface="Arial"/>
                <a:cs typeface="Arial"/>
              </a:rPr>
              <a:t>cat</a:t>
            </a:r>
            <a:r>
              <a:rPr dirty="0" sz="1100" spc="100">
                <a:latin typeface="Arial"/>
                <a:cs typeface="Arial"/>
              </a:rPr>
              <a:t>(</a:t>
            </a:r>
            <a:r>
              <a:rPr dirty="0" sz="900" spc="100">
                <a:latin typeface="Arial"/>
                <a:cs typeface="Arial"/>
              </a:rPr>
              <a:t>dim</a:t>
            </a:r>
            <a:r>
              <a:rPr dirty="0" sz="1100" spc="100">
                <a:latin typeface="Arial"/>
                <a:cs typeface="Arial"/>
              </a:rPr>
              <a:t>, </a:t>
            </a:r>
            <a:r>
              <a:rPr dirty="0" sz="900" spc="60">
                <a:latin typeface="Arial"/>
                <a:cs typeface="Arial"/>
              </a:rPr>
              <a:t>A1</a:t>
            </a:r>
            <a:r>
              <a:rPr dirty="0" sz="1100" spc="60">
                <a:latin typeface="Arial"/>
                <a:cs typeface="Arial"/>
              </a:rPr>
              <a:t>,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900" spc="170">
                <a:latin typeface="Arial"/>
                <a:cs typeface="Arial"/>
              </a:rPr>
              <a:t>A2</a:t>
            </a:r>
            <a:r>
              <a:rPr dirty="0" sz="1100" spc="170">
                <a:latin typeface="Arial"/>
                <a:cs typeface="Arial"/>
              </a:rPr>
              <a:t>...)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3310254"/>
            <a:ext cx="4217670" cy="152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Where,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100" i="1">
                <a:latin typeface="Verdana"/>
                <a:cs typeface="Verdana"/>
              </a:rPr>
              <a:t>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new </a:t>
            </a:r>
            <a:r>
              <a:rPr dirty="0" sz="1100">
                <a:latin typeface="Verdana"/>
                <a:cs typeface="Verdana"/>
              </a:rPr>
              <a:t>array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created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100" spc="-5" i="1">
                <a:latin typeface="Verdana"/>
                <a:cs typeface="Verdana"/>
              </a:rPr>
              <a:t>A1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 spc="-5" i="1">
                <a:latin typeface="Verdana"/>
                <a:cs typeface="Verdana"/>
              </a:rPr>
              <a:t>A2</a:t>
            </a:r>
            <a:r>
              <a:rPr dirty="0" sz="1100" spc="-5">
                <a:latin typeface="Verdana"/>
                <a:cs typeface="Verdana"/>
              </a:rPr>
              <a:t>, ... are the </a:t>
            </a:r>
            <a:r>
              <a:rPr dirty="0" sz="1100">
                <a:latin typeface="Verdana"/>
                <a:cs typeface="Verdana"/>
              </a:rPr>
              <a:t>arrays </a:t>
            </a:r>
            <a:r>
              <a:rPr dirty="0" sz="1100" spc="-5">
                <a:latin typeface="Verdana"/>
                <a:cs typeface="Verdana"/>
              </a:rPr>
              <a:t>to be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concatenated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100" spc="-5" i="1">
                <a:latin typeface="Verdana"/>
                <a:cs typeface="Verdana"/>
              </a:rPr>
              <a:t>dim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dimension along which to </a:t>
            </a:r>
            <a:r>
              <a:rPr dirty="0" sz="1100">
                <a:latin typeface="Verdana"/>
                <a:cs typeface="Verdana"/>
              </a:rPr>
              <a:t>concatenate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4993258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50">
                <a:latin typeface="Arial"/>
                <a:cs typeface="Arial"/>
              </a:rPr>
              <a:t>[9 </a:t>
            </a:r>
            <a:r>
              <a:rPr dirty="0" sz="1100" spc="-5">
                <a:latin typeface="Arial"/>
                <a:cs typeface="Arial"/>
              </a:rPr>
              <a:t>8 </a:t>
            </a:r>
            <a:r>
              <a:rPr dirty="0" sz="1100" spc="150">
                <a:latin typeface="Arial"/>
                <a:cs typeface="Arial"/>
              </a:rPr>
              <a:t>7; </a:t>
            </a:r>
            <a:r>
              <a:rPr dirty="0" sz="1100" spc="-5">
                <a:latin typeface="Arial"/>
                <a:cs typeface="Arial"/>
              </a:rPr>
              <a:t>6  5  </a:t>
            </a:r>
            <a:r>
              <a:rPr dirty="0" sz="1100" spc="140">
                <a:latin typeface="Arial"/>
                <a:cs typeface="Arial"/>
              </a:rPr>
              <a:t>4; </a:t>
            </a:r>
            <a:r>
              <a:rPr dirty="0" sz="1100" spc="-5">
                <a:latin typeface="Arial"/>
                <a:cs typeface="Arial"/>
              </a:rPr>
              <a:t>3  2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1];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50">
                <a:latin typeface="Arial"/>
                <a:cs typeface="Arial"/>
              </a:rPr>
              <a:t>[1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150">
                <a:latin typeface="Arial"/>
                <a:cs typeface="Arial"/>
              </a:rPr>
              <a:t>3; </a:t>
            </a:r>
            <a:r>
              <a:rPr dirty="0" sz="1100" spc="-5">
                <a:latin typeface="Arial"/>
                <a:cs typeface="Arial"/>
              </a:rPr>
              <a:t>4  5  </a:t>
            </a:r>
            <a:r>
              <a:rPr dirty="0" sz="1100" spc="140">
                <a:latin typeface="Arial"/>
                <a:cs typeface="Arial"/>
              </a:rPr>
              <a:t>6; </a:t>
            </a:r>
            <a:r>
              <a:rPr dirty="0" sz="1100" spc="-5">
                <a:latin typeface="Arial"/>
                <a:cs typeface="Arial"/>
              </a:rPr>
              <a:t>7  8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35">
                <a:latin typeface="Arial"/>
                <a:cs typeface="Arial"/>
              </a:rPr>
              <a:t>cat</a:t>
            </a:r>
            <a:r>
              <a:rPr dirty="0" sz="1100" spc="135">
                <a:latin typeface="Arial"/>
                <a:cs typeface="Arial"/>
              </a:rPr>
              <a:t>(3,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45">
                <a:latin typeface="Arial"/>
                <a:cs typeface="Arial"/>
              </a:rPr>
              <a:t>b</a:t>
            </a:r>
            <a:r>
              <a:rPr dirty="0" sz="1100" spc="145">
                <a:latin typeface="Arial"/>
                <a:cs typeface="Arial"/>
              </a:rPr>
              <a:t>,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1;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8;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175">
                <a:latin typeface="Arial"/>
                <a:cs typeface="Arial"/>
              </a:rPr>
              <a:t> 0])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093332"/>
            <a:ext cx="24161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7752" y="644740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3180" y="6552067"/>
          <a:ext cx="1276350" cy="2750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485"/>
                <a:gridCol w="304800"/>
                <a:gridCol w="264795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900" spc="2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210">
                          <a:latin typeface="Arial"/>
                          <a:cs typeface="Arial"/>
                        </a:rPr>
                        <a:t>(:,:,1)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796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6230"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2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210">
                          <a:latin typeface="Arial"/>
                          <a:cs typeface="Arial"/>
                        </a:rPr>
                        <a:t>(:,:,2)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879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 spc="2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210">
                          <a:latin typeface="Arial"/>
                          <a:cs typeface="Arial"/>
                        </a:rPr>
                        <a:t>(:,:,3)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879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08608" y="929767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8608" y="929767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7752" y="930224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8393" y="929767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8393" y="929767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3180" y="6442836"/>
            <a:ext cx="0" cy="2854960"/>
          </a:xfrm>
          <a:custGeom>
            <a:avLst/>
            <a:gdLst/>
            <a:ahLst/>
            <a:cxnLst/>
            <a:rect l="l" t="t" r="r" b="b"/>
            <a:pathLst>
              <a:path w="0" h="2854959">
                <a:moveTo>
                  <a:pt x="0" y="0"/>
                </a:moveTo>
                <a:lnTo>
                  <a:pt x="0" y="285483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12965" y="6442836"/>
            <a:ext cx="0" cy="2854960"/>
          </a:xfrm>
          <a:custGeom>
            <a:avLst/>
            <a:gdLst/>
            <a:ahLst/>
            <a:cxnLst/>
            <a:rect l="l" t="t" r="r" b="b"/>
            <a:pathLst>
              <a:path w="0" h="2854959">
                <a:moveTo>
                  <a:pt x="0" y="0"/>
                </a:moveTo>
                <a:lnTo>
                  <a:pt x="0" y="285483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108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66952" y="1023884"/>
          <a:ext cx="922655" cy="85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391160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187629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2154681"/>
            <a:ext cx="5795010" cy="751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provides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sort,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rotate,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permute,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reshape,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shift  array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contents.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109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704" y="3013201"/>
          <a:ext cx="5768340" cy="626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length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Length of vector 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largest array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ndims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numel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size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iscolumn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Determines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isempty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Determines whether array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empty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ismatrix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Determines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isrow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Determines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isscalar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Determines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scalar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isvector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Determines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vector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blkdiag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Constructs block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diagonal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from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arguments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circshift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Shifts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circularly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ctranspose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Complex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conjugate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transpose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15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diag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Diagonal matrices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diagonals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flipdim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Flips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along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specified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fliplr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Flips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from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left to right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flipud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Flips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up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down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ipermute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Inverses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permute dimensions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N-D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permute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Rearranges dimensions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N-D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repmat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Replicates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tile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reshape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Reshapes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rot90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Rotates matrix 90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degrees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shiftdim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Shifts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issorted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Determines 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are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order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sort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Sorts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elements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ascending 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descending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order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sortrows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Sorts rows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ascending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order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squeeze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Removes singleton dimensions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transpose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Transpose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vectorize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Vectorizes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expression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8097243"/>
            <a:ext cx="5222240" cy="110426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examples illustrate </a:t>
            </a:r>
            <a:r>
              <a:rPr dirty="0" sz="1100">
                <a:latin typeface="Verdana"/>
                <a:cs typeface="Verdana"/>
              </a:rPr>
              <a:t>some of the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mentioned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above.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100" spc="-5" b="1">
                <a:latin typeface="Verdana"/>
                <a:cs typeface="Verdana"/>
              </a:rPr>
              <a:t>Length, Dimension and Number of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elements: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40770"/>
            <a:ext cx="5795010" cy="166497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Local</a:t>
            </a:r>
            <a:r>
              <a:rPr dirty="0" u="sng" sz="1800" spc="-4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Environment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Setup	</a:t>
            </a:r>
            <a:endParaRPr sz="1800">
              <a:latin typeface="Arial"/>
              <a:cs typeface="Arial"/>
            </a:endParaRPr>
          </a:p>
          <a:p>
            <a:pPr marL="30480" marR="25400">
              <a:lnSpc>
                <a:spcPct val="109100"/>
              </a:lnSpc>
              <a:spcBef>
                <a:spcPts val="665"/>
              </a:spcBef>
            </a:pPr>
            <a:r>
              <a:rPr dirty="0" sz="1100" spc="-5">
                <a:latin typeface="Verdana"/>
                <a:cs typeface="Verdana"/>
              </a:rPr>
              <a:t>Setting </a:t>
            </a:r>
            <a:r>
              <a:rPr dirty="0" sz="1100">
                <a:latin typeface="Verdana"/>
                <a:cs typeface="Verdana"/>
              </a:rPr>
              <a:t>up MATLAB </a:t>
            </a:r>
            <a:r>
              <a:rPr dirty="0" sz="1100" spc="-5">
                <a:latin typeface="Verdana"/>
                <a:cs typeface="Verdana"/>
              </a:rPr>
              <a:t>environment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matter </a:t>
            </a:r>
            <a:r>
              <a:rPr dirty="0" sz="1100">
                <a:latin typeface="Verdana"/>
                <a:cs typeface="Verdana"/>
              </a:rPr>
              <a:t>of few </a:t>
            </a:r>
            <a:r>
              <a:rPr dirty="0" sz="1100" spc="-5">
                <a:latin typeface="Verdana"/>
                <a:cs typeface="Verdana"/>
              </a:rPr>
              <a:t>clicks.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installer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 downloaded from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050" spc="-5">
                <a:latin typeface="Arial"/>
                <a:cs typeface="Arial"/>
                <a:hlinkClick r:id="rId2"/>
              </a:rPr>
              <a:t>http://in.mathworks.com/downloads/web_downloads</a:t>
            </a:r>
            <a:r>
              <a:rPr dirty="0" sz="1100" spc="-5">
                <a:latin typeface="Verdana"/>
                <a:cs typeface="Verdana"/>
                <a:hlinkClick r:id="rId2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30480" marR="23495">
              <a:lnSpc>
                <a:spcPct val="1093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MathWorks </a:t>
            </a:r>
            <a:r>
              <a:rPr dirty="0" sz="1100" spc="-5">
                <a:latin typeface="Verdana"/>
                <a:cs typeface="Verdana"/>
              </a:rPr>
              <a:t>provides the licensed </a:t>
            </a:r>
            <a:r>
              <a:rPr dirty="0" sz="1100">
                <a:latin typeface="Verdana"/>
                <a:cs typeface="Verdana"/>
              </a:rPr>
              <a:t>product, a </a:t>
            </a:r>
            <a:r>
              <a:rPr dirty="0" sz="1100" spc="-5">
                <a:latin typeface="Verdana"/>
                <a:cs typeface="Verdana"/>
              </a:rPr>
              <a:t>trial version </a:t>
            </a:r>
            <a:r>
              <a:rPr dirty="0" sz="1100">
                <a:latin typeface="Verdana"/>
                <a:cs typeface="Verdana"/>
              </a:rPr>
              <a:t>and a student </a:t>
            </a:r>
            <a:r>
              <a:rPr dirty="0" sz="1100" spc="-5">
                <a:latin typeface="Verdana"/>
                <a:cs typeface="Verdana"/>
              </a:rPr>
              <a:t>version</a:t>
            </a:r>
            <a:r>
              <a:rPr dirty="0" sz="1100" spc="-1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  well. </a:t>
            </a:r>
            <a:r>
              <a:rPr dirty="0" sz="1100">
                <a:latin typeface="Verdana"/>
                <a:cs typeface="Verdana"/>
              </a:rPr>
              <a:t>You need </a:t>
            </a:r>
            <a:r>
              <a:rPr dirty="0" sz="1100" spc="-5">
                <a:latin typeface="Verdana"/>
                <a:cs typeface="Verdana"/>
              </a:rPr>
              <a:t>to log into the site </a:t>
            </a:r>
            <a:r>
              <a:rPr dirty="0" sz="1100">
                <a:latin typeface="Verdana"/>
                <a:cs typeface="Verdana"/>
              </a:rPr>
              <a:t>and wait a </a:t>
            </a:r>
            <a:r>
              <a:rPr dirty="0" sz="1100" spc="-5">
                <a:latin typeface="Verdana"/>
                <a:cs typeface="Verdana"/>
              </a:rPr>
              <a:t>little for their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approval.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After </a:t>
            </a:r>
            <a:r>
              <a:rPr dirty="0" sz="1100" spc="-5">
                <a:latin typeface="Verdana"/>
                <a:cs typeface="Verdana"/>
              </a:rPr>
              <a:t>downloading the installer the software can be installed </a:t>
            </a:r>
            <a:r>
              <a:rPr dirty="0" sz="1100">
                <a:latin typeface="Verdana"/>
                <a:cs typeface="Verdana"/>
              </a:rPr>
              <a:t>through few</a:t>
            </a:r>
            <a:r>
              <a:rPr dirty="0" sz="1100" spc="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clicks.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2519" y="3610355"/>
            <a:ext cx="53340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3598" y="476503"/>
            <a:ext cx="339725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2.</a:t>
            </a:r>
            <a:r>
              <a:rPr dirty="0" sz="4800" spc="254"/>
              <a:t> </a:t>
            </a:r>
            <a:r>
              <a:rPr dirty="0" spc="-170"/>
              <a:t>ENVIRONMENT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3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9056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70">
                <a:latin typeface="Arial"/>
                <a:cs typeface="Arial"/>
              </a:rPr>
              <a:t>[7.1, </a:t>
            </a:r>
            <a:r>
              <a:rPr dirty="0" sz="1100" spc="140">
                <a:latin typeface="Arial"/>
                <a:cs typeface="Arial"/>
              </a:rPr>
              <a:t>3.4, 7.2, </a:t>
            </a:r>
            <a:r>
              <a:rPr dirty="0" sz="1100" spc="110">
                <a:latin typeface="Arial"/>
                <a:cs typeface="Arial"/>
              </a:rPr>
              <a:t>28/4, </a:t>
            </a:r>
            <a:r>
              <a:rPr dirty="0" sz="1100" spc="140">
                <a:latin typeface="Arial"/>
                <a:cs typeface="Arial"/>
              </a:rPr>
              <a:t>3.6, </a:t>
            </a:r>
            <a:r>
              <a:rPr dirty="0" sz="1100" spc="90">
                <a:latin typeface="Arial"/>
                <a:cs typeface="Arial"/>
              </a:rPr>
              <a:t>17, </a:t>
            </a:r>
            <a:r>
              <a:rPr dirty="0" sz="1100" spc="140">
                <a:latin typeface="Arial"/>
                <a:cs typeface="Arial"/>
              </a:rPr>
              <a:t>9.4,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8.9];</a:t>
            </a:r>
            <a:endParaRPr sz="1100">
              <a:latin typeface="Arial"/>
              <a:cs typeface="Arial"/>
            </a:endParaRPr>
          </a:p>
          <a:p>
            <a:pPr marL="73025" marR="3729354">
              <a:lnSpc>
                <a:spcPct val="188200"/>
              </a:lnSpc>
              <a:spcBef>
                <a:spcPts val="10"/>
              </a:spcBef>
            </a:pPr>
            <a:r>
              <a:rPr dirty="0" sz="900" spc="110">
                <a:latin typeface="Arial"/>
                <a:cs typeface="Arial"/>
              </a:rPr>
              <a:t>length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x</a:t>
            </a:r>
            <a:r>
              <a:rPr dirty="0" sz="1100" spc="110">
                <a:latin typeface="Arial"/>
                <a:cs typeface="Arial"/>
              </a:rPr>
              <a:t>)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length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900" spc="80">
                <a:latin typeface="Arial"/>
                <a:cs typeface="Arial"/>
              </a:rPr>
              <a:t>vector  </a:t>
            </a: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00">
                <a:latin typeface="Arial"/>
                <a:cs typeface="Arial"/>
              </a:rPr>
              <a:t>rand</a:t>
            </a:r>
            <a:r>
              <a:rPr dirty="0" sz="1100" spc="100">
                <a:latin typeface="Arial"/>
                <a:cs typeface="Arial"/>
              </a:rPr>
              <a:t>(3, </a:t>
            </a:r>
            <a:r>
              <a:rPr dirty="0" sz="1100" spc="140">
                <a:latin typeface="Arial"/>
                <a:cs typeface="Arial"/>
              </a:rPr>
              <a:t>4, 5,</a:t>
            </a:r>
            <a:r>
              <a:rPr dirty="0" sz="1100" spc="175">
                <a:latin typeface="Arial"/>
                <a:cs typeface="Arial"/>
              </a:rPr>
              <a:t> 2);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852805" algn="l"/>
              </a:tabLst>
            </a:pPr>
            <a:r>
              <a:rPr dirty="0" sz="900" spc="70">
                <a:latin typeface="Arial"/>
                <a:cs typeface="Arial"/>
              </a:rPr>
              <a:t>ndims</a:t>
            </a:r>
            <a:r>
              <a:rPr dirty="0" sz="1100" spc="70">
                <a:latin typeface="Arial"/>
                <a:cs typeface="Arial"/>
              </a:rPr>
              <a:t>(</a:t>
            </a:r>
            <a:r>
              <a:rPr dirty="0" sz="900" spc="70">
                <a:latin typeface="Arial"/>
                <a:cs typeface="Arial"/>
              </a:rPr>
              <a:t>y</a:t>
            </a:r>
            <a:r>
              <a:rPr dirty="0" sz="1100" spc="70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35">
                <a:latin typeface="Arial"/>
                <a:cs typeface="Arial"/>
              </a:rPr>
              <a:t>dimensions </a:t>
            </a:r>
            <a:r>
              <a:rPr dirty="0" sz="1100" spc="180">
                <a:latin typeface="Arial"/>
                <a:cs typeface="Arial"/>
              </a:rPr>
              <a:t>in </a:t>
            </a:r>
            <a:r>
              <a:rPr dirty="0" sz="900" spc="80">
                <a:latin typeface="Arial"/>
                <a:cs typeface="Arial"/>
              </a:rPr>
              <a:t>array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0">
                <a:latin typeface="Arial"/>
                <a:cs typeface="Arial"/>
              </a:rPr>
              <a:t>['Zara', </a:t>
            </a:r>
            <a:r>
              <a:rPr dirty="0" sz="1100" spc="120">
                <a:latin typeface="Arial"/>
                <a:cs typeface="Arial"/>
              </a:rPr>
              <a:t>'Nuha', </a:t>
            </a:r>
            <a:r>
              <a:rPr dirty="0" sz="1100" spc="70">
                <a:latin typeface="Arial"/>
                <a:cs typeface="Arial"/>
              </a:rPr>
              <a:t>'Shamim', </a:t>
            </a:r>
            <a:r>
              <a:rPr dirty="0" sz="1100" spc="215">
                <a:latin typeface="Arial"/>
                <a:cs typeface="Arial"/>
              </a:rPr>
              <a:t>'Riz',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'Shadab'];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790575" algn="l"/>
              </a:tabLst>
            </a:pPr>
            <a:r>
              <a:rPr dirty="0" sz="900" spc="65">
                <a:latin typeface="Arial"/>
                <a:cs typeface="Arial"/>
              </a:rPr>
              <a:t>numel</a:t>
            </a:r>
            <a:r>
              <a:rPr dirty="0" sz="1100" spc="65">
                <a:latin typeface="Arial"/>
                <a:cs typeface="Arial"/>
              </a:rPr>
              <a:t>(</a:t>
            </a:r>
            <a:r>
              <a:rPr dirty="0" sz="900" spc="65">
                <a:latin typeface="Arial"/>
                <a:cs typeface="Arial"/>
              </a:rPr>
              <a:t>s</a:t>
            </a:r>
            <a:r>
              <a:rPr dirty="0" sz="1100" spc="65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no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35">
                <a:latin typeface="Arial"/>
                <a:cs typeface="Arial"/>
              </a:rPr>
              <a:t>elements </a:t>
            </a:r>
            <a:r>
              <a:rPr dirty="0" sz="1100" spc="180">
                <a:latin typeface="Arial"/>
                <a:cs typeface="Arial"/>
              </a:rPr>
              <a:t>in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965831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321430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369432"/>
            <a:ext cx="3826510" cy="478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Circular Shifting </a:t>
            </a:r>
            <a:r>
              <a:rPr dirty="0" sz="1100">
                <a:latin typeface="Verdana"/>
                <a:cs typeface="Verdana"/>
              </a:rPr>
              <a:t>of the </a:t>
            </a:r>
            <a:r>
              <a:rPr dirty="0" sz="1100" spc="-5">
                <a:latin typeface="Verdana"/>
                <a:cs typeface="Verdana"/>
              </a:rPr>
              <a:t>Array Elements: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010020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[1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150">
                <a:latin typeface="Arial"/>
                <a:cs typeface="Arial"/>
              </a:rPr>
              <a:t>3; </a:t>
            </a:r>
            <a:r>
              <a:rPr dirty="0" sz="1100" spc="-5">
                <a:latin typeface="Arial"/>
                <a:cs typeface="Arial"/>
              </a:rPr>
              <a:t>4 5 </a:t>
            </a:r>
            <a:r>
              <a:rPr dirty="0" sz="1100" spc="140">
                <a:latin typeface="Arial"/>
                <a:cs typeface="Arial"/>
              </a:rPr>
              <a:t>6; </a:t>
            </a:r>
            <a:r>
              <a:rPr dirty="0" sz="1100" spc="-5">
                <a:latin typeface="Arial"/>
                <a:cs typeface="Arial"/>
              </a:rPr>
              <a:t>7 8 </a:t>
            </a:r>
            <a:r>
              <a:rPr dirty="0" sz="1100" spc="150">
                <a:latin typeface="Arial"/>
                <a:cs typeface="Arial"/>
              </a:rPr>
              <a:t>9]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125">
                <a:latin typeface="Arial"/>
                <a:cs typeface="Arial"/>
              </a:rPr>
              <a:t>original </a:t>
            </a:r>
            <a:r>
              <a:rPr dirty="0" sz="900" spc="80">
                <a:latin typeface="Arial"/>
                <a:cs typeface="Arial"/>
              </a:rPr>
              <a:t>array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50">
                <a:latin typeface="Arial"/>
                <a:cs typeface="Arial"/>
              </a:rPr>
              <a:t>circshift</a:t>
            </a:r>
            <a:r>
              <a:rPr dirty="0" sz="1100" spc="150">
                <a:latin typeface="Arial"/>
                <a:cs typeface="Arial"/>
              </a:rPr>
              <a:t>(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,1)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675">
                <a:latin typeface="Arial"/>
                <a:cs typeface="Arial"/>
              </a:rPr>
              <a:t> </a:t>
            </a:r>
            <a:r>
              <a:rPr dirty="0" sz="900" spc="125">
                <a:latin typeface="Arial"/>
                <a:cs typeface="Arial"/>
              </a:rPr>
              <a:t>circular </a:t>
            </a:r>
            <a:r>
              <a:rPr dirty="0" sz="900" spc="160">
                <a:latin typeface="Arial"/>
                <a:cs typeface="Arial"/>
              </a:rPr>
              <a:t>shift </a:t>
            </a:r>
            <a:r>
              <a:rPr dirty="0" sz="900" spc="200">
                <a:latin typeface="Arial"/>
                <a:cs typeface="Arial"/>
              </a:rPr>
              <a:t>first </a:t>
            </a:r>
            <a:r>
              <a:rPr dirty="0" sz="900" spc="35">
                <a:latin typeface="Arial"/>
                <a:cs typeface="Arial"/>
              </a:rPr>
              <a:t>dimension </a:t>
            </a:r>
            <a:r>
              <a:rPr dirty="0" sz="900" spc="55">
                <a:latin typeface="Arial"/>
                <a:cs typeface="Arial"/>
              </a:rPr>
              <a:t>values </a:t>
            </a:r>
            <a:r>
              <a:rPr dirty="0" sz="900" spc="-50">
                <a:latin typeface="Arial"/>
                <a:cs typeface="Arial"/>
              </a:rPr>
              <a:t>down </a:t>
            </a:r>
            <a:r>
              <a:rPr dirty="0" sz="1100" spc="25">
                <a:latin typeface="Arial"/>
                <a:cs typeface="Arial"/>
              </a:rPr>
              <a:t>by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55">
                <a:latin typeface="Arial"/>
                <a:cs typeface="Arial"/>
              </a:rPr>
              <a:t>circshift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a</a:t>
            </a:r>
            <a:r>
              <a:rPr dirty="0" sz="1100" spc="155">
                <a:latin typeface="Arial"/>
                <a:cs typeface="Arial"/>
              </a:rPr>
              <a:t>,[1 </a:t>
            </a:r>
            <a:r>
              <a:rPr dirty="0" sz="1100" spc="185">
                <a:latin typeface="Arial"/>
                <a:cs typeface="Arial"/>
              </a:rPr>
              <a:t>-1])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25">
                <a:latin typeface="Arial"/>
                <a:cs typeface="Arial"/>
              </a:rPr>
              <a:t>circular </a:t>
            </a:r>
            <a:r>
              <a:rPr dirty="0" sz="900" spc="160">
                <a:latin typeface="Arial"/>
                <a:cs typeface="Arial"/>
              </a:rPr>
              <a:t>shift </a:t>
            </a:r>
            <a:r>
              <a:rPr dirty="0" sz="900" spc="200">
                <a:latin typeface="Arial"/>
                <a:cs typeface="Arial"/>
              </a:rPr>
              <a:t>first </a:t>
            </a:r>
            <a:r>
              <a:rPr dirty="0" sz="900" spc="35">
                <a:latin typeface="Arial"/>
                <a:cs typeface="Arial"/>
              </a:rPr>
              <a:t>dimension </a:t>
            </a:r>
            <a:r>
              <a:rPr dirty="0" sz="900" spc="55">
                <a:latin typeface="Arial"/>
                <a:cs typeface="Arial"/>
              </a:rPr>
              <a:t>values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down </a:t>
            </a:r>
            <a:r>
              <a:rPr dirty="0" sz="1100" spc="25">
                <a:latin typeface="Arial"/>
                <a:cs typeface="Arial"/>
              </a:rPr>
              <a:t>by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644650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second </a:t>
            </a:r>
            <a:r>
              <a:rPr dirty="0" sz="900" spc="35">
                <a:latin typeface="Arial"/>
                <a:cs typeface="Arial"/>
              </a:rPr>
              <a:t>dimension </a:t>
            </a:r>
            <a:r>
              <a:rPr dirty="0" sz="900" spc="55">
                <a:latin typeface="Arial"/>
                <a:cs typeface="Arial"/>
              </a:rPr>
              <a:t>values </a:t>
            </a:r>
            <a:r>
              <a:rPr dirty="0" sz="900" spc="114">
                <a:latin typeface="Arial"/>
                <a:cs typeface="Arial"/>
              </a:rPr>
              <a:t>to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190">
                <a:latin typeface="Arial"/>
                <a:cs typeface="Arial"/>
              </a:rPr>
              <a:t>left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by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425690"/>
            <a:ext cx="38125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7752" y="778128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54582" y="7885948"/>
          <a:ext cx="1235075" cy="108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25"/>
                <a:gridCol w="289559"/>
                <a:gridCol w="391159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917752" y="934196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4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3180" y="7776717"/>
            <a:ext cx="0" cy="1570355"/>
          </a:xfrm>
          <a:custGeom>
            <a:avLst/>
            <a:gdLst/>
            <a:ahLst/>
            <a:cxnLst/>
            <a:rect l="l" t="t" r="r" b="b"/>
            <a:pathLst>
              <a:path w="0" h="1570354">
                <a:moveTo>
                  <a:pt x="0" y="0"/>
                </a:moveTo>
                <a:lnTo>
                  <a:pt x="0" y="156997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2965" y="7776717"/>
            <a:ext cx="0" cy="1570355"/>
          </a:xfrm>
          <a:custGeom>
            <a:avLst/>
            <a:gdLst/>
            <a:ahLst/>
            <a:cxnLst/>
            <a:rect l="l" t="t" r="r" b="b"/>
            <a:pathLst>
              <a:path w="0" h="1570354">
                <a:moveTo>
                  <a:pt x="0" y="0"/>
                </a:moveTo>
                <a:lnTo>
                  <a:pt x="0" y="156997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111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3180" y="1023884"/>
          <a:ext cx="1276350" cy="271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00"/>
                <a:gridCol w="289559"/>
                <a:gridCol w="391159"/>
                <a:gridCol w="265430"/>
              </a:tblGrid>
              <a:tr h="544830">
                <a:tc>
                  <a:txBody>
                    <a:bodyPr/>
                    <a:lstStyle/>
                    <a:p>
                      <a:pPr algn="ctr" marL="1778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241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77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374357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2834005"/>
          </a:xfrm>
          <a:custGeom>
            <a:avLst/>
            <a:gdLst/>
            <a:ahLst/>
            <a:cxnLst/>
            <a:rect l="l" t="t" r="r" b="b"/>
            <a:pathLst>
              <a:path w="0" h="2834004">
                <a:moveTo>
                  <a:pt x="0" y="0"/>
                </a:moveTo>
                <a:lnTo>
                  <a:pt x="0" y="283375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2834005"/>
          </a:xfrm>
          <a:custGeom>
            <a:avLst/>
            <a:gdLst/>
            <a:ahLst/>
            <a:cxnLst/>
            <a:rect l="l" t="t" r="r" b="b"/>
            <a:pathLst>
              <a:path w="0" h="2834004">
                <a:moveTo>
                  <a:pt x="0" y="0"/>
                </a:moveTo>
                <a:lnTo>
                  <a:pt x="0" y="283375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3860451"/>
            <a:ext cx="5795010" cy="72898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Sorting</a:t>
            </a:r>
            <a:r>
              <a:rPr dirty="0" u="sng" sz="1800" spc="-3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into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4750942"/>
            <a:ext cx="5800090" cy="15900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23 45 12 9 5 0 </a:t>
            </a:r>
            <a:r>
              <a:rPr dirty="0" sz="1100" spc="-10">
                <a:latin typeface="Arial"/>
                <a:cs typeface="Arial"/>
              </a:rPr>
              <a:t>19 </a:t>
            </a:r>
            <a:r>
              <a:rPr dirty="0" sz="1100" spc="90">
                <a:latin typeface="Arial"/>
                <a:cs typeface="Arial"/>
              </a:rPr>
              <a:t>17]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horizonal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vector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728345" algn="l"/>
              </a:tabLst>
            </a:pPr>
            <a:r>
              <a:rPr dirty="0" sz="900" spc="140">
                <a:latin typeface="Arial"/>
                <a:cs typeface="Arial"/>
              </a:rPr>
              <a:t>sort</a:t>
            </a:r>
            <a:r>
              <a:rPr dirty="0" sz="1100" spc="140">
                <a:latin typeface="Arial"/>
                <a:cs typeface="Arial"/>
              </a:rPr>
              <a:t>(</a:t>
            </a:r>
            <a:r>
              <a:rPr dirty="0" sz="900" spc="140">
                <a:latin typeface="Arial"/>
                <a:cs typeface="Arial"/>
              </a:rPr>
              <a:t>v</a:t>
            </a:r>
            <a:r>
              <a:rPr dirty="0" sz="1100" spc="140">
                <a:latin typeface="Arial"/>
                <a:cs typeface="Arial"/>
              </a:rPr>
              <a:t>)	</a:t>
            </a:r>
            <a:r>
              <a:rPr dirty="0" sz="1100" spc="45">
                <a:latin typeface="Arial"/>
                <a:cs typeface="Arial"/>
              </a:rPr>
              <a:t>%</a:t>
            </a:r>
            <a:r>
              <a:rPr dirty="0" sz="900" spc="45">
                <a:latin typeface="Arial"/>
                <a:cs typeface="Arial"/>
              </a:rPr>
              <a:t>sorting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v</a:t>
            </a:r>
            <a:endParaRPr sz="900">
              <a:latin typeface="Arial"/>
              <a:cs typeface="Arial"/>
            </a:endParaRPr>
          </a:p>
          <a:p>
            <a:pPr marL="73025" marR="2306320">
              <a:lnSpc>
                <a:spcPct val="188200"/>
              </a:lnSpc>
              <a:tabLst>
                <a:tab pos="946150" algn="l"/>
              </a:tabLst>
            </a:pP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[2 </a:t>
            </a:r>
            <a:r>
              <a:rPr dirty="0" sz="1100" spc="-5">
                <a:latin typeface="Arial"/>
                <a:cs typeface="Arial"/>
              </a:rPr>
              <a:t>6 </a:t>
            </a:r>
            <a:r>
              <a:rPr dirty="0" sz="1100" spc="150">
                <a:latin typeface="Arial"/>
                <a:cs typeface="Arial"/>
              </a:rPr>
              <a:t>4; </a:t>
            </a:r>
            <a:r>
              <a:rPr dirty="0" sz="1100" spc="-5">
                <a:latin typeface="Arial"/>
                <a:cs typeface="Arial"/>
              </a:rPr>
              <a:t>5 3 </a:t>
            </a:r>
            <a:r>
              <a:rPr dirty="0" sz="1100" spc="140">
                <a:latin typeface="Arial"/>
                <a:cs typeface="Arial"/>
              </a:rPr>
              <a:t>9; </a:t>
            </a:r>
            <a:r>
              <a:rPr dirty="0" sz="1100" spc="-5">
                <a:latin typeface="Arial"/>
                <a:cs typeface="Arial"/>
              </a:rPr>
              <a:t>2 0 </a:t>
            </a:r>
            <a:r>
              <a:rPr dirty="0" sz="1100" spc="150">
                <a:latin typeface="Arial"/>
                <a:cs typeface="Arial"/>
              </a:rPr>
              <a:t>1]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67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two </a:t>
            </a:r>
            <a:r>
              <a:rPr dirty="0" sz="900" spc="55">
                <a:latin typeface="Arial"/>
                <a:cs typeface="Arial"/>
              </a:rPr>
              <a:t>dimensional </a:t>
            </a:r>
            <a:r>
              <a:rPr dirty="0" sz="900" spc="75">
                <a:latin typeface="Arial"/>
                <a:cs typeface="Arial"/>
              </a:rPr>
              <a:t>array  </a:t>
            </a:r>
            <a:r>
              <a:rPr dirty="0" sz="900" spc="105">
                <a:latin typeface="Arial"/>
                <a:cs typeface="Arial"/>
              </a:rPr>
              <a:t>sort</a:t>
            </a:r>
            <a:r>
              <a:rPr dirty="0" sz="1100" spc="105">
                <a:latin typeface="Arial"/>
                <a:cs typeface="Arial"/>
              </a:rPr>
              <a:t>(</a:t>
            </a:r>
            <a:r>
              <a:rPr dirty="0" sz="900" spc="105">
                <a:latin typeface="Arial"/>
                <a:cs typeface="Arial"/>
              </a:rPr>
              <a:t>m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1)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00">
                <a:latin typeface="Arial"/>
                <a:cs typeface="Arial"/>
              </a:rPr>
              <a:t>sorting </a:t>
            </a: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along </a:t>
            </a:r>
            <a:r>
              <a:rPr dirty="0" sz="900" spc="75">
                <a:latin typeface="Arial"/>
                <a:cs typeface="Arial"/>
              </a:rPr>
              <a:t>the</a:t>
            </a:r>
            <a:r>
              <a:rPr dirty="0" sz="900" spc="-9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row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946150" algn="l"/>
              </a:tabLst>
            </a:pPr>
            <a:r>
              <a:rPr dirty="0" sz="900" spc="105">
                <a:latin typeface="Arial"/>
                <a:cs typeface="Arial"/>
              </a:rPr>
              <a:t>sort</a:t>
            </a:r>
            <a:r>
              <a:rPr dirty="0" sz="1100" spc="105">
                <a:latin typeface="Arial"/>
                <a:cs typeface="Arial"/>
              </a:rPr>
              <a:t>(</a:t>
            </a:r>
            <a:r>
              <a:rPr dirty="0" sz="900" spc="105">
                <a:latin typeface="Arial"/>
                <a:cs typeface="Arial"/>
              </a:rPr>
              <a:t>m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2)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00">
                <a:latin typeface="Arial"/>
                <a:cs typeface="Arial"/>
              </a:rPr>
              <a:t>sorting </a:t>
            </a: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along </a:t>
            </a:r>
            <a:r>
              <a:rPr dirty="0" sz="900" spc="75">
                <a:latin typeface="Arial"/>
                <a:cs typeface="Arial"/>
              </a:rPr>
              <a:t>the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column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481952"/>
            <a:ext cx="3811904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v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683755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23568" y="7210805"/>
            <a:ext cx="99186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7830" algn="l"/>
                <a:tab pos="822960" algn="l"/>
              </a:tabLst>
            </a:pP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4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2535" y="7210805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2679" y="7210805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2822" y="7210805"/>
            <a:ext cx="91566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1630" algn="l"/>
                <a:tab pos="747395" algn="l"/>
              </a:tabLst>
            </a:pP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3632" y="7526273"/>
            <a:ext cx="352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6002" y="7843265"/>
            <a:ext cx="1028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7670" y="7843265"/>
            <a:ext cx="1028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7814" y="7843265"/>
            <a:ext cx="21323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747395" algn="l"/>
                <a:tab pos="1152525" algn="l"/>
                <a:tab pos="1558290" algn="l"/>
                <a:tab pos="1963420" algn="l"/>
              </a:tabLst>
            </a:pP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3632" y="8158733"/>
            <a:ext cx="2279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266952" y="8522980"/>
          <a:ext cx="922655" cy="854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391160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92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917752" y="93771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13180" y="6832980"/>
            <a:ext cx="0" cy="2548890"/>
          </a:xfrm>
          <a:custGeom>
            <a:avLst/>
            <a:gdLst/>
            <a:ahLst/>
            <a:cxnLst/>
            <a:rect l="l" t="t" r="r" b="b"/>
            <a:pathLst>
              <a:path w="0" h="2548890">
                <a:moveTo>
                  <a:pt x="0" y="0"/>
                </a:moveTo>
                <a:lnTo>
                  <a:pt x="0" y="25487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12965" y="6832980"/>
            <a:ext cx="0" cy="2548890"/>
          </a:xfrm>
          <a:custGeom>
            <a:avLst/>
            <a:gdLst/>
            <a:ahLst/>
            <a:cxnLst/>
            <a:rect l="l" t="t" r="r" b="b"/>
            <a:pathLst>
              <a:path w="0" h="2548890">
                <a:moveTo>
                  <a:pt x="0" y="0"/>
                </a:moveTo>
                <a:lnTo>
                  <a:pt x="0" y="25487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112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632" y="975106"/>
            <a:ext cx="352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3632" y="2240025"/>
            <a:ext cx="352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66952" y="1340876"/>
          <a:ext cx="922655" cy="2116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391160"/>
                <a:gridCol w="265430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4737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47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2413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7752" y="345706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914399"/>
            <a:ext cx="0" cy="2547620"/>
          </a:xfrm>
          <a:custGeom>
            <a:avLst/>
            <a:gdLst/>
            <a:ahLst/>
            <a:cxnLst/>
            <a:rect l="l" t="t" r="r" b="b"/>
            <a:pathLst>
              <a:path w="0" h="2547620">
                <a:moveTo>
                  <a:pt x="0" y="0"/>
                </a:moveTo>
                <a:lnTo>
                  <a:pt x="0" y="25472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914399"/>
            <a:ext cx="0" cy="2547620"/>
          </a:xfrm>
          <a:custGeom>
            <a:avLst/>
            <a:gdLst/>
            <a:ahLst/>
            <a:cxnLst/>
            <a:rect l="l" t="t" r="r" b="b"/>
            <a:pathLst>
              <a:path w="0" h="2547620">
                <a:moveTo>
                  <a:pt x="0" y="0"/>
                </a:moveTo>
                <a:lnTo>
                  <a:pt x="0" y="25472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3716" y="3735451"/>
            <a:ext cx="5795010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</a:t>
            </a:r>
            <a:r>
              <a:rPr dirty="0" u="sng" sz="1800" spc="-3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	</a:t>
            </a:r>
            <a:endParaRPr sz="1800">
              <a:latin typeface="Arial"/>
              <a:cs typeface="Arial"/>
            </a:endParaRPr>
          </a:p>
          <a:p>
            <a:pPr marL="30480" marR="22225">
              <a:lnSpc>
                <a:spcPct val="1082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Cell arrays are arrays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indexed cells </a:t>
            </a:r>
            <a:r>
              <a:rPr dirty="0" sz="1100">
                <a:latin typeface="Verdana"/>
                <a:cs typeface="Verdana"/>
              </a:rPr>
              <a:t>where each </a:t>
            </a:r>
            <a:r>
              <a:rPr dirty="0" sz="1100" spc="-5">
                <a:latin typeface="Verdana"/>
                <a:cs typeface="Verdana"/>
              </a:rPr>
              <a:t>cell </a:t>
            </a:r>
            <a:r>
              <a:rPr dirty="0" sz="1100">
                <a:latin typeface="Verdana"/>
                <a:cs typeface="Verdana"/>
              </a:rPr>
              <a:t>can store an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>
                <a:latin typeface="Verdana"/>
                <a:cs typeface="Verdana"/>
              </a:rPr>
              <a:t>of a  </a:t>
            </a:r>
            <a:r>
              <a:rPr dirty="0" sz="1100" spc="-5">
                <a:latin typeface="Verdana"/>
                <a:cs typeface="Verdana"/>
              </a:rPr>
              <a:t>different dimensions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data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types.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cell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creating </a:t>
            </a:r>
            <a:r>
              <a:rPr dirty="0" sz="1100">
                <a:latin typeface="Verdana"/>
                <a:cs typeface="Verdana"/>
              </a:rPr>
              <a:t>a cell </a:t>
            </a:r>
            <a:r>
              <a:rPr dirty="0" sz="1100" spc="-5">
                <a:latin typeface="Verdana"/>
                <a:cs typeface="Verdana"/>
              </a:rPr>
              <a:t>array. </a:t>
            </a:r>
            <a:r>
              <a:rPr dirty="0" sz="1100">
                <a:latin typeface="Verdana"/>
                <a:cs typeface="Verdana"/>
              </a:rPr>
              <a:t>Syntax 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cell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1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3180" y="4932298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60">
                <a:latin typeface="Arial"/>
                <a:cs typeface="Arial"/>
              </a:rPr>
              <a:t>C   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900" spc="120">
                <a:latin typeface="Arial"/>
                <a:cs typeface="Arial"/>
              </a:rPr>
              <a:t>cell</a:t>
            </a:r>
            <a:r>
              <a:rPr dirty="0" sz="1100" spc="120">
                <a:latin typeface="Arial"/>
                <a:cs typeface="Arial"/>
              </a:rPr>
              <a:t>(</a:t>
            </a:r>
            <a:r>
              <a:rPr dirty="0" sz="900" spc="120">
                <a:latin typeface="Arial"/>
                <a:cs typeface="Arial"/>
              </a:rPr>
              <a:t>dim</a:t>
            </a:r>
            <a:r>
              <a:rPr dirty="0" sz="1100" spc="12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73025" marR="4161790">
              <a:lnSpc>
                <a:spcPct val="188200"/>
              </a:lnSpc>
              <a:spcBef>
                <a:spcPts val="10"/>
              </a:spcBef>
            </a:pPr>
            <a:r>
              <a:rPr dirty="0" sz="900" spc="-16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30">
                <a:latin typeface="Arial"/>
                <a:cs typeface="Arial"/>
              </a:rPr>
              <a:t>cell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dim1</a:t>
            </a:r>
            <a:r>
              <a:rPr dirty="0" sz="1100" spc="130">
                <a:latin typeface="Arial"/>
                <a:cs typeface="Arial"/>
              </a:rPr>
              <a:t>,...,</a:t>
            </a:r>
            <a:r>
              <a:rPr dirty="0" sz="900" spc="130">
                <a:latin typeface="Arial"/>
                <a:cs typeface="Arial"/>
              </a:rPr>
              <a:t>dimN</a:t>
            </a:r>
            <a:r>
              <a:rPr dirty="0" sz="1100" spc="130">
                <a:latin typeface="Arial"/>
                <a:cs typeface="Arial"/>
              </a:rPr>
              <a:t>)  </a:t>
            </a:r>
            <a:r>
              <a:rPr dirty="0" sz="900" spc="-16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cell</a:t>
            </a:r>
            <a:r>
              <a:rPr dirty="0" sz="1100" spc="150">
                <a:latin typeface="Arial"/>
                <a:cs typeface="Arial"/>
              </a:rPr>
              <a:t>(</a:t>
            </a:r>
            <a:r>
              <a:rPr dirty="0" sz="900" spc="150">
                <a:latin typeface="Arial"/>
                <a:cs typeface="Arial"/>
              </a:rPr>
              <a:t>obj</a:t>
            </a:r>
            <a:r>
              <a:rPr dirty="0" sz="1100" spc="15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6032372"/>
            <a:ext cx="5756910" cy="2430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Where,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100" i="1">
                <a:latin typeface="Verdana"/>
                <a:cs typeface="Verdana"/>
              </a:rPr>
              <a:t>C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cell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array;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1800"/>
              </a:lnSpc>
              <a:spcBef>
                <a:spcPts val="585"/>
              </a:spcBef>
            </a:pPr>
            <a:r>
              <a:rPr dirty="0" sz="1100" spc="-5" i="1">
                <a:latin typeface="Verdana"/>
                <a:cs typeface="Verdana"/>
              </a:rPr>
              <a:t>dim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scalar integer </a:t>
            </a:r>
            <a:r>
              <a:rPr dirty="0" sz="1100">
                <a:latin typeface="Verdana"/>
                <a:cs typeface="Verdana"/>
              </a:rPr>
              <a:t>or vector of </a:t>
            </a:r>
            <a:r>
              <a:rPr dirty="0" sz="1100" spc="-5">
                <a:latin typeface="Verdana"/>
                <a:cs typeface="Verdana"/>
              </a:rPr>
              <a:t>integers that specifies the dimensions </a:t>
            </a:r>
            <a:r>
              <a:rPr dirty="0" sz="1100">
                <a:latin typeface="Verdana"/>
                <a:cs typeface="Verdana"/>
              </a:rPr>
              <a:t>of cell  </a:t>
            </a:r>
            <a:r>
              <a:rPr dirty="0" sz="1100" spc="-5">
                <a:latin typeface="Verdana"/>
                <a:cs typeface="Verdana"/>
              </a:rPr>
              <a:t>array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C;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100" spc="-5" i="1">
                <a:latin typeface="Verdana"/>
                <a:cs typeface="Verdana"/>
              </a:rPr>
              <a:t>dim1, </a:t>
            </a:r>
            <a:r>
              <a:rPr dirty="0" sz="1100" spc="-10" i="1">
                <a:latin typeface="Verdana"/>
                <a:cs typeface="Verdana"/>
              </a:rPr>
              <a:t>... </a:t>
            </a:r>
            <a:r>
              <a:rPr dirty="0" sz="1100" i="1">
                <a:latin typeface="Verdana"/>
                <a:cs typeface="Verdana"/>
              </a:rPr>
              <a:t>, dimN </a:t>
            </a:r>
            <a:r>
              <a:rPr dirty="0" sz="1100" spc="-5">
                <a:latin typeface="Verdana"/>
                <a:cs typeface="Verdana"/>
              </a:rPr>
              <a:t>are scalar integers that </a:t>
            </a:r>
            <a:r>
              <a:rPr dirty="0" sz="1100">
                <a:latin typeface="Verdana"/>
                <a:cs typeface="Verdana"/>
              </a:rPr>
              <a:t>specify </a:t>
            </a:r>
            <a:r>
              <a:rPr dirty="0" sz="1100" spc="-5">
                <a:latin typeface="Verdana"/>
                <a:cs typeface="Verdana"/>
              </a:rPr>
              <a:t>the dimensions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C;</a:t>
            </a:r>
            <a:endParaRPr sz="1100">
              <a:latin typeface="Verdana"/>
              <a:cs typeface="Verdana"/>
            </a:endParaRPr>
          </a:p>
          <a:p>
            <a:pPr marL="12700" marR="3843020">
              <a:lnSpc>
                <a:spcPts val="1939"/>
              </a:lnSpc>
              <a:spcBef>
                <a:spcPts val="160"/>
              </a:spcBef>
            </a:pPr>
            <a:r>
              <a:rPr dirty="0" sz="1100" i="1">
                <a:latin typeface="Verdana"/>
                <a:cs typeface="Verdana"/>
              </a:rPr>
              <a:t>obj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One 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following:  Java array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100" spc="-5">
                <a:latin typeface="Verdana"/>
                <a:cs typeface="Verdana"/>
              </a:rPr>
              <a:t>.NET array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type System.String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System.Object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862406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65">
                <a:latin typeface="Arial"/>
                <a:cs typeface="Arial"/>
              </a:rPr>
              <a:t>cell</a:t>
            </a:r>
            <a:r>
              <a:rPr dirty="0" sz="1100" spc="165">
                <a:latin typeface="Arial"/>
                <a:cs typeface="Arial"/>
              </a:rPr>
              <a:t>(2,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5);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5">
                <a:latin typeface="Arial"/>
                <a:cs typeface="Arial"/>
              </a:rPr>
              <a:t>{'Red', </a:t>
            </a:r>
            <a:r>
              <a:rPr dirty="0" sz="1100" spc="180">
                <a:latin typeface="Arial"/>
                <a:cs typeface="Arial"/>
              </a:rPr>
              <a:t>'Blue', </a:t>
            </a:r>
            <a:r>
              <a:rPr dirty="0" sz="1100" spc="125">
                <a:latin typeface="Arial"/>
                <a:cs typeface="Arial"/>
              </a:rPr>
              <a:t>'Green', </a:t>
            </a:r>
            <a:r>
              <a:rPr dirty="0" sz="1100" spc="160">
                <a:latin typeface="Arial"/>
                <a:cs typeface="Arial"/>
              </a:rPr>
              <a:t>'Yellow', </a:t>
            </a:r>
            <a:r>
              <a:rPr dirty="0" sz="1100" spc="155">
                <a:latin typeface="Arial"/>
                <a:cs typeface="Arial"/>
              </a:rPr>
              <a:t>'White'; </a:t>
            </a:r>
            <a:r>
              <a:rPr dirty="0" sz="1100" spc="-5">
                <a:latin typeface="Arial"/>
                <a:cs typeface="Arial"/>
              </a:rPr>
              <a:t>1 2 3 4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5}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125450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7752" y="221310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3180" y="1249933"/>
            <a:ext cx="0" cy="967740"/>
          </a:xfrm>
          <a:custGeom>
            <a:avLst/>
            <a:gdLst/>
            <a:ahLst/>
            <a:cxnLst/>
            <a:rect l="l" t="t" r="r" b="b"/>
            <a:pathLst>
              <a:path w="0" h="967739">
                <a:moveTo>
                  <a:pt x="0" y="0"/>
                </a:moveTo>
                <a:lnTo>
                  <a:pt x="0" y="9677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12965" y="1249933"/>
            <a:ext cx="0" cy="967740"/>
          </a:xfrm>
          <a:custGeom>
            <a:avLst/>
            <a:gdLst/>
            <a:ahLst/>
            <a:cxnLst/>
            <a:rect l="l" t="t" r="r" b="b"/>
            <a:pathLst>
              <a:path w="0" h="967739">
                <a:moveTo>
                  <a:pt x="0" y="0"/>
                </a:moveTo>
                <a:lnTo>
                  <a:pt x="0" y="9677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83716" y="898906"/>
            <a:ext cx="5795010" cy="350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  <a:tabLst>
                <a:tab pos="989330" algn="l"/>
                <a:tab pos="1701164" algn="l"/>
                <a:tab pos="2490470" algn="l"/>
                <a:tab pos="3355340" algn="l"/>
              </a:tabLst>
            </a:pPr>
            <a:r>
              <a:rPr dirty="0" sz="1100" spc="114">
                <a:latin typeface="Arial"/>
                <a:cs typeface="Arial"/>
              </a:rPr>
              <a:t>'Red'	</a:t>
            </a:r>
            <a:r>
              <a:rPr dirty="0" sz="1100" spc="165">
                <a:latin typeface="Arial"/>
                <a:cs typeface="Arial"/>
              </a:rPr>
              <a:t>'Blue'	</a:t>
            </a:r>
            <a:r>
              <a:rPr dirty="0" sz="1100" spc="105">
                <a:latin typeface="Arial"/>
                <a:cs typeface="Arial"/>
              </a:rPr>
              <a:t>'Green'	</a:t>
            </a:r>
            <a:r>
              <a:rPr dirty="0" sz="1100" spc="140">
                <a:latin typeface="Arial"/>
                <a:cs typeface="Arial"/>
              </a:rPr>
              <a:t>'Yellow'	'White'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  <a:tabLst>
                <a:tab pos="960119" algn="l"/>
                <a:tab pos="1225550" algn="l"/>
                <a:tab pos="1631314" algn="l"/>
                <a:tab pos="1958975" algn="l"/>
                <a:tab pos="2364105" algn="l"/>
                <a:tab pos="2754630" algn="l"/>
                <a:tab pos="3159760" algn="l"/>
                <a:tab pos="3487420" algn="l"/>
              </a:tabLst>
            </a:pP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68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1]	</a:t>
            </a:r>
            <a:r>
              <a:rPr dirty="0" sz="1100" spc="300">
                <a:latin typeface="Arial"/>
                <a:cs typeface="Arial"/>
              </a:rPr>
              <a:t>[	</a:t>
            </a:r>
            <a:r>
              <a:rPr dirty="0" sz="1100" spc="150">
                <a:latin typeface="Arial"/>
                <a:cs typeface="Arial"/>
              </a:rPr>
              <a:t>2]	</a:t>
            </a:r>
            <a:r>
              <a:rPr dirty="0" sz="1100" spc="300">
                <a:latin typeface="Arial"/>
                <a:cs typeface="Arial"/>
              </a:rPr>
              <a:t>[	</a:t>
            </a:r>
            <a:r>
              <a:rPr dirty="0" sz="1100" spc="150">
                <a:latin typeface="Arial"/>
                <a:cs typeface="Arial"/>
              </a:rPr>
              <a:t>3]	</a:t>
            </a:r>
            <a:r>
              <a:rPr dirty="0" sz="1100" spc="300">
                <a:latin typeface="Arial"/>
                <a:cs typeface="Arial"/>
              </a:rPr>
              <a:t>[	</a:t>
            </a:r>
            <a:r>
              <a:rPr dirty="0" sz="1100" spc="150">
                <a:latin typeface="Arial"/>
                <a:cs typeface="Arial"/>
              </a:rPr>
              <a:t>4]	</a:t>
            </a:r>
            <a:r>
              <a:rPr dirty="0" sz="1100" spc="300">
                <a:latin typeface="Arial"/>
                <a:cs typeface="Arial"/>
              </a:rPr>
              <a:t>[	</a:t>
            </a:r>
            <a:r>
              <a:rPr dirty="0" sz="1100" spc="150">
                <a:latin typeface="Arial"/>
                <a:cs typeface="Arial"/>
              </a:rPr>
              <a:t>5]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Accessing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</a:t>
            </a:r>
            <a:r>
              <a:rPr dirty="0" u="sng" sz="1800" spc="-3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Arrays	</a:t>
            </a:r>
            <a:endParaRPr sz="1800">
              <a:latin typeface="Arial"/>
              <a:cs typeface="Arial"/>
            </a:endParaRPr>
          </a:p>
          <a:p>
            <a:pPr marL="30480" marR="1360805">
              <a:lnSpc>
                <a:spcPts val="2260"/>
              </a:lnSpc>
              <a:spcBef>
                <a:spcPts val="80"/>
              </a:spcBef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two ways to </a:t>
            </a:r>
            <a:r>
              <a:rPr dirty="0" sz="1100">
                <a:latin typeface="Verdana"/>
                <a:cs typeface="Verdana"/>
              </a:rPr>
              <a:t>refer </a:t>
            </a:r>
            <a:r>
              <a:rPr dirty="0" sz="1100" spc="-5">
                <a:latin typeface="Verdana"/>
                <a:cs typeface="Verdana"/>
              </a:rPr>
              <a:t>to the elements </a:t>
            </a:r>
            <a:r>
              <a:rPr dirty="0" sz="1100">
                <a:latin typeface="Verdana"/>
                <a:cs typeface="Verdana"/>
              </a:rPr>
              <a:t>of a cell </a:t>
            </a:r>
            <a:r>
              <a:rPr dirty="0" sz="1100" spc="-5">
                <a:latin typeface="Verdana"/>
                <a:cs typeface="Verdana"/>
              </a:rPr>
              <a:t>array:  Enclosing the indices in first bracket </a:t>
            </a:r>
            <a:r>
              <a:rPr dirty="0" sz="1100">
                <a:latin typeface="Verdana"/>
                <a:cs typeface="Verdana"/>
              </a:rPr>
              <a:t>(),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refer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sets of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cells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375"/>
              </a:spcBef>
            </a:pPr>
            <a:r>
              <a:rPr dirty="0" sz="1100" spc="-5">
                <a:latin typeface="Verdana"/>
                <a:cs typeface="Verdana"/>
              </a:rPr>
              <a:t>Enclosing the indices in braces {}, to </a:t>
            </a:r>
            <a:r>
              <a:rPr dirty="0" sz="1100">
                <a:latin typeface="Verdana"/>
                <a:cs typeface="Verdana"/>
              </a:rPr>
              <a:t>refer to </a:t>
            </a:r>
            <a:r>
              <a:rPr dirty="0" sz="1100" spc="-5">
                <a:latin typeface="Verdana"/>
                <a:cs typeface="Verdana"/>
              </a:rPr>
              <a:t>the data within individual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cells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enclose </a:t>
            </a:r>
            <a:r>
              <a:rPr dirty="0" sz="1100" spc="-5">
                <a:latin typeface="Verdana"/>
                <a:cs typeface="Verdana"/>
              </a:rPr>
              <a:t>the indices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bracket,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refers </a:t>
            </a:r>
            <a:r>
              <a:rPr dirty="0" sz="1100" spc="-5">
                <a:latin typeface="Verdana"/>
                <a:cs typeface="Verdana"/>
              </a:rPr>
              <a:t>to the </a:t>
            </a:r>
            <a:r>
              <a:rPr dirty="0" sz="1100">
                <a:latin typeface="Verdana"/>
                <a:cs typeface="Verdana"/>
              </a:rPr>
              <a:t>set of cells.</a:t>
            </a:r>
            <a:endParaRPr sz="1100">
              <a:latin typeface="Verdana"/>
              <a:cs typeface="Verdana"/>
            </a:endParaRPr>
          </a:p>
          <a:p>
            <a:pPr marL="30480" marR="1400175">
              <a:lnSpc>
                <a:spcPct val="170000"/>
              </a:lnSpc>
            </a:pPr>
            <a:r>
              <a:rPr dirty="0" sz="1100" spc="-5">
                <a:latin typeface="Verdana"/>
                <a:cs typeface="Verdana"/>
              </a:rPr>
              <a:t>Cell </a:t>
            </a:r>
            <a:r>
              <a:rPr dirty="0" sz="1100">
                <a:latin typeface="Verdana"/>
                <a:cs typeface="Verdana"/>
              </a:rPr>
              <a:t>array </a:t>
            </a:r>
            <a:r>
              <a:rPr dirty="0" sz="1100" spc="-5">
                <a:latin typeface="Verdana"/>
                <a:cs typeface="Verdana"/>
              </a:rPr>
              <a:t>indices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smooth parentheses </a:t>
            </a:r>
            <a:r>
              <a:rPr dirty="0" sz="1100" spc="-5">
                <a:latin typeface="Verdana"/>
                <a:cs typeface="Verdana"/>
              </a:rPr>
              <a:t>refer to </a:t>
            </a:r>
            <a:r>
              <a:rPr dirty="0" sz="1100">
                <a:latin typeface="Verdana"/>
                <a:cs typeface="Verdana"/>
              </a:rPr>
              <a:t>sets of </a:t>
            </a:r>
            <a:r>
              <a:rPr dirty="0" sz="1100" spc="-5">
                <a:latin typeface="Verdana"/>
                <a:cs typeface="Verdana"/>
              </a:rPr>
              <a:t>cells. 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3180" y="4566538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5">
                <a:latin typeface="Arial"/>
                <a:cs typeface="Arial"/>
              </a:rPr>
              <a:t>{'Red', </a:t>
            </a:r>
            <a:r>
              <a:rPr dirty="0" sz="1100" spc="180">
                <a:latin typeface="Arial"/>
                <a:cs typeface="Arial"/>
              </a:rPr>
              <a:t>'Blue', </a:t>
            </a:r>
            <a:r>
              <a:rPr dirty="0" sz="1100" spc="125">
                <a:latin typeface="Arial"/>
                <a:cs typeface="Arial"/>
              </a:rPr>
              <a:t>'Green', </a:t>
            </a:r>
            <a:r>
              <a:rPr dirty="0" sz="1100" spc="160">
                <a:latin typeface="Arial"/>
                <a:cs typeface="Arial"/>
              </a:rPr>
              <a:t>'Yellow', </a:t>
            </a:r>
            <a:r>
              <a:rPr dirty="0" sz="1100" spc="155">
                <a:latin typeface="Arial"/>
                <a:cs typeface="Arial"/>
              </a:rPr>
              <a:t>'White'; </a:t>
            </a:r>
            <a:r>
              <a:rPr dirty="0" sz="1100" spc="-5">
                <a:latin typeface="Arial"/>
                <a:cs typeface="Arial"/>
              </a:rPr>
              <a:t>1 2 3 4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5};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35">
                <a:latin typeface="Arial"/>
                <a:cs typeface="Arial"/>
              </a:rPr>
              <a:t>c</a:t>
            </a:r>
            <a:r>
              <a:rPr dirty="0" sz="1100" spc="135">
                <a:latin typeface="Arial"/>
                <a:cs typeface="Arial"/>
              </a:rPr>
              <a:t>(1:2,1:2)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351144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5705220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tabLst>
                <a:tab pos="959485" algn="l"/>
              </a:tabLst>
            </a:pPr>
            <a:r>
              <a:rPr dirty="0" sz="1100" spc="114">
                <a:latin typeface="Arial"/>
                <a:cs typeface="Arial"/>
              </a:rPr>
              <a:t>'Red'	</a:t>
            </a:r>
            <a:r>
              <a:rPr dirty="0" sz="1100" spc="165">
                <a:latin typeface="Arial"/>
                <a:cs typeface="Arial"/>
              </a:rPr>
              <a:t>'Blue'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tabLst>
                <a:tab pos="930910" algn="l"/>
                <a:tab pos="1195705" algn="l"/>
              </a:tabLst>
            </a:pPr>
            <a:r>
              <a:rPr dirty="0" sz="1100" spc="300">
                <a:latin typeface="Arial"/>
                <a:cs typeface="Arial"/>
              </a:rPr>
              <a:t>[</a:t>
            </a:r>
            <a:r>
              <a:rPr dirty="0" sz="1100" spc="68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1]	</a:t>
            </a:r>
            <a:r>
              <a:rPr dirty="0" sz="1100" spc="300">
                <a:latin typeface="Arial"/>
                <a:cs typeface="Arial"/>
              </a:rPr>
              <a:t>[	</a:t>
            </a:r>
            <a:r>
              <a:rPr dirty="0" sz="1100" spc="150">
                <a:latin typeface="Arial"/>
                <a:cs typeface="Arial"/>
              </a:rPr>
              <a:t>2]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805041"/>
            <a:ext cx="5035550" cy="478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access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contents of </a:t>
            </a:r>
            <a:r>
              <a:rPr dirty="0" sz="1100" spc="-5">
                <a:latin typeface="Verdana"/>
                <a:cs typeface="Verdana"/>
              </a:rPr>
              <a:t>cells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indexing with </a:t>
            </a:r>
            <a:r>
              <a:rPr dirty="0" sz="1100">
                <a:latin typeface="Verdana"/>
                <a:cs typeface="Verdana"/>
              </a:rPr>
              <a:t>curly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braces.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7446009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5">
                <a:latin typeface="Arial"/>
                <a:cs typeface="Arial"/>
              </a:rPr>
              <a:t>{'Red', </a:t>
            </a:r>
            <a:r>
              <a:rPr dirty="0" sz="1100" spc="180">
                <a:latin typeface="Arial"/>
                <a:cs typeface="Arial"/>
              </a:rPr>
              <a:t>'Blue', </a:t>
            </a:r>
            <a:r>
              <a:rPr dirty="0" sz="1100" spc="125">
                <a:latin typeface="Arial"/>
                <a:cs typeface="Arial"/>
              </a:rPr>
              <a:t>'Green', </a:t>
            </a:r>
            <a:r>
              <a:rPr dirty="0" sz="1100" spc="160">
                <a:latin typeface="Arial"/>
                <a:cs typeface="Arial"/>
              </a:rPr>
              <a:t>'Yellow', </a:t>
            </a:r>
            <a:r>
              <a:rPr dirty="0" sz="1100" spc="155">
                <a:latin typeface="Arial"/>
                <a:cs typeface="Arial"/>
              </a:rPr>
              <a:t>'White'; </a:t>
            </a:r>
            <a:r>
              <a:rPr dirty="0" sz="1100" spc="-5">
                <a:latin typeface="Arial"/>
                <a:cs typeface="Arial"/>
              </a:rPr>
              <a:t>1 2 3 4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5};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c</a:t>
            </a:r>
            <a:r>
              <a:rPr dirty="0" sz="1100" spc="140">
                <a:latin typeface="Arial"/>
                <a:cs typeface="Arial"/>
              </a:rPr>
              <a:t>{1,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2:4}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230361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8584437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Blue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Green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60">
                <a:latin typeface="Arial"/>
                <a:cs typeface="Arial"/>
              </a:rPr>
              <a:t>Yellow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115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1723"/>
            <a:ext cx="5757545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colon(:)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one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most useful operator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MATLAB. 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create  vectors, </a:t>
            </a:r>
            <a:r>
              <a:rPr dirty="0" sz="1100" spc="-5">
                <a:latin typeface="Verdana"/>
                <a:cs typeface="Verdana"/>
              </a:rPr>
              <a:t>subscript arrays, </a:t>
            </a:r>
            <a:r>
              <a:rPr dirty="0" sz="1100">
                <a:latin typeface="Verdana"/>
                <a:cs typeface="Verdana"/>
              </a:rPr>
              <a:t>and specify for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iterations.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want to </a:t>
            </a:r>
            <a:r>
              <a:rPr dirty="0" sz="1100">
                <a:latin typeface="Verdana"/>
                <a:cs typeface="Verdana"/>
              </a:rPr>
              <a:t>create a row vector, </a:t>
            </a:r>
            <a:r>
              <a:rPr dirty="0" sz="1100" spc="-5">
                <a:latin typeface="Verdana"/>
                <a:cs typeface="Verdana"/>
              </a:rPr>
              <a:t>containing integers from </a:t>
            </a:r>
            <a:r>
              <a:rPr dirty="0" sz="1100">
                <a:latin typeface="Verdana"/>
                <a:cs typeface="Verdana"/>
              </a:rPr>
              <a:t>1 </a:t>
            </a:r>
            <a:r>
              <a:rPr dirty="0" sz="1100" spc="-5">
                <a:latin typeface="Verdana"/>
                <a:cs typeface="Verdana"/>
              </a:rPr>
              <a:t>to 10, you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636773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65">
                <a:latin typeface="Arial"/>
                <a:cs typeface="Arial"/>
              </a:rPr>
              <a:t>1:10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364299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7752" y="428612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3180" y="3638422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12965" y="3638422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02004" y="3092932"/>
            <a:ext cx="5758815" cy="1528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the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returns </a:t>
            </a:r>
            <a:r>
              <a:rPr dirty="0" sz="1100">
                <a:latin typeface="Verdana"/>
                <a:cs typeface="Verdana"/>
              </a:rPr>
              <a:t>a row vector </a:t>
            </a:r>
            <a:r>
              <a:rPr dirty="0" sz="1100" spc="-5">
                <a:latin typeface="Verdana"/>
                <a:cs typeface="Verdana"/>
              </a:rPr>
              <a:t>containing the integers  from </a:t>
            </a:r>
            <a:r>
              <a:rPr dirty="0" sz="1100">
                <a:latin typeface="Verdana"/>
                <a:cs typeface="Verdana"/>
              </a:rPr>
              <a:t>1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10: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  <a:tabLst>
                <a:tab pos="788035" algn="l"/>
                <a:tab pos="1177925" algn="l"/>
                <a:tab pos="1571625" algn="l"/>
                <a:tab pos="1962150" algn="l"/>
                <a:tab pos="2352040" algn="l"/>
                <a:tab pos="2743835" algn="l"/>
                <a:tab pos="3135630" algn="l"/>
                <a:tab pos="3525520" algn="l"/>
                <a:tab pos="3853179" algn="l"/>
              </a:tabLst>
            </a:pPr>
            <a:r>
              <a:rPr dirty="0" sz="1100" spc="-5">
                <a:latin typeface="Arial"/>
                <a:cs typeface="Arial"/>
              </a:rPr>
              <a:t>1	2	3	4	5	6	7	8	9	</a:t>
            </a: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want to </a:t>
            </a:r>
            <a:r>
              <a:rPr dirty="0" sz="1100">
                <a:latin typeface="Verdana"/>
                <a:cs typeface="Verdana"/>
              </a:rPr>
              <a:t>specify an </a:t>
            </a:r>
            <a:r>
              <a:rPr dirty="0" sz="1100" spc="-5">
                <a:latin typeface="Verdana"/>
                <a:cs typeface="Verdana"/>
              </a:rPr>
              <a:t>increment value </a:t>
            </a:r>
            <a:r>
              <a:rPr dirty="0" sz="1100">
                <a:latin typeface="Verdana"/>
                <a:cs typeface="Verdana"/>
              </a:rPr>
              <a:t>other </a:t>
            </a:r>
            <a:r>
              <a:rPr dirty="0" sz="1100" spc="-5">
                <a:latin typeface="Verdana"/>
                <a:cs typeface="Verdana"/>
              </a:rPr>
              <a:t>than </a:t>
            </a:r>
            <a:r>
              <a:rPr dirty="0" sz="1100">
                <a:latin typeface="Verdana"/>
                <a:cs typeface="Verdana"/>
              </a:rPr>
              <a:t>one, for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478294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65">
                <a:latin typeface="Arial"/>
                <a:cs typeface="Arial"/>
              </a:rPr>
              <a:t>100: </a:t>
            </a:r>
            <a:r>
              <a:rPr dirty="0" sz="1100" spc="175">
                <a:latin typeface="Arial"/>
                <a:cs typeface="Arial"/>
              </a:rPr>
              <a:t>-5: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250560"/>
            <a:ext cx="462470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statement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5606160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tabLst>
                <a:tab pos="743585" algn="l"/>
                <a:tab pos="1148715" algn="l"/>
                <a:tab pos="1553210" algn="l"/>
                <a:tab pos="1958339" algn="l"/>
                <a:tab pos="2363470" algn="l"/>
                <a:tab pos="2769235" algn="l"/>
                <a:tab pos="3175000" algn="l"/>
                <a:tab pos="3580129" algn="l"/>
                <a:tab pos="3985260" algn="l"/>
                <a:tab pos="4389120" algn="l"/>
              </a:tabLst>
            </a:pPr>
            <a:r>
              <a:rPr dirty="0" sz="1100" spc="-5">
                <a:latin typeface="Arial"/>
                <a:cs typeface="Arial"/>
              </a:rPr>
              <a:t>100	95	</a:t>
            </a:r>
            <a:r>
              <a:rPr dirty="0" sz="1100" spc="-10">
                <a:latin typeface="Arial"/>
                <a:cs typeface="Arial"/>
              </a:rPr>
              <a:t>90	</a:t>
            </a:r>
            <a:r>
              <a:rPr dirty="0" sz="1100" spc="-5">
                <a:latin typeface="Arial"/>
                <a:cs typeface="Arial"/>
              </a:rPr>
              <a:t>85	80	75	70	65	60	</a:t>
            </a:r>
            <a:r>
              <a:rPr dirty="0" sz="1100" spc="-10">
                <a:latin typeface="Arial"/>
                <a:cs typeface="Arial"/>
              </a:rPr>
              <a:t>55	</a:t>
            </a:r>
            <a:r>
              <a:rPr dirty="0" sz="1100"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388988"/>
            <a:ext cx="21050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take </a:t>
            </a: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674458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60">
                <a:latin typeface="Arial"/>
                <a:cs typeface="Arial"/>
              </a:rPr>
              <a:t>0:</a:t>
            </a:r>
            <a:r>
              <a:rPr dirty="0" sz="900" spc="160">
                <a:latin typeface="Arial"/>
                <a:cs typeface="Arial"/>
              </a:rPr>
              <a:t>pi</a:t>
            </a:r>
            <a:r>
              <a:rPr dirty="0" sz="1100" spc="160">
                <a:latin typeface="Arial"/>
                <a:cs typeface="Arial"/>
              </a:rPr>
              <a:t>/8:</a:t>
            </a:r>
            <a:r>
              <a:rPr dirty="0" sz="900" spc="160">
                <a:latin typeface="Arial"/>
                <a:cs typeface="Arial"/>
              </a:rPr>
              <a:t>pi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212329"/>
            <a:ext cx="462470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statement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3180" y="7567930"/>
            <a:ext cx="5800090" cy="15913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07670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5">
                <a:latin typeface="Arial"/>
                <a:cs typeface="Arial"/>
              </a:rPr>
              <a:t>1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636905">
              <a:lnSpc>
                <a:spcPct val="100000"/>
              </a:lnSpc>
              <a:spcBef>
                <a:spcPts val="5"/>
              </a:spcBef>
              <a:tabLst>
                <a:tab pos="965835" algn="l"/>
                <a:tab pos="1679575" algn="l"/>
                <a:tab pos="2392680" algn="l"/>
                <a:tab pos="3104515" algn="l"/>
                <a:tab pos="3816350" algn="l"/>
                <a:tab pos="4529455" algn="l"/>
              </a:tabLst>
            </a:pPr>
            <a:r>
              <a:rPr dirty="0" sz="1100" spc="-5">
                <a:latin typeface="Arial"/>
                <a:cs typeface="Arial"/>
              </a:rPr>
              <a:t>0	</a:t>
            </a:r>
            <a:r>
              <a:rPr dirty="0" sz="1100" spc="40">
                <a:latin typeface="Arial"/>
                <a:cs typeface="Arial"/>
              </a:rPr>
              <a:t>0.3927	0.7854	1.1781	1.5708	1.9635	2.3562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07670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 </a:t>
            </a:r>
            <a:r>
              <a:rPr dirty="0" sz="1100" spc="-5">
                <a:latin typeface="Arial"/>
                <a:cs typeface="Arial"/>
              </a:rPr>
              <a:t>8 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3970654">
              <a:lnSpc>
                <a:spcPct val="100000"/>
              </a:lnSpc>
              <a:spcBef>
                <a:spcPts val="5"/>
              </a:spcBef>
              <a:tabLst>
                <a:tab pos="713105" algn="l"/>
              </a:tabLst>
            </a:pPr>
            <a:r>
              <a:rPr dirty="0" sz="1100" spc="40">
                <a:latin typeface="Arial"/>
                <a:cs typeface="Arial"/>
              </a:rPr>
              <a:t>2.7489	3.1416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87525" y="476503"/>
            <a:ext cx="424815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14. </a:t>
            </a:r>
            <a:r>
              <a:rPr dirty="0" spc="-229"/>
              <a:t>COLON</a:t>
            </a:r>
            <a:r>
              <a:rPr dirty="0" spc="85"/>
              <a:t> </a:t>
            </a:r>
            <a:r>
              <a:rPr dirty="0" spc="-235"/>
              <a:t>NOTATION</a:t>
            </a:r>
            <a:endParaRPr sz="48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116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60720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You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colon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operator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vector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indices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select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rows,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columns 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describes </a:t>
            </a:r>
            <a:r>
              <a:rPr dirty="0" sz="1100" spc="-10">
                <a:latin typeface="Verdana"/>
                <a:cs typeface="Verdana"/>
              </a:rPr>
              <a:t>its </a:t>
            </a:r>
            <a:r>
              <a:rPr dirty="0" sz="1100">
                <a:latin typeface="Verdana"/>
                <a:cs typeface="Verdana"/>
              </a:rPr>
              <a:t>use for </a:t>
            </a:r>
            <a:r>
              <a:rPr dirty="0" sz="1100" spc="-5">
                <a:latin typeface="Verdana"/>
                <a:cs typeface="Verdana"/>
              </a:rPr>
              <a:t>this purpose (let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A):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667509"/>
          <a:ext cx="576834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/>
                <a:gridCol w="48958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A(:,j)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jth column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A(i,:)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 of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119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A(:,:)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6040">
                        <a:lnSpc>
                          <a:spcPct val="108200"/>
                        </a:lnSpc>
                        <a:spcBef>
                          <a:spcPts val="53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equivalent two-dimensional array.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matrices this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 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94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A(j:k)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A(j),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A(j+1),...,A(k).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A(:,j:k)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A(:,j),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A(:,j+1),...,A(:,k).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A(:,:,k)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k</a:t>
                      </a:r>
                      <a:r>
                        <a:rPr dirty="0" baseline="31746" sz="1050" spc="-7">
                          <a:latin typeface="Verdana"/>
                          <a:cs typeface="Verdana"/>
                        </a:rPr>
                        <a:t>th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page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three-dimensional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A(i,j,k,:)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230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four-dimensional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vector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includes  A(i,j,k,1), A(i,j,k,2), A(i,j,k,3),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so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99631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A(:)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769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 the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regarded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single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column. 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left  side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assignment statement,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A(:)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fills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preserving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shape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before. 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case,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right side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733628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2004" y="6638394"/>
            <a:ext cx="4383405" cy="189547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-110">
                <a:latin typeface="Arial"/>
                <a:cs typeface="Arial"/>
              </a:rPr>
              <a:t>A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[1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4;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7;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10]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906780" algn="l"/>
              </a:tabLst>
            </a:pPr>
            <a:r>
              <a:rPr dirty="0" sz="900" spc="155">
                <a:latin typeface="Arial"/>
                <a:cs typeface="Arial"/>
              </a:rPr>
              <a:t>A</a:t>
            </a:r>
            <a:r>
              <a:rPr dirty="0" sz="1100" spc="155">
                <a:latin typeface="Arial"/>
                <a:cs typeface="Arial"/>
              </a:rPr>
              <a:t>(:,2)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second column </a:t>
            </a:r>
            <a:r>
              <a:rPr dirty="0" sz="900" spc="120">
                <a:latin typeface="Arial"/>
                <a:cs typeface="Arial"/>
              </a:rPr>
              <a:t>of</a:t>
            </a:r>
            <a:r>
              <a:rPr dirty="0" sz="900" spc="185">
                <a:latin typeface="Arial"/>
                <a:cs typeface="Arial"/>
              </a:rPr>
              <a:t> </a:t>
            </a:r>
            <a:r>
              <a:rPr dirty="0" sz="900" spc="-11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935990" algn="l"/>
              </a:tabLst>
            </a:pP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(:,2:3)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second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900" spc="140">
                <a:latin typeface="Arial"/>
                <a:cs typeface="Arial"/>
              </a:rPr>
              <a:t>third </a:t>
            </a:r>
            <a:r>
              <a:rPr dirty="0" sz="900" spc="5">
                <a:latin typeface="Arial"/>
                <a:cs typeface="Arial"/>
              </a:rPr>
              <a:t>column </a:t>
            </a:r>
            <a:r>
              <a:rPr dirty="0" sz="900" spc="120">
                <a:latin typeface="Arial"/>
                <a:cs typeface="Arial"/>
              </a:rPr>
              <a:t>of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 spc="-11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120">
                <a:latin typeface="Arial"/>
                <a:cs typeface="Arial"/>
              </a:rPr>
              <a:t>A</a:t>
            </a:r>
            <a:r>
              <a:rPr dirty="0" sz="1100" spc="120">
                <a:latin typeface="Arial"/>
                <a:cs typeface="Arial"/>
              </a:rPr>
              <a:t>(2:3,2:3)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second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40">
                <a:latin typeface="Arial"/>
                <a:cs typeface="Arial"/>
              </a:rPr>
              <a:t>third </a:t>
            </a:r>
            <a:r>
              <a:rPr dirty="0" sz="900" spc="15">
                <a:latin typeface="Arial"/>
                <a:cs typeface="Arial"/>
              </a:rPr>
              <a:t>rows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5">
                <a:latin typeface="Arial"/>
                <a:cs typeface="Arial"/>
              </a:rPr>
              <a:t>second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40">
                <a:latin typeface="Arial"/>
                <a:cs typeface="Arial"/>
              </a:rPr>
              <a:t>third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columns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8608" y="86057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8608" y="86057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7752" y="861034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8393" y="86057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8393" y="86057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3180" y="7331709"/>
            <a:ext cx="0" cy="1274445"/>
          </a:xfrm>
          <a:custGeom>
            <a:avLst/>
            <a:gdLst/>
            <a:ahLst/>
            <a:cxnLst/>
            <a:rect l="l" t="t" r="r" b="b"/>
            <a:pathLst>
              <a:path w="0" h="1274445">
                <a:moveTo>
                  <a:pt x="0" y="0"/>
                </a:moveTo>
                <a:lnTo>
                  <a:pt x="0" y="12740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2965" y="7331709"/>
            <a:ext cx="0" cy="1274445"/>
          </a:xfrm>
          <a:custGeom>
            <a:avLst/>
            <a:gdLst/>
            <a:ahLst/>
            <a:cxnLst/>
            <a:rect l="l" t="t" r="r" b="b"/>
            <a:pathLst>
              <a:path w="0" h="1274445">
                <a:moveTo>
                  <a:pt x="0" y="0"/>
                </a:moveTo>
                <a:lnTo>
                  <a:pt x="0" y="127406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117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125450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4582" y="1359164"/>
          <a:ext cx="1642745" cy="108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25"/>
                <a:gridCol w="289559"/>
                <a:gridCol w="391159"/>
                <a:gridCol w="360044"/>
                <a:gridCol w="313689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900" spc="-1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27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73632" y="2861818"/>
            <a:ext cx="415290" cy="1142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731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632" y="4412106"/>
            <a:ext cx="3524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66952" y="4776353"/>
          <a:ext cx="532765" cy="77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"/>
                <a:gridCol w="266065"/>
              </a:tblGrid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73632" y="5962268"/>
            <a:ext cx="3524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002" y="6277736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7670" y="6277736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6002" y="6594729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7670" y="6594729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8608" y="685888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8608" y="685888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7752" y="686346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8393" y="685888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8393" y="685888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3180" y="1249933"/>
            <a:ext cx="0" cy="5608955"/>
          </a:xfrm>
          <a:custGeom>
            <a:avLst/>
            <a:gdLst/>
            <a:ahLst/>
            <a:cxnLst/>
            <a:rect l="l" t="t" r="r" b="b"/>
            <a:pathLst>
              <a:path w="0" h="5608955">
                <a:moveTo>
                  <a:pt x="0" y="0"/>
                </a:moveTo>
                <a:lnTo>
                  <a:pt x="0" y="560895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12965" y="1249933"/>
            <a:ext cx="0" cy="5608955"/>
          </a:xfrm>
          <a:custGeom>
            <a:avLst/>
            <a:gdLst/>
            <a:ahLst/>
            <a:cxnLst/>
            <a:rect l="l" t="t" r="r" b="b"/>
            <a:pathLst>
              <a:path w="0" h="5608955">
                <a:moveTo>
                  <a:pt x="0" y="0"/>
                </a:moveTo>
                <a:lnTo>
                  <a:pt x="0" y="560895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118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2356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 marR="23495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supports various numeric </a:t>
            </a:r>
            <a:r>
              <a:rPr dirty="0" sz="1100">
                <a:latin typeface="Verdana"/>
                <a:cs typeface="Verdana"/>
              </a:rPr>
              <a:t>classes </a:t>
            </a:r>
            <a:r>
              <a:rPr dirty="0" sz="1100" spc="-5">
                <a:latin typeface="Verdana"/>
                <a:cs typeface="Verdana"/>
              </a:rPr>
              <a:t>that include </a:t>
            </a:r>
            <a:r>
              <a:rPr dirty="0" sz="1100">
                <a:latin typeface="Verdana"/>
                <a:cs typeface="Verdana"/>
              </a:rPr>
              <a:t>signed and </a:t>
            </a:r>
            <a:r>
              <a:rPr dirty="0" sz="1100" spc="-5">
                <a:latin typeface="Verdana"/>
                <a:cs typeface="Verdana"/>
              </a:rPr>
              <a:t>unsigned  integers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single-precision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double-precision floating-point numbers. </a:t>
            </a:r>
            <a:r>
              <a:rPr dirty="0" sz="1100">
                <a:latin typeface="Verdana"/>
                <a:cs typeface="Verdana"/>
              </a:rPr>
              <a:t>By  </a:t>
            </a:r>
            <a:r>
              <a:rPr dirty="0" sz="1100" spc="-5">
                <a:latin typeface="Verdana"/>
                <a:cs typeface="Verdana"/>
              </a:rPr>
              <a:t>default,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stores all numeric </a:t>
            </a:r>
            <a:r>
              <a:rPr dirty="0" sz="1100">
                <a:latin typeface="Verdana"/>
                <a:cs typeface="Verdana"/>
              </a:rPr>
              <a:t>values </a:t>
            </a:r>
            <a:r>
              <a:rPr dirty="0" sz="1100" spc="-5">
                <a:latin typeface="Verdana"/>
                <a:cs typeface="Verdana"/>
              </a:rPr>
              <a:t>as double-precision floating </a:t>
            </a:r>
            <a:r>
              <a:rPr dirty="0" sz="1100">
                <a:latin typeface="Verdana"/>
                <a:cs typeface="Verdana"/>
              </a:rPr>
              <a:t>point  </a:t>
            </a:r>
            <a:r>
              <a:rPr dirty="0" sz="1100" spc="-5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You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choose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store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integers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single-  precision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All </a:t>
            </a:r>
            <a:r>
              <a:rPr dirty="0" sz="1100" spc="-5">
                <a:latin typeface="Verdana"/>
                <a:cs typeface="Verdana"/>
              </a:rPr>
              <a:t>numeric </a:t>
            </a:r>
            <a:r>
              <a:rPr dirty="0" sz="1100">
                <a:latin typeface="Verdana"/>
                <a:cs typeface="Verdana"/>
              </a:rPr>
              <a:t>types support </a:t>
            </a:r>
            <a:r>
              <a:rPr dirty="0" sz="1100" spc="-5">
                <a:latin typeface="Verdana"/>
                <a:cs typeface="Verdana"/>
              </a:rPr>
              <a:t>basic </a:t>
            </a:r>
            <a:r>
              <a:rPr dirty="0" sz="1100">
                <a:latin typeface="Verdana"/>
                <a:cs typeface="Verdana"/>
              </a:rPr>
              <a:t>array </a:t>
            </a:r>
            <a:r>
              <a:rPr dirty="0" sz="1100" spc="-5">
                <a:latin typeface="Verdana"/>
                <a:cs typeface="Verdana"/>
              </a:rPr>
              <a:t>operations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mathematical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operations.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Conversion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Various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Numeric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	</a:t>
            </a:r>
            <a:endParaRPr sz="18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770"/>
              </a:spcBef>
            </a:pP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provides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convert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various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numeric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data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types: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4263262"/>
          <a:ext cx="5768340" cy="492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Double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double precision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number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Single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single precision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8-bit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int16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16-bit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int32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32-bit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int64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64-bit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uint8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8-bit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uint16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16-bit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uint32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32-bit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uint64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to 64-bit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6854" y="476503"/>
            <a:ext cx="280733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15.</a:t>
            </a:r>
            <a:r>
              <a:rPr dirty="0" sz="4800" spc="254"/>
              <a:t> </a:t>
            </a:r>
            <a:r>
              <a:rPr dirty="0" spc="-120"/>
              <a:t>NUMBERS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119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1799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559305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14">
                <a:latin typeface="Arial"/>
                <a:cs typeface="Arial"/>
              </a:rPr>
              <a:t>single</a:t>
            </a:r>
            <a:r>
              <a:rPr dirty="0" sz="1100" spc="114">
                <a:latin typeface="Arial"/>
                <a:cs typeface="Arial"/>
              </a:rPr>
              <a:t>([5.32 </a:t>
            </a:r>
            <a:r>
              <a:rPr dirty="0" sz="1100" spc="65">
                <a:latin typeface="Arial"/>
                <a:cs typeface="Arial"/>
              </a:rPr>
              <a:t>3.47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35">
                <a:latin typeface="Arial"/>
                <a:cs typeface="Arial"/>
              </a:rPr>
              <a:t>.*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double([5.32 </a:t>
            </a:r>
            <a:r>
              <a:rPr dirty="0" sz="1100" spc="65">
                <a:latin typeface="Arial"/>
                <a:cs typeface="Arial"/>
              </a:rPr>
              <a:t>3.47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40">
                <a:latin typeface="Arial"/>
                <a:cs typeface="Arial"/>
              </a:rPr>
              <a:t>.*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30">
                <a:latin typeface="Arial"/>
                <a:cs typeface="Arial"/>
              </a:rPr>
              <a:t>int8</a:t>
            </a:r>
            <a:r>
              <a:rPr dirty="0" sz="1100" spc="130">
                <a:latin typeface="Arial"/>
                <a:cs typeface="Arial"/>
              </a:rPr>
              <a:t>([5.32 </a:t>
            </a:r>
            <a:r>
              <a:rPr dirty="0" sz="1100" spc="65">
                <a:latin typeface="Arial"/>
                <a:cs typeface="Arial"/>
              </a:rPr>
              <a:t>3.47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35">
                <a:latin typeface="Arial"/>
                <a:cs typeface="Arial"/>
              </a:rPr>
              <a:t>.*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900" spc="114">
                <a:latin typeface="Arial"/>
                <a:cs typeface="Arial"/>
              </a:rPr>
              <a:t>int16</a:t>
            </a:r>
            <a:r>
              <a:rPr dirty="0" sz="1100" spc="114">
                <a:latin typeface="Arial"/>
                <a:cs typeface="Arial"/>
              </a:rPr>
              <a:t>([5.32 </a:t>
            </a:r>
            <a:r>
              <a:rPr dirty="0" sz="1100" spc="65">
                <a:latin typeface="Arial"/>
                <a:cs typeface="Arial"/>
              </a:rPr>
              <a:t>3.47 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35">
                <a:latin typeface="Arial"/>
                <a:cs typeface="Arial"/>
              </a:rPr>
              <a:t>.*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40">
                <a:latin typeface="Arial"/>
                <a:cs typeface="Arial"/>
              </a:rPr>
              <a:t>x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900" spc="114">
                <a:latin typeface="Arial"/>
                <a:cs typeface="Arial"/>
              </a:rPr>
              <a:t>int32</a:t>
            </a:r>
            <a:r>
              <a:rPr dirty="0" sz="1100" spc="114">
                <a:latin typeface="Arial"/>
                <a:cs typeface="Arial"/>
              </a:rPr>
              <a:t>([5.32 </a:t>
            </a:r>
            <a:r>
              <a:rPr dirty="0" sz="1100" spc="65">
                <a:latin typeface="Arial"/>
                <a:cs typeface="Arial"/>
              </a:rPr>
              <a:t>3.47 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35">
                <a:latin typeface="Arial"/>
                <a:cs typeface="Arial"/>
              </a:rPr>
              <a:t>.*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900" spc="114">
                <a:latin typeface="Arial"/>
                <a:cs typeface="Arial"/>
              </a:rPr>
              <a:t>int64</a:t>
            </a:r>
            <a:r>
              <a:rPr dirty="0" sz="1100" spc="114">
                <a:latin typeface="Arial"/>
                <a:cs typeface="Arial"/>
              </a:rPr>
              <a:t>([5.32 </a:t>
            </a:r>
            <a:r>
              <a:rPr dirty="0" sz="1100" spc="65">
                <a:latin typeface="Arial"/>
                <a:cs typeface="Arial"/>
              </a:rPr>
              <a:t>3.47 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35">
                <a:latin typeface="Arial"/>
                <a:cs typeface="Arial"/>
              </a:rPr>
              <a:t>.*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396303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2004" y="3607434"/>
            <a:ext cx="3682365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71780">
              <a:lnSpc>
                <a:spcPct val="100000"/>
              </a:lnSpc>
              <a:tabLst>
                <a:tab pos="1000125" algn="l"/>
                <a:tab pos="1724025" algn="l"/>
              </a:tabLst>
            </a:pPr>
            <a:r>
              <a:rPr dirty="0" sz="1100" spc="35">
                <a:latin typeface="Arial"/>
                <a:cs typeface="Arial"/>
              </a:rPr>
              <a:t>39.9000	</a:t>
            </a:r>
            <a:r>
              <a:rPr dirty="0" sz="1100" spc="30">
                <a:latin typeface="Arial"/>
                <a:cs typeface="Arial"/>
              </a:rPr>
              <a:t>26.0250	47.1000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332" y="5253608"/>
            <a:ext cx="2191385" cy="1141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7325">
              <a:lnSpc>
                <a:spcPct val="100000"/>
              </a:lnSpc>
              <a:spcBef>
                <a:spcPts val="105"/>
              </a:spcBef>
              <a:tabLst>
                <a:tab pos="915669" algn="l"/>
                <a:tab pos="1639570" algn="l"/>
              </a:tabLst>
            </a:pPr>
            <a:r>
              <a:rPr dirty="0" sz="1100" spc="35">
                <a:latin typeface="Arial"/>
                <a:cs typeface="Arial"/>
              </a:rPr>
              <a:t>39.9000	</a:t>
            </a:r>
            <a:r>
              <a:rPr dirty="0" sz="1100" spc="30">
                <a:latin typeface="Arial"/>
                <a:cs typeface="Arial"/>
              </a:rPr>
              <a:t>26.0250	47.1000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  <a:spcBef>
                <a:spcPts val="5"/>
              </a:spcBef>
              <a:tabLst>
                <a:tab pos="530225" algn="l"/>
                <a:tab pos="873125" algn="l"/>
              </a:tabLst>
            </a:pPr>
            <a:r>
              <a:rPr dirty="0" sz="1100" spc="-5">
                <a:latin typeface="Arial"/>
                <a:cs typeface="Arial"/>
              </a:rPr>
              <a:t>38	23	</a:t>
            </a:r>
            <a:r>
              <a:rPr dirty="0" sz="110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8702" y="6517004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38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6570" y="6517004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4438" y="6517004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6332" y="6833996"/>
            <a:ext cx="2152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2646" y="7149845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38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5982" y="7149845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8175" y="7149845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7752" y="805103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3180" y="3958462"/>
            <a:ext cx="0" cy="4097654"/>
          </a:xfrm>
          <a:custGeom>
            <a:avLst/>
            <a:gdLst/>
            <a:ahLst/>
            <a:cxnLst/>
            <a:rect l="l" t="t" r="r" b="b"/>
            <a:pathLst>
              <a:path w="0" h="4097654">
                <a:moveTo>
                  <a:pt x="0" y="0"/>
                </a:moveTo>
                <a:lnTo>
                  <a:pt x="0" y="40971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12965" y="3958462"/>
            <a:ext cx="0" cy="4097654"/>
          </a:xfrm>
          <a:custGeom>
            <a:avLst/>
            <a:gdLst/>
            <a:ahLst/>
            <a:cxnLst/>
            <a:rect l="l" t="t" r="r" b="b"/>
            <a:pathLst>
              <a:path w="0" h="4097654">
                <a:moveTo>
                  <a:pt x="0" y="0"/>
                </a:moveTo>
                <a:lnTo>
                  <a:pt x="0" y="40971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02004" y="7465314"/>
            <a:ext cx="5756275" cy="1408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6985">
              <a:lnSpc>
                <a:spcPct val="100000"/>
              </a:lnSpc>
              <a:tabLst>
                <a:tab pos="2625090" algn="l"/>
                <a:tab pos="3972560" algn="l"/>
              </a:tabLst>
            </a:pPr>
            <a:r>
              <a:rPr dirty="0" sz="1100" spc="-5">
                <a:latin typeface="Arial"/>
                <a:cs typeface="Arial"/>
              </a:rPr>
              <a:t>38	23	</a:t>
            </a:r>
            <a:r>
              <a:rPr dirty="0" sz="110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Let us extend </a:t>
            </a:r>
            <a:r>
              <a:rPr dirty="0" sz="1100" spc="-5">
                <a:latin typeface="Verdana"/>
                <a:cs typeface="Verdana"/>
              </a:rPr>
              <a:t>the previous example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little </a:t>
            </a:r>
            <a:r>
              <a:rPr dirty="0" sz="1100">
                <a:latin typeface="Verdana"/>
                <a:cs typeface="Verdana"/>
              </a:rPr>
              <a:t>more. </a:t>
            </a: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and type the  following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3180" y="9035542"/>
            <a:ext cx="5800090" cy="3282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14">
                <a:latin typeface="Arial"/>
                <a:cs typeface="Arial"/>
              </a:rPr>
              <a:t>int32</a:t>
            </a:r>
            <a:r>
              <a:rPr dirty="0" sz="1100" spc="114">
                <a:latin typeface="Arial"/>
                <a:cs typeface="Arial"/>
              </a:rPr>
              <a:t>([5.32 </a:t>
            </a:r>
            <a:r>
              <a:rPr dirty="0" sz="1100" spc="65">
                <a:latin typeface="Arial"/>
                <a:cs typeface="Arial"/>
              </a:rPr>
              <a:t>3.47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35">
                <a:latin typeface="Arial"/>
                <a:cs typeface="Arial"/>
              </a:rPr>
              <a:t>.*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4402962"/>
            <a:ext cx="5795010" cy="933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Understanding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Environment	</a:t>
            </a:r>
            <a:endParaRPr sz="1800">
              <a:latin typeface="Arial"/>
              <a:cs typeface="Arial"/>
            </a:endParaRPr>
          </a:p>
          <a:p>
            <a:pPr algn="just" marL="30480" marR="21590">
              <a:lnSpc>
                <a:spcPct val="1087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development </a:t>
            </a:r>
            <a:r>
              <a:rPr dirty="0" sz="1100">
                <a:latin typeface="Verdana"/>
                <a:cs typeface="Verdana"/>
              </a:rPr>
              <a:t>IDE can </a:t>
            </a:r>
            <a:r>
              <a:rPr dirty="0" sz="1100" spc="-5">
                <a:latin typeface="Verdana"/>
                <a:cs typeface="Verdana"/>
              </a:rPr>
              <a:t>be launched from the icon </a:t>
            </a:r>
            <a:r>
              <a:rPr dirty="0" sz="1100">
                <a:latin typeface="Verdana"/>
                <a:cs typeface="Verdana"/>
              </a:rPr>
              <a:t>created 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desktop.  The </a:t>
            </a:r>
            <a:r>
              <a:rPr dirty="0" sz="1100" spc="-5">
                <a:latin typeface="Verdana"/>
                <a:cs typeface="Verdana"/>
              </a:rPr>
              <a:t>main working </a:t>
            </a:r>
            <a:r>
              <a:rPr dirty="0" sz="1100">
                <a:latin typeface="Verdana"/>
                <a:cs typeface="Verdana"/>
              </a:rPr>
              <a:t>window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the </a:t>
            </a:r>
            <a:r>
              <a:rPr dirty="0" sz="1100">
                <a:latin typeface="Verdana"/>
                <a:cs typeface="Verdana"/>
              </a:rPr>
              <a:t>desktop. When MATLAB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started, the desktop appears </a:t>
            </a:r>
            <a:r>
              <a:rPr dirty="0" sz="1100" spc="-10">
                <a:latin typeface="Verdana"/>
                <a:cs typeface="Verdana"/>
              </a:rPr>
              <a:t>in its </a:t>
            </a:r>
            <a:r>
              <a:rPr dirty="0" sz="1100" spc="-5">
                <a:latin typeface="Verdana"/>
                <a:cs typeface="Verdana"/>
              </a:rPr>
              <a:t>default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layout: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01050"/>
            <a:ext cx="5541645" cy="48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desktop </a:t>
            </a:r>
            <a:r>
              <a:rPr dirty="0" sz="1100" spc="-5">
                <a:latin typeface="Verdana"/>
                <a:cs typeface="Verdana"/>
              </a:rPr>
              <a:t>has the following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panels: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100" spc="-5" b="1">
                <a:latin typeface="Verdana"/>
                <a:cs typeface="Verdana"/>
              </a:rPr>
              <a:t>Current Folder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panel </a:t>
            </a:r>
            <a:r>
              <a:rPr dirty="0" sz="1100" spc="-5">
                <a:latin typeface="Verdana"/>
                <a:cs typeface="Verdana"/>
              </a:rPr>
              <a:t>allows you to </a:t>
            </a:r>
            <a:r>
              <a:rPr dirty="0" sz="1100">
                <a:latin typeface="Verdana"/>
                <a:cs typeface="Verdana"/>
              </a:rPr>
              <a:t>access </a:t>
            </a:r>
            <a:r>
              <a:rPr dirty="0" sz="1100" spc="-5">
                <a:latin typeface="Verdana"/>
                <a:cs typeface="Verdana"/>
              </a:rPr>
              <a:t>the project folders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2519" y="914399"/>
            <a:ext cx="5334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2519" y="5442203"/>
            <a:ext cx="5334000" cy="2848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14">
                <a:latin typeface="Arial"/>
                <a:cs typeface="Arial"/>
              </a:rPr>
              <a:t>int64</a:t>
            </a:r>
            <a:r>
              <a:rPr dirty="0" sz="1100" spc="114">
                <a:latin typeface="Arial"/>
                <a:cs typeface="Arial"/>
              </a:rPr>
              <a:t>([5.32 </a:t>
            </a:r>
            <a:r>
              <a:rPr dirty="0" sz="1100" spc="65">
                <a:latin typeface="Arial"/>
                <a:cs typeface="Arial"/>
              </a:rPr>
              <a:t>3.47 </a:t>
            </a:r>
            <a:r>
              <a:rPr dirty="0" sz="1100" spc="130">
                <a:latin typeface="Arial"/>
                <a:cs typeface="Arial"/>
              </a:rPr>
              <a:t>6.28]) </a:t>
            </a:r>
            <a:r>
              <a:rPr dirty="0" sz="1100" spc="235">
                <a:latin typeface="Arial"/>
                <a:cs typeface="Arial"/>
              </a:rPr>
              <a:t>.*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7.5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900" spc="75">
                <a:latin typeface="Arial"/>
                <a:cs typeface="Arial"/>
              </a:rPr>
              <a:t>num2cell</a:t>
            </a:r>
            <a:r>
              <a:rPr dirty="0" sz="1100" spc="75">
                <a:latin typeface="Arial"/>
                <a:cs typeface="Arial"/>
              </a:rPr>
              <a:t>(</a:t>
            </a:r>
            <a:r>
              <a:rPr dirty="0" sz="900" spc="75">
                <a:latin typeface="Arial"/>
                <a:cs typeface="Arial"/>
              </a:rPr>
              <a:t>x</a:t>
            </a:r>
            <a:r>
              <a:rPr dirty="0" sz="1100" spc="7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702054"/>
            <a:ext cx="368236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205765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12646" y="2430525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38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5982" y="2430525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8175" y="2430525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332" y="2745994"/>
            <a:ext cx="2152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9573" y="3063367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38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7171" y="3063367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4640" y="3063367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752" y="396455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2053081"/>
            <a:ext cx="0" cy="1916430"/>
          </a:xfrm>
          <a:custGeom>
            <a:avLst/>
            <a:gdLst/>
            <a:ahLst/>
            <a:cxnLst/>
            <a:rect l="l" t="t" r="r" b="b"/>
            <a:pathLst>
              <a:path w="0" h="1916429">
                <a:moveTo>
                  <a:pt x="0" y="0"/>
                </a:moveTo>
                <a:lnTo>
                  <a:pt x="0" y="19160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2053081"/>
            <a:ext cx="0" cy="1916430"/>
          </a:xfrm>
          <a:custGeom>
            <a:avLst/>
            <a:gdLst/>
            <a:ahLst/>
            <a:cxnLst/>
            <a:rect l="l" t="t" r="r" b="b"/>
            <a:pathLst>
              <a:path w="0" h="1916429">
                <a:moveTo>
                  <a:pt x="0" y="0"/>
                </a:moveTo>
                <a:lnTo>
                  <a:pt x="0" y="19160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83716" y="3378834"/>
            <a:ext cx="5795010" cy="3039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  <a:tabLst>
                <a:tab pos="913130" algn="l"/>
                <a:tab pos="1470660" algn="l"/>
              </a:tabLst>
            </a:pPr>
            <a:r>
              <a:rPr dirty="0" sz="1100" spc="150">
                <a:latin typeface="Arial"/>
                <a:cs typeface="Arial"/>
              </a:rPr>
              <a:t>[38]	</a:t>
            </a:r>
            <a:r>
              <a:rPr dirty="0" sz="1100" spc="140">
                <a:latin typeface="Arial"/>
                <a:cs typeface="Arial"/>
              </a:rPr>
              <a:t>[23]	</a:t>
            </a:r>
            <a:r>
              <a:rPr dirty="0" sz="1100" spc="150">
                <a:latin typeface="Arial"/>
                <a:cs typeface="Arial"/>
              </a:rPr>
              <a:t>[45]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Smallest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Largest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Integers	</a:t>
            </a:r>
            <a:endParaRPr sz="1800">
              <a:latin typeface="Arial"/>
              <a:cs typeface="Arial"/>
            </a:endParaRPr>
          </a:p>
          <a:p>
            <a:pPr algn="just" marL="30480" marR="2667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 spc="-5" b="1">
                <a:latin typeface="Verdana"/>
                <a:cs typeface="Verdana"/>
              </a:rPr>
              <a:t>intmax()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intmin() </a:t>
            </a:r>
            <a:r>
              <a:rPr dirty="0" sz="1100" spc="-5">
                <a:latin typeface="Verdana"/>
                <a:cs typeface="Verdana"/>
              </a:rPr>
              <a:t>return the maximum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minimum values  that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represented with </a:t>
            </a:r>
            <a:r>
              <a:rPr dirty="0" sz="1100">
                <a:latin typeface="Verdana"/>
                <a:cs typeface="Verdana"/>
              </a:rPr>
              <a:t>all types of </a:t>
            </a:r>
            <a:r>
              <a:rPr dirty="0" sz="1100" spc="-5">
                <a:latin typeface="Verdana"/>
                <a:cs typeface="Verdana"/>
              </a:rPr>
              <a:t>integer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algn="just" marL="30480" marR="26034">
              <a:lnSpc>
                <a:spcPct val="1086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functions take the integer </a:t>
            </a:r>
            <a:r>
              <a:rPr dirty="0" sz="1100">
                <a:latin typeface="Verdana"/>
                <a:cs typeface="Verdana"/>
              </a:rPr>
              <a:t>data </a:t>
            </a:r>
            <a:r>
              <a:rPr dirty="0" sz="1100" spc="-5">
                <a:latin typeface="Verdana"/>
                <a:cs typeface="Verdana"/>
              </a:rPr>
              <a:t>type as the </a:t>
            </a:r>
            <a:r>
              <a:rPr dirty="0" sz="1100">
                <a:latin typeface="Verdana"/>
                <a:cs typeface="Verdana"/>
              </a:rPr>
              <a:t>argument, for </a:t>
            </a:r>
            <a:r>
              <a:rPr dirty="0" sz="1100" spc="-5">
                <a:latin typeface="Verdana"/>
                <a:cs typeface="Verdana"/>
              </a:rPr>
              <a:t>example,  intmax(int8)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intmin(int64)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maximum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minimum values that  you </a:t>
            </a:r>
            <a:r>
              <a:rPr dirty="0" sz="1100">
                <a:latin typeface="Verdana"/>
                <a:cs typeface="Verdana"/>
              </a:rPr>
              <a:t>can represent </a:t>
            </a:r>
            <a:r>
              <a:rPr dirty="0" sz="1100" spc="-5">
                <a:latin typeface="Verdana"/>
                <a:cs typeface="Verdana"/>
              </a:rPr>
              <a:t>with the integer data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 marR="24130">
              <a:lnSpc>
                <a:spcPct val="109100"/>
              </a:lnSpc>
              <a:spcBef>
                <a:spcPts val="4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example </a:t>
            </a:r>
            <a:r>
              <a:rPr dirty="0" sz="1100" spc="-5">
                <a:latin typeface="Verdana"/>
                <a:cs typeface="Verdana"/>
              </a:rPr>
              <a:t>illustrates </a:t>
            </a:r>
            <a:r>
              <a:rPr dirty="0" sz="1100">
                <a:latin typeface="Verdana"/>
                <a:cs typeface="Verdana"/>
              </a:rPr>
              <a:t>how </a:t>
            </a:r>
            <a:r>
              <a:rPr dirty="0" sz="1100" spc="-5">
                <a:latin typeface="Verdana"/>
                <a:cs typeface="Verdana"/>
              </a:rPr>
              <a:t>to obtain the smallest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largest values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integers. Create </a:t>
            </a:r>
            <a:r>
              <a:rPr dirty="0" sz="1100">
                <a:latin typeface="Verdana"/>
                <a:cs typeface="Verdana"/>
              </a:rPr>
              <a:t>a script </a:t>
            </a:r>
            <a:r>
              <a:rPr dirty="0" sz="1100" spc="-5">
                <a:latin typeface="Verdana"/>
                <a:cs typeface="Verdana"/>
              </a:rPr>
              <a:t>file and write the following </a:t>
            </a:r>
            <a:r>
              <a:rPr dirty="0" sz="1100" spc="5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">
                <a:latin typeface="Verdana"/>
                <a:cs typeface="Verdana"/>
              </a:rPr>
              <a:t> 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3180" y="6578472"/>
            <a:ext cx="5800090" cy="25393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displaying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80">
                <a:latin typeface="Arial"/>
                <a:cs typeface="Arial"/>
              </a:rPr>
              <a:t>smallest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00">
                <a:latin typeface="Arial"/>
                <a:cs typeface="Arial"/>
              </a:rPr>
              <a:t>largest </a:t>
            </a:r>
            <a:r>
              <a:rPr dirty="0" sz="1100" spc="60">
                <a:latin typeface="Arial"/>
                <a:cs typeface="Arial"/>
              </a:rPr>
              <a:t>signed </a:t>
            </a:r>
            <a:r>
              <a:rPr dirty="0" sz="900" spc="95">
                <a:latin typeface="Arial"/>
                <a:cs typeface="Arial"/>
              </a:rPr>
              <a:t>integer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data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75">
                <a:latin typeface="Arial"/>
                <a:cs typeface="Arial"/>
              </a:rPr>
              <a:t>'The </a:t>
            </a:r>
            <a:r>
              <a:rPr dirty="0" sz="1100" spc="40">
                <a:latin typeface="Arial"/>
                <a:cs typeface="Arial"/>
              </a:rPr>
              <a:t>range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60">
                <a:latin typeface="Arial"/>
                <a:cs typeface="Arial"/>
              </a:rPr>
              <a:t>int8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5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95">
                <a:latin typeface="Arial"/>
                <a:cs typeface="Arial"/>
              </a:rPr>
              <a:t>%d </a:t>
            </a:r>
            <a:r>
              <a:rPr dirty="0" sz="1100" spc="340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80">
                <a:latin typeface="Arial"/>
                <a:cs typeface="Arial"/>
              </a:rPr>
              <a:t>intmin</a:t>
            </a:r>
            <a:r>
              <a:rPr dirty="0" sz="1100" spc="180">
                <a:latin typeface="Arial"/>
                <a:cs typeface="Arial"/>
              </a:rPr>
              <a:t>('int8'),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900" spc="160">
                <a:latin typeface="Arial"/>
                <a:cs typeface="Arial"/>
              </a:rPr>
              <a:t>intmax</a:t>
            </a:r>
            <a:r>
              <a:rPr dirty="0" sz="1100" spc="160">
                <a:latin typeface="Arial"/>
                <a:cs typeface="Arial"/>
              </a:rPr>
              <a:t>('int8'))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75">
                <a:latin typeface="Arial"/>
                <a:cs typeface="Arial"/>
              </a:rPr>
              <a:t>'The  </a:t>
            </a:r>
            <a:r>
              <a:rPr dirty="0" sz="1100" spc="40">
                <a:latin typeface="Arial"/>
                <a:cs typeface="Arial"/>
              </a:rPr>
              <a:t>range 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25">
                <a:latin typeface="Arial"/>
                <a:cs typeface="Arial"/>
              </a:rPr>
              <a:t>int16 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0">
                <a:latin typeface="Arial"/>
                <a:cs typeface="Arial"/>
              </a:rPr>
              <a:t>to </a:t>
            </a:r>
            <a:r>
              <a:rPr dirty="0" sz="1100" spc="-195">
                <a:latin typeface="Arial"/>
                <a:cs typeface="Arial"/>
              </a:rPr>
              <a:t>%d   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34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  <a:p>
            <a:pPr marL="73025" marR="2331085">
              <a:lnSpc>
                <a:spcPts val="2500"/>
              </a:lnSpc>
              <a:spcBef>
                <a:spcPts val="265"/>
              </a:spcBef>
            </a:pP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70">
                <a:latin typeface="Arial"/>
                <a:cs typeface="Arial"/>
              </a:rPr>
              <a:t>intmin</a:t>
            </a:r>
            <a:r>
              <a:rPr dirty="0" sz="1100" spc="170">
                <a:latin typeface="Arial"/>
                <a:cs typeface="Arial"/>
              </a:rPr>
              <a:t>('int16'), </a:t>
            </a:r>
            <a:r>
              <a:rPr dirty="0" sz="900" spc="150">
                <a:latin typeface="Arial"/>
                <a:cs typeface="Arial"/>
              </a:rPr>
              <a:t>intmax</a:t>
            </a:r>
            <a:r>
              <a:rPr dirty="0" sz="1100" spc="150">
                <a:latin typeface="Arial"/>
                <a:cs typeface="Arial"/>
              </a:rPr>
              <a:t>('int16'))  </a:t>
            </a: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75">
                <a:latin typeface="Arial"/>
                <a:cs typeface="Arial"/>
              </a:rPr>
              <a:t>'The  </a:t>
            </a:r>
            <a:r>
              <a:rPr dirty="0" sz="1100" spc="40">
                <a:latin typeface="Arial"/>
                <a:cs typeface="Arial"/>
              </a:rPr>
              <a:t>range 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25">
                <a:latin typeface="Arial"/>
                <a:cs typeface="Arial"/>
              </a:rPr>
              <a:t>int32 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0">
                <a:latin typeface="Arial"/>
                <a:cs typeface="Arial"/>
              </a:rPr>
              <a:t>to </a:t>
            </a:r>
            <a:r>
              <a:rPr dirty="0" sz="1100" spc="-195">
                <a:latin typeface="Arial"/>
                <a:cs typeface="Arial"/>
              </a:rPr>
              <a:t>%d   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34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70">
                <a:latin typeface="Arial"/>
                <a:cs typeface="Arial"/>
              </a:rPr>
              <a:t>intmin</a:t>
            </a:r>
            <a:r>
              <a:rPr dirty="0" sz="1100" spc="170">
                <a:latin typeface="Arial"/>
                <a:cs typeface="Arial"/>
              </a:rPr>
              <a:t>('int32'),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intmax</a:t>
            </a:r>
            <a:r>
              <a:rPr dirty="0" sz="1100" spc="150">
                <a:latin typeface="Arial"/>
                <a:cs typeface="Arial"/>
              </a:rPr>
              <a:t>('int32'))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75">
                <a:latin typeface="Arial"/>
                <a:cs typeface="Arial"/>
              </a:rPr>
              <a:t>'The </a:t>
            </a:r>
            <a:r>
              <a:rPr dirty="0" sz="1100" spc="40">
                <a:latin typeface="Arial"/>
                <a:cs typeface="Arial"/>
              </a:rPr>
              <a:t>range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25">
                <a:latin typeface="Arial"/>
                <a:cs typeface="Arial"/>
              </a:rPr>
              <a:t>int64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0">
                <a:latin typeface="Arial"/>
                <a:cs typeface="Arial"/>
              </a:rPr>
              <a:t>to </a:t>
            </a:r>
            <a:r>
              <a:rPr dirty="0" sz="1100" spc="-195">
                <a:latin typeface="Arial"/>
                <a:cs typeface="Arial"/>
              </a:rPr>
              <a:t>%d </a:t>
            </a:r>
            <a:r>
              <a:rPr dirty="0" sz="1100" spc="34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45757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70">
                <a:latin typeface="Arial"/>
                <a:cs typeface="Arial"/>
              </a:rPr>
              <a:t>intmin</a:t>
            </a:r>
            <a:r>
              <a:rPr dirty="0" sz="1100" spc="170">
                <a:latin typeface="Arial"/>
                <a:cs typeface="Arial"/>
              </a:rPr>
              <a:t>('int64'),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intmax</a:t>
            </a:r>
            <a:r>
              <a:rPr dirty="0" sz="1100" spc="150">
                <a:latin typeface="Arial"/>
                <a:cs typeface="Arial"/>
              </a:rPr>
              <a:t>('int64'))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 marR="1843405">
              <a:lnSpc>
                <a:spcPct val="188600"/>
              </a:lnSpc>
              <a:spcBef>
                <a:spcPts val="98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displaying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80">
                <a:latin typeface="Arial"/>
                <a:cs typeface="Arial"/>
              </a:rPr>
              <a:t>smallest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00">
                <a:latin typeface="Arial"/>
                <a:cs typeface="Arial"/>
              </a:rPr>
              <a:t>largest </a:t>
            </a:r>
            <a:r>
              <a:rPr dirty="0" sz="1100" spc="45">
                <a:latin typeface="Arial"/>
                <a:cs typeface="Arial"/>
              </a:rPr>
              <a:t>unsigned </a:t>
            </a:r>
            <a:r>
              <a:rPr dirty="0" sz="900" spc="95">
                <a:latin typeface="Arial"/>
                <a:cs typeface="Arial"/>
              </a:rPr>
              <a:t>integer </a:t>
            </a:r>
            <a:r>
              <a:rPr dirty="0" sz="900" spc="55">
                <a:latin typeface="Arial"/>
                <a:cs typeface="Arial"/>
              </a:rPr>
              <a:t>data  </a:t>
            </a: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75">
                <a:latin typeface="Arial"/>
                <a:cs typeface="Arial"/>
              </a:rPr>
              <a:t>'The </a:t>
            </a:r>
            <a:r>
              <a:rPr dirty="0" sz="1100" spc="40">
                <a:latin typeface="Arial"/>
                <a:cs typeface="Arial"/>
              </a:rPr>
              <a:t>range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25">
                <a:latin typeface="Arial"/>
                <a:cs typeface="Arial"/>
              </a:rPr>
              <a:t>uint8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0">
                <a:latin typeface="Arial"/>
                <a:cs typeface="Arial"/>
              </a:rPr>
              <a:t>to </a:t>
            </a:r>
            <a:r>
              <a:rPr dirty="0" sz="1100" spc="-195">
                <a:latin typeface="Arial"/>
                <a:cs typeface="Arial"/>
              </a:rPr>
              <a:t>%d </a:t>
            </a:r>
            <a:r>
              <a:rPr dirty="0" sz="1100" spc="345">
                <a:latin typeface="Arial"/>
                <a:cs typeface="Arial"/>
              </a:rPr>
              <a:t>';  </a:t>
            </a: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70">
                <a:latin typeface="Arial"/>
                <a:cs typeface="Arial"/>
              </a:rPr>
              <a:t>intmin</a:t>
            </a:r>
            <a:r>
              <a:rPr dirty="0" sz="1100" spc="170">
                <a:latin typeface="Arial"/>
                <a:cs typeface="Arial"/>
              </a:rPr>
              <a:t>('uint8'),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intmax</a:t>
            </a:r>
            <a:r>
              <a:rPr dirty="0" sz="1100" spc="150">
                <a:latin typeface="Arial"/>
                <a:cs typeface="Arial"/>
              </a:rPr>
              <a:t>('uint8'))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75">
                <a:latin typeface="Arial"/>
                <a:cs typeface="Arial"/>
              </a:rPr>
              <a:t>'The </a:t>
            </a:r>
            <a:r>
              <a:rPr dirty="0" sz="1100" spc="40">
                <a:latin typeface="Arial"/>
                <a:cs typeface="Arial"/>
              </a:rPr>
              <a:t>range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00">
                <a:latin typeface="Arial"/>
                <a:cs typeface="Arial"/>
              </a:rPr>
              <a:t>uint16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5">
                <a:latin typeface="Arial"/>
                <a:cs typeface="Arial"/>
              </a:rPr>
              <a:t>to </a:t>
            </a:r>
            <a:r>
              <a:rPr dirty="0" sz="1100" spc="-190">
                <a:latin typeface="Arial"/>
                <a:cs typeface="Arial"/>
              </a:rPr>
              <a:t>%d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340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  <a:p>
            <a:pPr marL="73025" marR="2254885">
              <a:lnSpc>
                <a:spcPct val="188500"/>
              </a:lnSpc>
              <a:spcBef>
                <a:spcPts val="5"/>
              </a:spcBef>
            </a:pP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60">
                <a:latin typeface="Arial"/>
                <a:cs typeface="Arial"/>
              </a:rPr>
              <a:t>intmin</a:t>
            </a:r>
            <a:r>
              <a:rPr dirty="0" sz="1100" spc="160">
                <a:latin typeface="Arial"/>
                <a:cs typeface="Arial"/>
              </a:rPr>
              <a:t>('uint16'), </a:t>
            </a:r>
            <a:r>
              <a:rPr dirty="0" sz="900" spc="140">
                <a:latin typeface="Arial"/>
                <a:cs typeface="Arial"/>
              </a:rPr>
              <a:t>intmax</a:t>
            </a:r>
            <a:r>
              <a:rPr dirty="0" sz="1100" spc="140">
                <a:latin typeface="Arial"/>
                <a:cs typeface="Arial"/>
              </a:rPr>
              <a:t>('uint16'))  </a:t>
            </a: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75">
                <a:latin typeface="Arial"/>
                <a:cs typeface="Arial"/>
              </a:rPr>
              <a:t>'The </a:t>
            </a:r>
            <a:r>
              <a:rPr dirty="0" sz="1100" spc="40">
                <a:latin typeface="Arial"/>
                <a:cs typeface="Arial"/>
              </a:rPr>
              <a:t>range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00">
                <a:latin typeface="Arial"/>
                <a:cs typeface="Arial"/>
              </a:rPr>
              <a:t>uint32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5">
                <a:latin typeface="Arial"/>
                <a:cs typeface="Arial"/>
              </a:rPr>
              <a:t>to </a:t>
            </a:r>
            <a:r>
              <a:rPr dirty="0" sz="1100" spc="-190">
                <a:latin typeface="Arial"/>
                <a:cs typeface="Arial"/>
              </a:rPr>
              <a:t>%d </a:t>
            </a:r>
            <a:r>
              <a:rPr dirty="0" sz="1100" spc="340">
                <a:latin typeface="Arial"/>
                <a:cs typeface="Arial"/>
              </a:rPr>
              <a:t>';  </a:t>
            </a: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60">
                <a:latin typeface="Arial"/>
                <a:cs typeface="Arial"/>
              </a:rPr>
              <a:t>intmin</a:t>
            </a:r>
            <a:r>
              <a:rPr dirty="0" sz="1100" spc="160">
                <a:latin typeface="Arial"/>
                <a:cs typeface="Arial"/>
              </a:rPr>
              <a:t>('uint32'), </a:t>
            </a:r>
            <a:r>
              <a:rPr dirty="0" sz="900" spc="140">
                <a:latin typeface="Arial"/>
                <a:cs typeface="Arial"/>
              </a:rPr>
              <a:t>intmax</a:t>
            </a:r>
            <a:r>
              <a:rPr dirty="0" sz="1100" spc="140">
                <a:latin typeface="Arial"/>
                <a:cs typeface="Arial"/>
              </a:rPr>
              <a:t>('uint32'))  </a:t>
            </a: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75">
                <a:latin typeface="Arial"/>
                <a:cs typeface="Arial"/>
              </a:rPr>
              <a:t>'The </a:t>
            </a:r>
            <a:r>
              <a:rPr dirty="0" sz="1100" spc="40">
                <a:latin typeface="Arial"/>
                <a:cs typeface="Arial"/>
              </a:rPr>
              <a:t>range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00">
                <a:latin typeface="Arial"/>
                <a:cs typeface="Arial"/>
              </a:rPr>
              <a:t>uint64 </a:t>
            </a:r>
            <a:r>
              <a:rPr dirty="0" sz="1100" spc="135">
                <a:latin typeface="Arial"/>
                <a:cs typeface="Arial"/>
              </a:rPr>
              <a:t>is:\n\t%d </a:t>
            </a:r>
            <a:r>
              <a:rPr dirty="0" sz="1100" spc="145">
                <a:latin typeface="Arial"/>
                <a:cs typeface="Arial"/>
              </a:rPr>
              <a:t>to </a:t>
            </a:r>
            <a:r>
              <a:rPr dirty="0" sz="1100" spc="-190">
                <a:latin typeface="Arial"/>
                <a:cs typeface="Arial"/>
              </a:rPr>
              <a:t>%d </a:t>
            </a:r>
            <a:r>
              <a:rPr dirty="0" sz="1100" spc="340">
                <a:latin typeface="Arial"/>
                <a:cs typeface="Arial"/>
              </a:rPr>
              <a:t>';  </a:t>
            </a: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900" spc="160">
                <a:latin typeface="Arial"/>
                <a:cs typeface="Arial"/>
              </a:rPr>
              <a:t>intmin</a:t>
            </a:r>
            <a:r>
              <a:rPr dirty="0" sz="1100" spc="160">
                <a:latin typeface="Arial"/>
                <a:cs typeface="Arial"/>
              </a:rPr>
              <a:t>('uint64'),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intmax</a:t>
            </a:r>
            <a:r>
              <a:rPr dirty="0" sz="1100" spc="140">
                <a:latin typeface="Arial"/>
                <a:cs typeface="Arial"/>
              </a:rPr>
              <a:t>('uint64'))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4517262"/>
            <a:ext cx="36823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872862"/>
            <a:ext cx="5800090" cy="44342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125">
                <a:latin typeface="Arial"/>
                <a:cs typeface="Arial"/>
              </a:rPr>
              <a:t>int8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084320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-128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127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100">
                <a:latin typeface="Arial"/>
                <a:cs typeface="Arial"/>
              </a:rPr>
              <a:t>int16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58470">
              <a:lnSpc>
                <a:spcPct val="100000"/>
              </a:lnSpc>
            </a:pPr>
            <a:r>
              <a:rPr dirty="0" sz="1100" spc="30">
                <a:latin typeface="Arial"/>
                <a:cs typeface="Arial"/>
              </a:rPr>
              <a:t>-32768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32767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100">
                <a:latin typeface="Arial"/>
                <a:cs typeface="Arial"/>
              </a:rPr>
              <a:t>int32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58470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-2147483648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2147483647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100">
                <a:latin typeface="Arial"/>
                <a:cs typeface="Arial"/>
              </a:rPr>
              <a:t>int64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5847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-9223372036854775808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9223372036854775807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100">
                <a:latin typeface="Arial"/>
                <a:cs typeface="Arial"/>
              </a:rPr>
              <a:t>uint8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1705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0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255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458470" marR="4083685" indent="-386080">
              <a:lnSpc>
                <a:spcPct val="1882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80">
                <a:latin typeface="Arial"/>
                <a:cs typeface="Arial"/>
              </a:rPr>
              <a:t>uint16 </a:t>
            </a:r>
            <a:r>
              <a:rPr dirty="0" sz="1100" spc="245">
                <a:latin typeface="Arial"/>
                <a:cs typeface="Arial"/>
              </a:rPr>
              <a:t>is:  </a:t>
            </a:r>
            <a:r>
              <a:rPr dirty="0" sz="1100" spc="-5">
                <a:latin typeface="Arial"/>
                <a:cs typeface="Arial"/>
              </a:rPr>
              <a:t>0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65535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458470" marR="4083685" indent="-386080">
              <a:lnSpc>
                <a:spcPct val="1882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80">
                <a:latin typeface="Arial"/>
                <a:cs typeface="Arial"/>
              </a:rPr>
              <a:t>uint32 </a:t>
            </a:r>
            <a:r>
              <a:rPr dirty="0" sz="1100" spc="245">
                <a:latin typeface="Arial"/>
                <a:cs typeface="Arial"/>
              </a:rPr>
              <a:t>is:  </a:t>
            </a:r>
            <a:r>
              <a:rPr dirty="0" sz="1100" spc="-5">
                <a:latin typeface="Arial"/>
                <a:cs typeface="Arial"/>
              </a:rPr>
              <a:t>0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4294967295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458470" marR="4083685" indent="-386080">
              <a:lnSpc>
                <a:spcPct val="1882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80">
                <a:latin typeface="Arial"/>
                <a:cs typeface="Arial"/>
              </a:rPr>
              <a:t>uint64 </a:t>
            </a:r>
            <a:r>
              <a:rPr dirty="0" sz="1100" spc="245">
                <a:latin typeface="Arial"/>
                <a:cs typeface="Arial"/>
              </a:rPr>
              <a:t>is:  </a:t>
            </a:r>
            <a:r>
              <a:rPr dirty="0" sz="1100" spc="-5">
                <a:latin typeface="Arial"/>
                <a:cs typeface="Arial"/>
              </a:rPr>
              <a:t>0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1.844674e+19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4367910"/>
            <a:ext cx="5795010" cy="2358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Smallest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Largest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Floating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Point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Numbers	</a:t>
            </a:r>
            <a:endParaRPr sz="1800">
              <a:latin typeface="Arial"/>
              <a:cs typeface="Arial"/>
            </a:endParaRPr>
          </a:p>
          <a:p>
            <a:pPr algn="just" marL="30480" marR="26034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 spc="-5" b="1">
                <a:latin typeface="Verdana"/>
                <a:cs typeface="Verdana"/>
              </a:rPr>
              <a:t>realmax()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realmin() </a:t>
            </a:r>
            <a:r>
              <a:rPr dirty="0" sz="1100" spc="-5">
                <a:latin typeface="Verdana"/>
                <a:cs typeface="Verdana"/>
              </a:rPr>
              <a:t>return the maximum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minimum  values that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represented with </a:t>
            </a:r>
            <a:r>
              <a:rPr dirty="0" sz="1100">
                <a:latin typeface="Verdana"/>
                <a:cs typeface="Verdana"/>
              </a:rPr>
              <a:t>floating </a:t>
            </a:r>
            <a:r>
              <a:rPr dirty="0" sz="1100" spc="-5">
                <a:latin typeface="Verdana"/>
                <a:cs typeface="Verdana"/>
              </a:rPr>
              <a:t>point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algn="just" marL="30480" marR="23495">
              <a:lnSpc>
                <a:spcPct val="1091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functions </a:t>
            </a: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called with the </a:t>
            </a:r>
            <a:r>
              <a:rPr dirty="0" sz="1100">
                <a:latin typeface="Verdana"/>
                <a:cs typeface="Verdana"/>
              </a:rPr>
              <a:t>argument </a:t>
            </a:r>
            <a:r>
              <a:rPr dirty="0" sz="1100" spc="-5">
                <a:latin typeface="Verdana"/>
                <a:cs typeface="Verdana"/>
              </a:rPr>
              <a:t>'single', </a:t>
            </a:r>
            <a:r>
              <a:rPr dirty="0" sz="1100">
                <a:latin typeface="Verdana"/>
                <a:cs typeface="Verdana"/>
              </a:rPr>
              <a:t>return </a:t>
            </a:r>
            <a:r>
              <a:rPr dirty="0" sz="1100" spc="-5">
                <a:latin typeface="Verdana"/>
                <a:cs typeface="Verdana"/>
              </a:rPr>
              <a:t>the maximum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minimum values that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represent with the </a:t>
            </a:r>
            <a:r>
              <a:rPr dirty="0" sz="1100">
                <a:latin typeface="Verdana"/>
                <a:cs typeface="Verdana"/>
              </a:rPr>
              <a:t>single-precision </a:t>
            </a:r>
            <a:r>
              <a:rPr dirty="0" sz="1100" spc="-5">
                <a:latin typeface="Verdana"/>
                <a:cs typeface="Verdana"/>
              </a:rPr>
              <a:t>data type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when called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argument </a:t>
            </a:r>
            <a:r>
              <a:rPr dirty="0" sz="1100">
                <a:latin typeface="Verdana"/>
                <a:cs typeface="Verdana"/>
              </a:rPr>
              <a:t>'double', </a:t>
            </a:r>
            <a:r>
              <a:rPr dirty="0" sz="1100" spc="-5">
                <a:latin typeface="Verdana"/>
                <a:cs typeface="Verdana"/>
              </a:rPr>
              <a:t>return the maximum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minimum  values that you </a:t>
            </a:r>
            <a:r>
              <a:rPr dirty="0" sz="1100">
                <a:latin typeface="Verdana"/>
                <a:cs typeface="Verdana"/>
              </a:rPr>
              <a:t>can represent </a:t>
            </a:r>
            <a:r>
              <a:rPr dirty="0" sz="1100" spc="-5">
                <a:latin typeface="Verdana"/>
                <a:cs typeface="Verdana"/>
              </a:rPr>
              <a:t>with the double-precision data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 marR="26670">
              <a:lnSpc>
                <a:spcPct val="109100"/>
              </a:lnSpc>
              <a:spcBef>
                <a:spcPts val="5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illustrates </a:t>
            </a:r>
            <a:r>
              <a:rPr dirty="0" sz="1100">
                <a:latin typeface="Verdana"/>
                <a:cs typeface="Verdana"/>
              </a:rPr>
              <a:t>how </a:t>
            </a:r>
            <a:r>
              <a:rPr dirty="0" sz="1100" spc="-5">
                <a:latin typeface="Verdana"/>
                <a:cs typeface="Verdana"/>
              </a:rPr>
              <a:t>to obtain the smallest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largest floating  point </a:t>
            </a:r>
            <a:r>
              <a:rPr dirty="0" sz="1100">
                <a:latin typeface="Verdana"/>
                <a:cs typeface="Verdana"/>
              </a:rPr>
              <a:t>numbers. Create a </a:t>
            </a:r>
            <a:r>
              <a:rPr dirty="0" sz="1100" spc="-5">
                <a:latin typeface="Verdana"/>
                <a:cs typeface="Verdana"/>
              </a:rPr>
              <a:t>script file and </a:t>
            </a:r>
            <a:r>
              <a:rPr dirty="0" sz="1100">
                <a:latin typeface="Verdana"/>
                <a:cs typeface="Verdana"/>
              </a:rPr>
              <a:t>write </a:t>
            </a:r>
            <a:r>
              <a:rPr dirty="0" sz="1100" spc="-5">
                <a:latin typeface="Verdana"/>
                <a:cs typeface="Verdana"/>
              </a:rPr>
              <a:t>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887844"/>
            <a:ext cx="5800090" cy="22225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displaying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80">
                <a:latin typeface="Arial"/>
                <a:cs typeface="Arial"/>
              </a:rPr>
              <a:t>smallest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00">
                <a:latin typeface="Arial"/>
                <a:cs typeface="Arial"/>
              </a:rPr>
              <a:t>largest</a:t>
            </a:r>
            <a:r>
              <a:rPr dirty="0" sz="900" spc="300">
                <a:latin typeface="Arial"/>
                <a:cs typeface="Arial"/>
              </a:rPr>
              <a:t> </a:t>
            </a:r>
            <a:r>
              <a:rPr dirty="0" sz="900" spc="100">
                <a:latin typeface="Arial"/>
                <a:cs typeface="Arial"/>
              </a:rPr>
              <a:t>single</a:t>
            </a:r>
            <a:r>
              <a:rPr dirty="0" sz="1100" spc="100">
                <a:latin typeface="Arial"/>
                <a:cs typeface="Arial"/>
              </a:rPr>
              <a:t>-</a:t>
            </a:r>
            <a:r>
              <a:rPr dirty="0" sz="900" spc="100">
                <a:latin typeface="Arial"/>
                <a:cs typeface="Arial"/>
              </a:rPr>
              <a:t>precision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125">
                <a:latin typeface="Arial"/>
                <a:cs typeface="Arial"/>
              </a:rPr>
              <a:t>floating </a:t>
            </a:r>
            <a:r>
              <a:rPr dirty="0" sz="900" spc="100">
                <a:latin typeface="Arial"/>
                <a:cs typeface="Arial"/>
              </a:rPr>
              <a:t>point</a:t>
            </a:r>
            <a:r>
              <a:rPr dirty="0" sz="900" spc="3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number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4535805" algn="l"/>
              </a:tabLst>
            </a:pP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75">
                <a:latin typeface="Arial"/>
                <a:cs typeface="Arial"/>
              </a:rPr>
              <a:t>'The  </a:t>
            </a:r>
            <a:r>
              <a:rPr dirty="0" sz="1100" spc="40">
                <a:latin typeface="Arial"/>
                <a:cs typeface="Arial"/>
              </a:rPr>
              <a:t>range 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120">
                <a:latin typeface="Arial"/>
                <a:cs typeface="Arial"/>
              </a:rPr>
              <a:t>single  </a:t>
            </a:r>
            <a:r>
              <a:rPr dirty="0" sz="1100" spc="135">
                <a:latin typeface="Arial"/>
                <a:cs typeface="Arial"/>
              </a:rPr>
              <a:t>is:\n\t%g  </a:t>
            </a:r>
            <a:r>
              <a:rPr dirty="0" sz="1100" spc="145">
                <a:latin typeface="Arial"/>
                <a:cs typeface="Arial"/>
              </a:rPr>
              <a:t>to </a:t>
            </a:r>
            <a:r>
              <a:rPr dirty="0" sz="1100" spc="-190">
                <a:latin typeface="Arial"/>
                <a:cs typeface="Arial"/>
              </a:rPr>
              <a:t>%g   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and\n\t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95">
                <a:latin typeface="Arial"/>
                <a:cs typeface="Arial"/>
              </a:rPr>
              <a:t>%g    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to	</a:t>
            </a:r>
            <a:r>
              <a:rPr dirty="0" sz="1100" spc="75">
                <a:latin typeface="Arial"/>
                <a:cs typeface="Arial"/>
              </a:rPr>
              <a:t>%g';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1100" spc="145">
                <a:latin typeface="Arial"/>
                <a:cs typeface="Arial"/>
              </a:rPr>
              <a:t>-</a:t>
            </a:r>
            <a:r>
              <a:rPr dirty="0" sz="900" spc="145">
                <a:latin typeface="Arial"/>
                <a:cs typeface="Arial"/>
              </a:rPr>
              <a:t>realmax</a:t>
            </a:r>
            <a:r>
              <a:rPr dirty="0" sz="1100" spc="145">
                <a:latin typeface="Arial"/>
                <a:cs typeface="Arial"/>
              </a:rPr>
              <a:t>('single'), </a:t>
            </a:r>
            <a:r>
              <a:rPr dirty="0" sz="1100" spc="155">
                <a:latin typeface="Arial"/>
                <a:cs typeface="Arial"/>
              </a:rPr>
              <a:t>-</a:t>
            </a:r>
            <a:r>
              <a:rPr dirty="0" sz="900" spc="155">
                <a:latin typeface="Arial"/>
                <a:cs typeface="Arial"/>
              </a:rPr>
              <a:t>realmin</a:t>
            </a:r>
            <a:r>
              <a:rPr dirty="0" sz="1100" spc="155">
                <a:latin typeface="Arial"/>
                <a:cs typeface="Arial"/>
              </a:rPr>
              <a:t>('single'),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realmin</a:t>
            </a:r>
            <a:r>
              <a:rPr dirty="0" sz="1100" spc="155">
                <a:latin typeface="Arial"/>
                <a:cs typeface="Arial"/>
              </a:rPr>
              <a:t>('single'),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135">
                <a:latin typeface="Arial"/>
                <a:cs typeface="Arial"/>
              </a:rPr>
              <a:t>realmax</a:t>
            </a:r>
            <a:r>
              <a:rPr dirty="0" sz="1100" spc="135">
                <a:latin typeface="Arial"/>
                <a:cs typeface="Arial"/>
              </a:rPr>
              <a:t>('single'))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displaying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80">
                <a:latin typeface="Arial"/>
                <a:cs typeface="Arial"/>
              </a:rPr>
              <a:t>smallest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00">
                <a:latin typeface="Arial"/>
                <a:cs typeface="Arial"/>
              </a:rPr>
              <a:t>largest</a:t>
            </a:r>
            <a:r>
              <a:rPr dirty="0" sz="900" spc="29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double-</a:t>
            </a:r>
            <a:r>
              <a:rPr dirty="0" sz="900" spc="85">
                <a:latin typeface="Arial"/>
                <a:cs typeface="Arial"/>
              </a:rPr>
              <a:t>precision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125">
                <a:latin typeface="Arial"/>
                <a:cs typeface="Arial"/>
              </a:rPr>
              <a:t>floating </a:t>
            </a:r>
            <a:r>
              <a:rPr dirty="0" sz="900" spc="100">
                <a:latin typeface="Arial"/>
                <a:cs typeface="Arial"/>
              </a:rPr>
              <a:t>point</a:t>
            </a:r>
            <a:r>
              <a:rPr dirty="0" sz="900" spc="34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number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  <a:tabLst>
                <a:tab pos="4535805" algn="l"/>
              </a:tabLst>
            </a:pP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75">
                <a:latin typeface="Arial"/>
                <a:cs typeface="Arial"/>
              </a:rPr>
              <a:t>'The  </a:t>
            </a:r>
            <a:r>
              <a:rPr dirty="0" sz="1100" spc="40">
                <a:latin typeface="Arial"/>
                <a:cs typeface="Arial"/>
              </a:rPr>
              <a:t>range 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50">
                <a:latin typeface="Arial"/>
                <a:cs typeface="Arial"/>
              </a:rPr>
              <a:t>double  </a:t>
            </a:r>
            <a:r>
              <a:rPr dirty="0" sz="1100" spc="135">
                <a:latin typeface="Arial"/>
                <a:cs typeface="Arial"/>
              </a:rPr>
              <a:t>is:\n\t%g  </a:t>
            </a:r>
            <a:r>
              <a:rPr dirty="0" sz="1100" spc="145">
                <a:latin typeface="Arial"/>
                <a:cs typeface="Arial"/>
              </a:rPr>
              <a:t>to </a:t>
            </a:r>
            <a:r>
              <a:rPr dirty="0" sz="1100" spc="-190">
                <a:latin typeface="Arial"/>
                <a:cs typeface="Arial"/>
              </a:rPr>
              <a:t>%g   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and\n\t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95">
                <a:latin typeface="Arial"/>
                <a:cs typeface="Arial"/>
              </a:rPr>
              <a:t>%g    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to	</a:t>
            </a:r>
            <a:r>
              <a:rPr dirty="0" sz="1100" spc="75">
                <a:latin typeface="Arial"/>
                <a:cs typeface="Arial"/>
              </a:rPr>
              <a:t>%g';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65">
                <a:latin typeface="Arial"/>
                <a:cs typeface="Arial"/>
              </a:rPr>
              <a:t>sprintf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str</a:t>
            </a:r>
            <a:r>
              <a:rPr dirty="0" sz="1100" spc="165">
                <a:latin typeface="Arial"/>
                <a:cs typeface="Arial"/>
              </a:rPr>
              <a:t>, </a:t>
            </a:r>
            <a:r>
              <a:rPr dirty="0" sz="1100" spc="120">
                <a:latin typeface="Arial"/>
                <a:cs typeface="Arial"/>
              </a:rPr>
              <a:t>-</a:t>
            </a:r>
            <a:r>
              <a:rPr dirty="0" sz="900" spc="120">
                <a:latin typeface="Arial"/>
                <a:cs typeface="Arial"/>
              </a:rPr>
              <a:t>realmax</a:t>
            </a:r>
            <a:r>
              <a:rPr dirty="0" sz="1100" spc="120">
                <a:latin typeface="Arial"/>
                <a:cs typeface="Arial"/>
              </a:rPr>
              <a:t>('double'), </a:t>
            </a:r>
            <a:r>
              <a:rPr dirty="0" sz="1100" spc="135">
                <a:latin typeface="Arial"/>
                <a:cs typeface="Arial"/>
              </a:rPr>
              <a:t>-</a:t>
            </a:r>
            <a:r>
              <a:rPr dirty="0" sz="900" spc="135">
                <a:latin typeface="Arial"/>
                <a:cs typeface="Arial"/>
              </a:rPr>
              <a:t>realmin</a:t>
            </a:r>
            <a:r>
              <a:rPr dirty="0" sz="1100" spc="135">
                <a:latin typeface="Arial"/>
                <a:cs typeface="Arial"/>
              </a:rPr>
              <a:t>('double'),</a:t>
            </a:r>
            <a:r>
              <a:rPr dirty="0" sz="1100" spc="295">
                <a:latin typeface="Arial"/>
                <a:cs typeface="Arial"/>
              </a:rPr>
              <a:t> 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130">
                <a:latin typeface="Arial"/>
                <a:cs typeface="Arial"/>
              </a:rPr>
              <a:t>realmin</a:t>
            </a:r>
            <a:r>
              <a:rPr dirty="0" sz="1100" spc="130">
                <a:latin typeface="Arial"/>
                <a:cs typeface="Arial"/>
              </a:rPr>
              <a:t>('double'),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realmax</a:t>
            </a:r>
            <a:r>
              <a:rPr dirty="0" sz="1100" spc="110">
                <a:latin typeface="Arial"/>
                <a:cs typeface="Arial"/>
              </a:rPr>
              <a:t>('double'))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017521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373121"/>
            <a:ext cx="5800090" cy="25393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95">
                <a:latin typeface="Arial"/>
                <a:cs typeface="Arial"/>
              </a:rPr>
              <a:t>single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 marL="520700" marR="2943860" indent="-62865">
              <a:lnSpc>
                <a:spcPct val="188200"/>
              </a:lnSpc>
              <a:spcBef>
                <a:spcPts val="15"/>
              </a:spcBef>
            </a:pPr>
            <a:r>
              <a:rPr dirty="0" sz="1100" spc="30">
                <a:latin typeface="Arial"/>
                <a:cs typeface="Arial"/>
              </a:rPr>
              <a:t>-3.40282e+38 </a:t>
            </a:r>
            <a:r>
              <a:rPr dirty="0" sz="900" spc="114">
                <a:latin typeface="Arial"/>
                <a:cs typeface="Arial"/>
              </a:rPr>
              <a:t>to </a:t>
            </a:r>
            <a:r>
              <a:rPr dirty="0" sz="1100" spc="55">
                <a:latin typeface="Arial"/>
                <a:cs typeface="Arial"/>
              </a:rPr>
              <a:t>-1.17549e-38 </a:t>
            </a:r>
            <a:r>
              <a:rPr dirty="0" sz="1100" spc="-10">
                <a:latin typeface="Arial"/>
                <a:cs typeface="Arial"/>
              </a:rPr>
              <a:t>and  </a:t>
            </a:r>
            <a:r>
              <a:rPr dirty="0" sz="1100" spc="40">
                <a:latin typeface="Arial"/>
                <a:cs typeface="Arial"/>
              </a:rPr>
              <a:t>1.17549e-38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3.40282e+38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30">
                <a:latin typeface="Arial"/>
                <a:cs typeface="Arial"/>
              </a:rPr>
              <a:t>range </a:t>
            </a: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1100" spc="50">
                <a:latin typeface="Arial"/>
                <a:cs typeface="Arial"/>
              </a:rPr>
              <a:t>double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23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 marL="520700" marR="2790190" indent="-62865">
              <a:lnSpc>
                <a:spcPct val="188200"/>
              </a:lnSpc>
            </a:pPr>
            <a:r>
              <a:rPr dirty="0" sz="1100" spc="30">
                <a:latin typeface="Arial"/>
                <a:cs typeface="Arial"/>
              </a:rPr>
              <a:t>-1.79769e+308 </a:t>
            </a:r>
            <a:r>
              <a:rPr dirty="0" sz="900" spc="114">
                <a:latin typeface="Arial"/>
                <a:cs typeface="Arial"/>
              </a:rPr>
              <a:t>to </a:t>
            </a:r>
            <a:r>
              <a:rPr dirty="0" sz="1100" spc="50">
                <a:latin typeface="Arial"/>
                <a:cs typeface="Arial"/>
              </a:rPr>
              <a:t>-2.22507e-308 </a:t>
            </a:r>
            <a:r>
              <a:rPr dirty="0" sz="1100" spc="-10">
                <a:latin typeface="Arial"/>
                <a:cs typeface="Arial"/>
              </a:rPr>
              <a:t>and  </a:t>
            </a:r>
            <a:r>
              <a:rPr dirty="0" sz="1100" spc="35">
                <a:latin typeface="Arial"/>
                <a:cs typeface="Arial"/>
              </a:rPr>
              <a:t>2.22507e-308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1.79769e+308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1723"/>
            <a:ext cx="575310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Creating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character string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quite simple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MATLAB. In </a:t>
            </a:r>
            <a:r>
              <a:rPr dirty="0" sz="1100" spc="-5">
                <a:latin typeface="Verdana"/>
                <a:cs typeface="Verdana"/>
              </a:rPr>
              <a:t>fact,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many times.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you type the following in the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prompt: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35178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55">
                <a:latin typeface="Arial"/>
                <a:cs typeface="Arial"/>
              </a:rPr>
              <a:t>my_string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'Tutorial''s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Point'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81914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3175126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5">
                <a:latin typeface="Arial"/>
                <a:cs typeface="Arial"/>
              </a:rPr>
              <a:t>my_string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5">
                <a:latin typeface="Arial"/>
                <a:cs typeface="Arial"/>
              </a:rPr>
              <a:t>Tutorial's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95">
                <a:latin typeface="Arial"/>
                <a:cs typeface="Arial"/>
              </a:rPr>
              <a:t>Point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947896"/>
            <a:ext cx="575881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considers all variables as arrays,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strings </a:t>
            </a:r>
            <a:r>
              <a:rPr dirty="0" sz="1100">
                <a:latin typeface="Verdana"/>
                <a:cs typeface="Verdana"/>
              </a:rPr>
              <a:t>are considered </a:t>
            </a:r>
            <a:r>
              <a:rPr dirty="0" sz="1100" spc="-5">
                <a:latin typeface="Verdana"/>
                <a:cs typeface="Verdana"/>
              </a:rPr>
              <a:t>as character  arrays. </a:t>
            </a:r>
            <a:r>
              <a:rPr dirty="0" sz="1100">
                <a:latin typeface="Verdana"/>
                <a:cs typeface="Verdana"/>
              </a:rPr>
              <a:t>Let us use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whos </a:t>
            </a:r>
            <a:r>
              <a:rPr dirty="0" sz="1100" spc="-5">
                <a:latin typeface="Verdana"/>
                <a:cs typeface="Verdana"/>
              </a:rPr>
              <a:t>command to </a:t>
            </a:r>
            <a:r>
              <a:rPr dirty="0" sz="1100">
                <a:latin typeface="Verdana"/>
                <a:cs typeface="Verdana"/>
              </a:rPr>
              <a:t>check </a:t>
            </a:r>
            <a:r>
              <a:rPr dirty="0" sz="1100" spc="-5">
                <a:latin typeface="Verdana"/>
                <a:cs typeface="Verdana"/>
              </a:rPr>
              <a:t>the variable </a:t>
            </a:r>
            <a:r>
              <a:rPr dirty="0" sz="1100">
                <a:latin typeface="Verdana"/>
                <a:cs typeface="Verdana"/>
              </a:rPr>
              <a:t>created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above: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4497958"/>
            <a:ext cx="5800090" cy="2959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-40">
                <a:latin typeface="Arial"/>
                <a:cs typeface="Arial"/>
              </a:rPr>
              <a:t>whos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4934838"/>
            <a:ext cx="5229860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080770" algn="l"/>
                <a:tab pos="2143125" algn="l"/>
                <a:tab pos="3289300" algn="l"/>
              </a:tabLst>
            </a:pPr>
            <a:r>
              <a:rPr dirty="0" sz="1100" spc="-130">
                <a:latin typeface="Arial"/>
                <a:cs typeface="Arial"/>
              </a:rPr>
              <a:t>Name	</a:t>
            </a:r>
            <a:r>
              <a:rPr dirty="0" sz="1100" spc="75">
                <a:latin typeface="Arial"/>
                <a:cs typeface="Arial"/>
              </a:rPr>
              <a:t>Size	</a:t>
            </a:r>
            <a:r>
              <a:rPr dirty="0" sz="1100" spc="50">
                <a:latin typeface="Arial"/>
                <a:cs typeface="Arial"/>
              </a:rPr>
              <a:t>Bytes 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Class	</a:t>
            </a:r>
            <a:r>
              <a:rPr dirty="0" sz="1100" spc="135">
                <a:latin typeface="Arial"/>
                <a:cs typeface="Arial"/>
              </a:rPr>
              <a:t>Attributes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7752" y="529069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86332" y="5689472"/>
            <a:ext cx="5772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5">
                <a:latin typeface="Arial"/>
                <a:cs typeface="Arial"/>
              </a:rPr>
              <a:t>my_string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8114" y="5663564"/>
            <a:ext cx="18516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249680" algn="l"/>
              </a:tabLst>
            </a:pPr>
            <a:r>
              <a:rPr dirty="0" sz="1100" spc="5">
                <a:latin typeface="Arial"/>
                <a:cs typeface="Arial"/>
              </a:rPr>
              <a:t>1x16	</a:t>
            </a:r>
            <a:r>
              <a:rPr dirty="0" sz="1100" spc="-5">
                <a:latin typeface="Arial"/>
                <a:cs typeface="Arial"/>
              </a:rPr>
              <a:t>32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char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752" y="593382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5286120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5286120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7752" y="738657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02004" y="6061938"/>
            <a:ext cx="5758815" cy="26924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Interestingly, you </a:t>
            </a:r>
            <a:r>
              <a:rPr dirty="0" sz="1100">
                <a:latin typeface="Verdana"/>
                <a:cs typeface="Verdana"/>
              </a:rPr>
              <a:t>can use </a:t>
            </a:r>
            <a:r>
              <a:rPr dirty="0" sz="1100" spc="-5">
                <a:latin typeface="Verdana"/>
                <a:cs typeface="Verdana"/>
              </a:rPr>
              <a:t>numeric conversion functions like </a:t>
            </a:r>
            <a:r>
              <a:rPr dirty="0" sz="1100" b="1">
                <a:latin typeface="Verdana"/>
                <a:cs typeface="Verdana"/>
              </a:rPr>
              <a:t>uint8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 b="1">
                <a:latin typeface="Verdana"/>
                <a:cs typeface="Verdana"/>
              </a:rPr>
              <a:t>uint16 </a:t>
            </a:r>
            <a:r>
              <a:rPr dirty="0" sz="1100" spc="-5">
                <a:latin typeface="Verdana"/>
                <a:cs typeface="Verdana"/>
              </a:rPr>
              <a:t>to  </a:t>
            </a:r>
            <a:r>
              <a:rPr dirty="0" sz="1100">
                <a:latin typeface="Verdana"/>
                <a:cs typeface="Verdana"/>
              </a:rPr>
              <a:t>convert </a:t>
            </a:r>
            <a:r>
              <a:rPr dirty="0" sz="1100" spc="-5">
                <a:latin typeface="Verdana"/>
                <a:cs typeface="Verdana"/>
              </a:rPr>
              <a:t>the characters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string </a:t>
            </a:r>
            <a:r>
              <a:rPr dirty="0" sz="1100" spc="-5">
                <a:latin typeface="Verdana"/>
                <a:cs typeface="Verdana"/>
              </a:rPr>
              <a:t>to their numeric </a:t>
            </a:r>
            <a:r>
              <a:rPr dirty="0" sz="1100">
                <a:latin typeface="Verdana"/>
                <a:cs typeface="Verdana"/>
              </a:rPr>
              <a:t>codes. The </a:t>
            </a:r>
            <a:r>
              <a:rPr dirty="0" sz="1100" spc="-5" b="1">
                <a:latin typeface="Verdana"/>
                <a:cs typeface="Verdana"/>
              </a:rPr>
              <a:t>char </a:t>
            </a:r>
            <a:r>
              <a:rPr dirty="0" sz="1100" spc="-5">
                <a:latin typeface="Verdana"/>
                <a:cs typeface="Verdana"/>
              </a:rPr>
              <a:t>function  </a:t>
            </a:r>
            <a:r>
              <a:rPr dirty="0" sz="1100">
                <a:latin typeface="Verdana"/>
                <a:cs typeface="Verdana"/>
              </a:rPr>
              <a:t>converts </a:t>
            </a:r>
            <a:r>
              <a:rPr dirty="0" sz="1100" spc="-5">
                <a:latin typeface="Verdana"/>
                <a:cs typeface="Verdana"/>
              </a:rPr>
              <a:t>the integer </a:t>
            </a:r>
            <a:r>
              <a:rPr dirty="0" sz="1100">
                <a:latin typeface="Verdana"/>
                <a:cs typeface="Verdana"/>
              </a:rPr>
              <a:t>vector </a:t>
            </a:r>
            <a:r>
              <a:rPr dirty="0" sz="1100" spc="-5">
                <a:latin typeface="Verdana"/>
                <a:cs typeface="Verdana"/>
              </a:rPr>
              <a:t>back to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characters: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55">
                <a:latin typeface="Arial"/>
                <a:cs typeface="Arial"/>
              </a:rPr>
              <a:t>my_string </a:t>
            </a:r>
            <a:r>
              <a:rPr dirty="0" sz="900" spc="-35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dirty="0" sz="900" spc="160">
                <a:solidFill>
                  <a:srgbClr val="008700"/>
                </a:solidFill>
                <a:latin typeface="Arial"/>
                <a:cs typeface="Arial"/>
              </a:rPr>
              <a:t>'Tutorial''s</a:t>
            </a:r>
            <a:r>
              <a:rPr dirty="0" sz="900" spc="185">
                <a:solidFill>
                  <a:srgbClr val="008700"/>
                </a:solidFill>
                <a:latin typeface="Arial"/>
                <a:cs typeface="Arial"/>
              </a:rPr>
              <a:t> </a:t>
            </a:r>
            <a:r>
              <a:rPr dirty="0" sz="900" spc="135">
                <a:solidFill>
                  <a:srgbClr val="008700"/>
                </a:solidFill>
                <a:latin typeface="Arial"/>
                <a:cs typeface="Arial"/>
              </a:rPr>
              <a:t>Point'</a:t>
            </a:r>
            <a:r>
              <a:rPr dirty="0" sz="900" spc="135">
                <a:solidFill>
                  <a:srgbClr val="666600"/>
                </a:solidFill>
                <a:latin typeface="Arial"/>
                <a:cs typeface="Arial"/>
              </a:rPr>
              <a:t>;</a:t>
            </a:r>
            <a:endParaRPr sz="900">
              <a:latin typeface="Arial"/>
              <a:cs typeface="Arial"/>
            </a:endParaRPr>
          </a:p>
          <a:p>
            <a:pPr marL="83820" marR="2146935">
              <a:lnSpc>
                <a:spcPts val="2260"/>
              </a:lnSpc>
              <a:spcBef>
                <a:spcPts val="254"/>
              </a:spcBef>
              <a:tabLst>
                <a:tab pos="2345690" algn="l"/>
              </a:tabLst>
            </a:pPr>
            <a:r>
              <a:rPr dirty="0" sz="900" spc="120">
                <a:latin typeface="Arial"/>
                <a:cs typeface="Arial"/>
              </a:rPr>
              <a:t>str_ascii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dirty="0" sz="900" spc="55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uint8</a:t>
            </a:r>
            <a:r>
              <a:rPr dirty="0" sz="900" spc="85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dirty="0" sz="900" spc="85">
                <a:latin typeface="Arial"/>
                <a:cs typeface="Arial"/>
              </a:rPr>
              <a:t>my_string</a:t>
            </a:r>
            <a:r>
              <a:rPr dirty="0" sz="900" spc="85">
                <a:solidFill>
                  <a:srgbClr val="666600"/>
                </a:solidFill>
                <a:latin typeface="Arial"/>
                <a:cs typeface="Arial"/>
              </a:rPr>
              <a:t>)	</a:t>
            </a:r>
            <a:r>
              <a:rPr dirty="0" sz="900" spc="-310">
                <a:solidFill>
                  <a:srgbClr val="666600"/>
                </a:solidFill>
                <a:latin typeface="Arial"/>
                <a:cs typeface="Arial"/>
              </a:rPr>
              <a:t>%</a:t>
            </a:r>
            <a:r>
              <a:rPr dirty="0" sz="900" spc="24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40">
                <a:solidFill>
                  <a:srgbClr val="006666"/>
                </a:solidFill>
                <a:latin typeface="Arial"/>
                <a:cs typeface="Arial"/>
              </a:rPr>
              <a:t>8</a:t>
            </a:r>
            <a:r>
              <a:rPr dirty="0" sz="900" spc="140">
                <a:solidFill>
                  <a:srgbClr val="666600"/>
                </a:solidFill>
                <a:latin typeface="Arial"/>
                <a:cs typeface="Arial"/>
              </a:rPr>
              <a:t>-</a:t>
            </a:r>
            <a:r>
              <a:rPr dirty="0" sz="900" spc="140">
                <a:latin typeface="Arial"/>
                <a:cs typeface="Arial"/>
              </a:rPr>
              <a:t>bit </a:t>
            </a:r>
            <a:r>
              <a:rPr dirty="0" sz="900" spc="130">
                <a:latin typeface="Arial"/>
                <a:cs typeface="Arial"/>
              </a:rPr>
              <a:t>ascii </a:t>
            </a:r>
            <a:r>
              <a:rPr dirty="0" sz="900" spc="55">
                <a:latin typeface="Arial"/>
                <a:cs typeface="Arial"/>
              </a:rPr>
              <a:t>values  </a:t>
            </a:r>
            <a:r>
              <a:rPr dirty="0" sz="900" spc="50">
                <a:latin typeface="Arial"/>
                <a:cs typeface="Arial"/>
              </a:rPr>
              <a:t>str_back_to_char</a:t>
            </a:r>
            <a:r>
              <a:rPr dirty="0" sz="900" spc="50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dirty="0" sz="900" spc="245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14">
                <a:solidFill>
                  <a:srgbClr val="000087"/>
                </a:solidFill>
                <a:latin typeface="Arial"/>
                <a:cs typeface="Arial"/>
              </a:rPr>
              <a:t>char</a:t>
            </a:r>
            <a:r>
              <a:rPr dirty="0" sz="900" spc="114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dirty="0" sz="900" spc="114">
                <a:latin typeface="Arial"/>
                <a:cs typeface="Arial"/>
              </a:rPr>
              <a:t>str_ascii</a:t>
            </a:r>
            <a:r>
              <a:rPr dirty="0" sz="900" spc="114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  <a:tabLst>
                <a:tab pos="2345690" algn="l"/>
              </a:tabLst>
            </a:pPr>
            <a:r>
              <a:rPr dirty="0" sz="900" spc="105">
                <a:latin typeface="Arial"/>
                <a:cs typeface="Arial"/>
              </a:rPr>
              <a:t>str_16bit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dirty="0" sz="900" spc="5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uint16</a:t>
            </a:r>
            <a:r>
              <a:rPr dirty="0" sz="900" spc="8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dirty="0" sz="900" spc="80">
                <a:latin typeface="Arial"/>
                <a:cs typeface="Arial"/>
              </a:rPr>
              <a:t>my_string</a:t>
            </a:r>
            <a:r>
              <a:rPr dirty="0" sz="900" spc="80">
                <a:solidFill>
                  <a:srgbClr val="666600"/>
                </a:solidFill>
                <a:latin typeface="Arial"/>
                <a:cs typeface="Arial"/>
              </a:rPr>
              <a:t>)	</a:t>
            </a:r>
            <a:r>
              <a:rPr dirty="0" sz="900" spc="-310">
                <a:solidFill>
                  <a:srgbClr val="666600"/>
                </a:solidFill>
                <a:latin typeface="Arial"/>
                <a:cs typeface="Arial"/>
              </a:rPr>
              <a:t>%</a:t>
            </a:r>
            <a:r>
              <a:rPr dirty="0" sz="900" spc="25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14">
                <a:solidFill>
                  <a:srgbClr val="006666"/>
                </a:solidFill>
                <a:latin typeface="Arial"/>
                <a:cs typeface="Arial"/>
              </a:rPr>
              <a:t>16</a:t>
            </a:r>
            <a:r>
              <a:rPr dirty="0" sz="900" spc="114">
                <a:solidFill>
                  <a:srgbClr val="666600"/>
                </a:solidFill>
                <a:latin typeface="Arial"/>
                <a:cs typeface="Arial"/>
              </a:rPr>
              <a:t>-</a:t>
            </a:r>
            <a:r>
              <a:rPr dirty="0" sz="900" spc="114">
                <a:latin typeface="Arial"/>
                <a:cs typeface="Arial"/>
              </a:rPr>
              <a:t>bit </a:t>
            </a:r>
            <a:r>
              <a:rPr dirty="0" sz="900" spc="130">
                <a:latin typeface="Arial"/>
                <a:cs typeface="Arial"/>
              </a:rPr>
              <a:t>ascii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values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60">
                <a:latin typeface="Arial"/>
                <a:cs typeface="Arial"/>
              </a:rPr>
              <a:t>str_back_to_char </a:t>
            </a:r>
            <a:r>
              <a:rPr dirty="0" sz="900" spc="-35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dirty="0" sz="900" spc="11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05">
                <a:solidFill>
                  <a:srgbClr val="000087"/>
                </a:solidFill>
                <a:latin typeface="Arial"/>
                <a:cs typeface="Arial"/>
              </a:rPr>
              <a:t>char</a:t>
            </a:r>
            <a:r>
              <a:rPr dirty="0" sz="900" spc="105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dirty="0" sz="900" spc="105">
                <a:latin typeface="Arial"/>
                <a:cs typeface="Arial"/>
              </a:rPr>
              <a:t>str_16bit</a:t>
            </a:r>
            <a:r>
              <a:rPr dirty="0" sz="900" spc="105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7752" y="882827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3180" y="7382001"/>
            <a:ext cx="0" cy="1450975"/>
          </a:xfrm>
          <a:custGeom>
            <a:avLst/>
            <a:gdLst/>
            <a:ahLst/>
            <a:cxnLst/>
            <a:rect l="l" t="t" r="r" b="b"/>
            <a:pathLst>
              <a:path w="0" h="1450975">
                <a:moveTo>
                  <a:pt x="0" y="0"/>
                </a:moveTo>
                <a:lnTo>
                  <a:pt x="0" y="145084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12965" y="7382001"/>
            <a:ext cx="0" cy="1450975"/>
          </a:xfrm>
          <a:custGeom>
            <a:avLst/>
            <a:gdLst/>
            <a:ahLst/>
            <a:cxnLst/>
            <a:rect l="l" t="t" r="r" b="b"/>
            <a:pathLst>
              <a:path w="0" h="1450975">
                <a:moveTo>
                  <a:pt x="0" y="0"/>
                </a:moveTo>
                <a:lnTo>
                  <a:pt x="0" y="145084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163826" y="476503"/>
            <a:ext cx="249301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16.</a:t>
            </a:r>
            <a:r>
              <a:rPr dirty="0" sz="4800" spc="254"/>
              <a:t> </a:t>
            </a:r>
            <a:r>
              <a:rPr dirty="0" spc="-245"/>
              <a:t>STRINGS</a:t>
            </a:r>
            <a:endParaRPr sz="48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125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125450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5624" y="4154550"/>
            <a:ext cx="2438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332" y="1310385"/>
            <a:ext cx="4929505" cy="3355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120">
                <a:latin typeface="Arial"/>
                <a:cs typeface="Arial"/>
              </a:rPr>
              <a:t>str_ascii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5">
                <a:latin typeface="Arial"/>
                <a:cs typeface="Arial"/>
              </a:rPr>
              <a:t>1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  <a:spcBef>
                <a:spcPts val="5"/>
              </a:spcBef>
              <a:tabLst>
                <a:tab pos="2312035" algn="l"/>
                <a:tab pos="3009900" algn="l"/>
                <a:tab pos="3708400" algn="l"/>
                <a:tab pos="4051300" algn="l"/>
              </a:tabLst>
            </a:pPr>
            <a:r>
              <a:rPr dirty="0" sz="1100" spc="-5">
                <a:latin typeface="Arial"/>
                <a:cs typeface="Arial"/>
              </a:rPr>
              <a:t>84    </a:t>
            </a:r>
            <a:r>
              <a:rPr dirty="0" sz="1100" spc="-10">
                <a:latin typeface="Arial"/>
                <a:cs typeface="Arial"/>
              </a:rPr>
              <a:t>117    116    111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114  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105	97  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108	39  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115	</a:t>
            </a:r>
            <a:r>
              <a:rPr dirty="0" sz="1100" spc="-5">
                <a:latin typeface="Arial"/>
                <a:cs typeface="Arial"/>
              </a:rPr>
              <a:t>32	</a:t>
            </a:r>
            <a:r>
              <a:rPr dirty="0" sz="1100" spc="-10">
                <a:latin typeface="Arial"/>
                <a:cs typeface="Arial"/>
              </a:rPr>
              <a:t>80 111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105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10">
                <a:latin typeface="Arial"/>
                <a:cs typeface="Arial"/>
              </a:rPr>
              <a:t>15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110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116</a:t>
            </a:r>
            <a:endParaRPr sz="1100">
              <a:latin typeface="Arial"/>
              <a:cs typeface="Arial"/>
            </a:endParaRPr>
          </a:p>
          <a:p>
            <a:pPr marR="3693795">
              <a:lnSpc>
                <a:spcPts val="2490"/>
              </a:lnSpc>
              <a:spcBef>
                <a:spcPts val="270"/>
              </a:spcBef>
            </a:pPr>
            <a:r>
              <a:rPr dirty="0" sz="900" spc="60">
                <a:latin typeface="Arial"/>
                <a:cs typeface="Arial"/>
              </a:rPr>
              <a:t>str_back_to_char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55">
                <a:latin typeface="Arial"/>
                <a:cs typeface="Arial"/>
              </a:rPr>
              <a:t>Tutorial's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95">
                <a:latin typeface="Arial"/>
                <a:cs typeface="Arial"/>
              </a:rPr>
              <a:t>Point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r>
              <a:rPr dirty="0" sz="1100" spc="130">
                <a:latin typeface="Arial"/>
                <a:cs typeface="Arial"/>
              </a:rPr>
              <a:t>str_16bit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5">
                <a:latin typeface="Arial"/>
                <a:cs typeface="Arial"/>
              </a:rPr>
              <a:t>1 </a:t>
            </a:r>
            <a:r>
              <a:rPr dirty="0" sz="1100" spc="65">
                <a:latin typeface="Arial"/>
                <a:cs typeface="Arial"/>
              </a:rPr>
              <a:t>through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287655">
              <a:lnSpc>
                <a:spcPct val="100000"/>
              </a:lnSpc>
              <a:spcBef>
                <a:spcPts val="5"/>
              </a:spcBef>
              <a:tabLst>
                <a:tab pos="748030" algn="l"/>
                <a:tab pos="1285240" algn="l"/>
                <a:tab pos="1821180" algn="l"/>
                <a:tab pos="2358390" algn="l"/>
                <a:tab pos="2895600" algn="l"/>
                <a:tab pos="3509010" algn="l"/>
                <a:tab pos="3970020" algn="l"/>
                <a:tab pos="4582795" algn="l"/>
              </a:tabLst>
            </a:pPr>
            <a:r>
              <a:rPr dirty="0" sz="1100" spc="-5">
                <a:latin typeface="Arial"/>
                <a:cs typeface="Arial"/>
              </a:rPr>
              <a:t>84	</a:t>
            </a:r>
            <a:r>
              <a:rPr dirty="0" sz="1100" spc="-10">
                <a:latin typeface="Arial"/>
                <a:cs typeface="Arial"/>
              </a:rPr>
              <a:t>117	</a:t>
            </a:r>
            <a:r>
              <a:rPr dirty="0" sz="1100" spc="-15">
                <a:latin typeface="Arial"/>
                <a:cs typeface="Arial"/>
              </a:rPr>
              <a:t>116	</a:t>
            </a:r>
            <a:r>
              <a:rPr dirty="0" sz="1100" spc="-10">
                <a:latin typeface="Arial"/>
                <a:cs typeface="Arial"/>
              </a:rPr>
              <a:t>111	114	105	</a:t>
            </a:r>
            <a:r>
              <a:rPr dirty="0" sz="1100" spc="-5">
                <a:latin typeface="Arial"/>
                <a:cs typeface="Arial"/>
              </a:rPr>
              <a:t>97	</a:t>
            </a:r>
            <a:r>
              <a:rPr dirty="0" sz="1100" spc="-15">
                <a:latin typeface="Arial"/>
                <a:cs typeface="Arial"/>
              </a:rPr>
              <a:t>108	</a:t>
            </a:r>
            <a:r>
              <a:rPr dirty="0" sz="1100" spc="-10">
                <a:latin typeface="Arial"/>
                <a:cs typeface="Arial"/>
              </a:rPr>
              <a:t>39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5">
                <a:latin typeface="Arial"/>
                <a:cs typeface="Arial"/>
              </a:rPr>
              <a:t>11 </a:t>
            </a:r>
            <a:r>
              <a:rPr dirty="0" sz="1100" spc="65">
                <a:latin typeface="Arial"/>
                <a:cs typeface="Arial"/>
              </a:rPr>
              <a:t>through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8470" y="4787010"/>
            <a:ext cx="185356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535305" algn="l"/>
                <a:tab pos="1072515" algn="l"/>
                <a:tab pos="1609725" algn="l"/>
              </a:tabLst>
            </a:pPr>
            <a:r>
              <a:rPr dirty="0" sz="1100" spc="-15">
                <a:latin typeface="Arial"/>
                <a:cs typeface="Arial"/>
              </a:rPr>
              <a:t>11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5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332" y="4787010"/>
            <a:ext cx="1394460" cy="826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3540">
              <a:lnSpc>
                <a:spcPct val="100000"/>
              </a:lnSpc>
              <a:spcBef>
                <a:spcPts val="105"/>
              </a:spcBef>
              <a:tabLst>
                <a:tab pos="920750" algn="l"/>
              </a:tabLst>
            </a:pPr>
            <a:r>
              <a:rPr dirty="0" sz="1100" spc="-5">
                <a:latin typeface="Arial"/>
                <a:cs typeface="Arial"/>
              </a:rPr>
              <a:t>32	80</a:t>
            </a:r>
            <a:endParaRPr sz="1100">
              <a:latin typeface="Arial"/>
              <a:cs typeface="Arial"/>
            </a:endParaRPr>
          </a:p>
          <a:p>
            <a:pPr marR="5080">
              <a:lnSpc>
                <a:spcPts val="2500"/>
              </a:lnSpc>
              <a:spcBef>
                <a:spcPts val="265"/>
              </a:spcBef>
            </a:pPr>
            <a:r>
              <a:rPr dirty="0" sz="1100" spc="70">
                <a:latin typeface="Arial"/>
                <a:cs typeface="Arial"/>
              </a:rPr>
              <a:t>str_back_to_char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60">
                <a:latin typeface="Arial"/>
                <a:cs typeface="Arial"/>
              </a:rPr>
              <a:t>Tutorial'</a:t>
            </a:r>
            <a:r>
              <a:rPr dirty="0" sz="900" spc="160">
                <a:latin typeface="Arial"/>
                <a:cs typeface="Arial"/>
              </a:rPr>
              <a:t>s</a:t>
            </a:r>
            <a:r>
              <a:rPr dirty="0" sz="900" spc="215">
                <a:latin typeface="Arial"/>
                <a:cs typeface="Arial"/>
              </a:rPr>
              <a:t> </a:t>
            </a:r>
            <a:r>
              <a:rPr dirty="0" sz="1100" spc="95">
                <a:latin typeface="Arial"/>
                <a:cs typeface="Arial"/>
              </a:rPr>
              <a:t>Point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7752" y="568845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180" y="1249933"/>
            <a:ext cx="0" cy="4443095"/>
          </a:xfrm>
          <a:custGeom>
            <a:avLst/>
            <a:gdLst/>
            <a:ahLst/>
            <a:cxnLst/>
            <a:rect l="l" t="t" r="r" b="b"/>
            <a:pathLst>
              <a:path w="0" h="4443095">
                <a:moveTo>
                  <a:pt x="0" y="0"/>
                </a:moveTo>
                <a:lnTo>
                  <a:pt x="0" y="444309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12965" y="1249933"/>
            <a:ext cx="0" cy="4443095"/>
          </a:xfrm>
          <a:custGeom>
            <a:avLst/>
            <a:gdLst/>
            <a:ahLst/>
            <a:cxnLst/>
            <a:rect l="l" t="t" r="r" b="b"/>
            <a:pathLst>
              <a:path w="0" h="4443095">
                <a:moveTo>
                  <a:pt x="0" y="0"/>
                </a:moveTo>
                <a:lnTo>
                  <a:pt x="0" y="444309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83716" y="5966840"/>
            <a:ext cx="5795010" cy="2849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Rectangular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</a:t>
            </a:r>
            <a:r>
              <a:rPr dirty="0" u="sng" sz="18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	</a:t>
            </a:r>
            <a:endParaRPr sz="1800">
              <a:latin typeface="Arial"/>
              <a:cs typeface="Arial"/>
            </a:endParaRPr>
          </a:p>
          <a:p>
            <a:pPr algn="just" marL="30480" marR="24130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strings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discussed so </a:t>
            </a:r>
            <a:r>
              <a:rPr dirty="0" sz="1100" spc="-5">
                <a:latin typeface="Verdana"/>
                <a:cs typeface="Verdana"/>
              </a:rPr>
              <a:t>far are one-dimensional </a:t>
            </a:r>
            <a:r>
              <a:rPr dirty="0" sz="1100">
                <a:latin typeface="Verdana"/>
                <a:cs typeface="Verdana"/>
              </a:rPr>
              <a:t>character </a:t>
            </a:r>
            <a:r>
              <a:rPr dirty="0" sz="1100" spc="-5">
                <a:latin typeface="Verdana"/>
                <a:cs typeface="Verdana"/>
              </a:rPr>
              <a:t>arrays;  </a:t>
            </a:r>
            <a:r>
              <a:rPr dirty="0" sz="1100">
                <a:latin typeface="Verdana"/>
                <a:cs typeface="Verdana"/>
              </a:rPr>
              <a:t>however, we need to store more </a:t>
            </a:r>
            <a:r>
              <a:rPr dirty="0" sz="1100" spc="-5">
                <a:latin typeface="Verdana"/>
                <a:cs typeface="Verdana"/>
              </a:rPr>
              <a:t>than that. </a:t>
            </a:r>
            <a:r>
              <a:rPr dirty="0" sz="1100">
                <a:latin typeface="Verdana"/>
                <a:cs typeface="Verdana"/>
              </a:rPr>
              <a:t>We need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store </a:t>
            </a:r>
            <a:r>
              <a:rPr dirty="0" sz="1100" spc="-5">
                <a:latin typeface="Verdana"/>
                <a:cs typeface="Verdana"/>
              </a:rPr>
              <a:t>more dimensional  textual data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our </a:t>
            </a:r>
            <a:r>
              <a:rPr dirty="0" sz="1100" spc="-5">
                <a:latin typeface="Verdana"/>
                <a:cs typeface="Verdana"/>
              </a:rPr>
              <a:t>program. This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achieved by </a:t>
            </a:r>
            <a:r>
              <a:rPr dirty="0" sz="1100">
                <a:latin typeface="Verdana"/>
                <a:cs typeface="Verdana"/>
              </a:rPr>
              <a:t>creating </a:t>
            </a:r>
            <a:r>
              <a:rPr dirty="0" sz="1100" spc="-5">
                <a:latin typeface="Verdana"/>
                <a:cs typeface="Verdana"/>
              </a:rPr>
              <a:t>rectangular character  arrays.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86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Simplest way </a:t>
            </a:r>
            <a:r>
              <a:rPr dirty="0" sz="1100">
                <a:latin typeface="Verdana"/>
                <a:cs typeface="Verdana"/>
              </a:rPr>
              <a:t>of creating a </a:t>
            </a:r>
            <a:r>
              <a:rPr dirty="0" sz="1100" spc="-5">
                <a:latin typeface="Verdana"/>
                <a:cs typeface="Verdana"/>
              </a:rPr>
              <a:t>rectangular </a:t>
            </a:r>
            <a:r>
              <a:rPr dirty="0" sz="1100">
                <a:latin typeface="Verdana"/>
                <a:cs typeface="Verdana"/>
              </a:rPr>
              <a:t>character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by concatenating two </a:t>
            </a:r>
            <a:r>
              <a:rPr dirty="0" sz="1100">
                <a:latin typeface="Verdana"/>
                <a:cs typeface="Verdana"/>
              </a:rPr>
              <a:t>or  more </a:t>
            </a:r>
            <a:r>
              <a:rPr dirty="0" sz="1100" spc="-5">
                <a:latin typeface="Verdana"/>
                <a:cs typeface="Verdana"/>
              </a:rPr>
              <a:t>one-dimensional character arrays, either vertically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horizontally as  required.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combine strings vertically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either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>
                <a:latin typeface="Verdana"/>
                <a:cs typeface="Verdana"/>
              </a:rPr>
              <a:t> ways:</a:t>
            </a:r>
            <a:endParaRPr sz="1100">
              <a:latin typeface="Verdana"/>
              <a:cs typeface="Verdana"/>
            </a:endParaRPr>
          </a:p>
          <a:p>
            <a:pPr algn="just" marL="30480" marR="22860">
              <a:lnSpc>
                <a:spcPct val="1012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Using the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concatenation </a:t>
            </a:r>
            <a:r>
              <a:rPr dirty="0" sz="1100">
                <a:latin typeface="Verdana"/>
                <a:cs typeface="Verdana"/>
              </a:rPr>
              <a:t>operator </a:t>
            </a:r>
            <a:r>
              <a:rPr dirty="0" sz="1100" b="1">
                <a:latin typeface="Verdana"/>
                <a:cs typeface="Verdana"/>
              </a:rPr>
              <a:t>[]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separating </a:t>
            </a:r>
            <a:r>
              <a:rPr dirty="0" sz="1100">
                <a:latin typeface="Verdana"/>
                <a:cs typeface="Verdana"/>
              </a:rPr>
              <a:t>each row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semicolon (;).Please </a:t>
            </a:r>
            <a:r>
              <a:rPr dirty="0" sz="1100">
                <a:latin typeface="Verdana"/>
                <a:cs typeface="Verdana"/>
              </a:rPr>
              <a:t>note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method each row must </a:t>
            </a:r>
            <a:r>
              <a:rPr dirty="0" sz="1100" spc="-5">
                <a:latin typeface="Verdana"/>
                <a:cs typeface="Verdana"/>
              </a:rPr>
              <a:t>contain the </a:t>
            </a:r>
            <a:r>
              <a:rPr dirty="0" sz="1100">
                <a:latin typeface="Verdana"/>
                <a:cs typeface="Verdana"/>
              </a:rPr>
              <a:t>same  </a:t>
            </a:r>
            <a:r>
              <a:rPr dirty="0" sz="1100" spc="-5">
                <a:latin typeface="Verdana"/>
                <a:cs typeface="Verdana"/>
              </a:rPr>
              <a:t>number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characters.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strings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with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different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lengths,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should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space  </a:t>
            </a:r>
            <a:r>
              <a:rPr dirty="0" sz="1100" spc="-5">
                <a:latin typeface="Verdana"/>
                <a:cs typeface="Verdana"/>
              </a:rPr>
              <a:t>characters as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needed.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126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214452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7752" y="373595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3180" y="2139949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5">
                <a:moveTo>
                  <a:pt x="0" y="0"/>
                </a:moveTo>
                <a:lnTo>
                  <a:pt x="0" y="16005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12965" y="2139949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5">
                <a:moveTo>
                  <a:pt x="0" y="0"/>
                </a:moveTo>
                <a:lnTo>
                  <a:pt x="0" y="16005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2004" y="900430"/>
            <a:ext cx="5756275" cy="31705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1400"/>
              </a:lnSpc>
              <a:spcBef>
                <a:spcPts val="85"/>
              </a:spcBef>
            </a:pPr>
            <a:r>
              <a:rPr dirty="0" sz="1100" spc="-5">
                <a:latin typeface="Verdana"/>
                <a:cs typeface="Verdana"/>
              </a:rPr>
              <a:t>Using the </a:t>
            </a:r>
            <a:r>
              <a:rPr dirty="0" sz="1100" spc="-5" b="1">
                <a:latin typeface="Verdana"/>
                <a:cs typeface="Verdana"/>
              </a:rPr>
              <a:t>char </a:t>
            </a:r>
            <a:r>
              <a:rPr dirty="0" sz="1100" spc="-5">
                <a:latin typeface="Verdana"/>
                <a:cs typeface="Verdana"/>
              </a:rPr>
              <a:t>function. </a:t>
            </a: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strings </a:t>
            </a:r>
            <a:r>
              <a:rPr dirty="0" sz="1100">
                <a:latin typeface="Verdana"/>
                <a:cs typeface="Verdana"/>
              </a:rPr>
              <a:t>are of </a:t>
            </a:r>
            <a:r>
              <a:rPr dirty="0" sz="1100" spc="-5">
                <a:latin typeface="Verdana"/>
                <a:cs typeface="Verdana"/>
              </a:rPr>
              <a:t>different lengths, char pads </a:t>
            </a:r>
            <a:r>
              <a:rPr dirty="0" sz="1100">
                <a:latin typeface="Verdana"/>
                <a:cs typeface="Verdana"/>
              </a:rPr>
              <a:t>the  shorter </a:t>
            </a:r>
            <a:r>
              <a:rPr dirty="0" sz="1100" spc="-5">
                <a:latin typeface="Verdana"/>
                <a:cs typeface="Verdana"/>
              </a:rPr>
              <a:t>strings with trailing blanks </a:t>
            </a:r>
            <a:r>
              <a:rPr dirty="0" sz="1100">
                <a:latin typeface="Verdana"/>
                <a:cs typeface="Verdana"/>
              </a:rPr>
              <a:t>so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each row </a:t>
            </a:r>
            <a:r>
              <a:rPr dirty="0" sz="1100" spc="-5">
                <a:latin typeface="Verdana"/>
                <a:cs typeface="Verdana"/>
              </a:rPr>
              <a:t>has 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characters.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5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3970020" algn="l"/>
              </a:tabLst>
            </a:pPr>
            <a:r>
              <a:rPr dirty="0" sz="900" spc="90">
                <a:latin typeface="Arial"/>
                <a:cs typeface="Arial"/>
              </a:rPr>
              <a:t>doc_profile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['Zara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Ali	</a:t>
            </a:r>
            <a:r>
              <a:rPr dirty="0" sz="1100" spc="340">
                <a:latin typeface="Arial"/>
                <a:cs typeface="Arial"/>
              </a:rPr>
              <a:t>';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025525">
              <a:lnSpc>
                <a:spcPct val="100000"/>
              </a:lnSpc>
              <a:spcBef>
                <a:spcPts val="5"/>
              </a:spcBef>
              <a:tabLst>
                <a:tab pos="3946525" algn="l"/>
              </a:tabLst>
            </a:pPr>
            <a:r>
              <a:rPr dirty="0" sz="1100" spc="200">
                <a:latin typeface="Arial"/>
                <a:cs typeface="Arial"/>
              </a:rPr>
              <a:t>'Sr.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Surgeon	</a:t>
            </a:r>
            <a:r>
              <a:rPr dirty="0" sz="1100" spc="350">
                <a:latin typeface="Arial"/>
                <a:cs typeface="Arial"/>
              </a:rPr>
              <a:t>';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0255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'R </a:t>
            </a:r>
            <a:r>
              <a:rPr dirty="0" sz="1100" spc="-190">
                <a:latin typeface="Arial"/>
                <a:cs typeface="Arial"/>
              </a:rPr>
              <a:t>N </a:t>
            </a: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Center']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2023110">
              <a:lnSpc>
                <a:spcPct val="100000"/>
              </a:lnSpc>
            </a:pPr>
            <a:r>
              <a:rPr dirty="0" sz="900" spc="90">
                <a:latin typeface="Arial"/>
                <a:cs typeface="Arial"/>
              </a:rPr>
              <a:t>doc_profile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05">
                <a:latin typeface="Arial"/>
                <a:cs typeface="Arial"/>
              </a:rPr>
              <a:t>char('Zara </a:t>
            </a:r>
            <a:r>
              <a:rPr dirty="0" sz="1100" spc="250">
                <a:latin typeface="Arial"/>
                <a:cs typeface="Arial"/>
              </a:rPr>
              <a:t>Ali', </a:t>
            </a:r>
            <a:r>
              <a:rPr dirty="0" sz="1100" spc="195">
                <a:latin typeface="Arial"/>
                <a:cs typeface="Arial"/>
              </a:rPr>
              <a:t>'Sr. </a:t>
            </a:r>
            <a:r>
              <a:rPr dirty="0" sz="1100" spc="80">
                <a:latin typeface="Arial"/>
                <a:cs typeface="Arial"/>
              </a:rPr>
              <a:t>Surgeon',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6985">
              <a:lnSpc>
                <a:spcPct val="100000"/>
              </a:lnSpc>
            </a:pPr>
            <a:r>
              <a:rPr dirty="0" sz="1100" spc="5">
                <a:latin typeface="Arial"/>
                <a:cs typeface="Arial"/>
              </a:rPr>
              <a:t>'RN </a:t>
            </a: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Center')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65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4231258"/>
            <a:ext cx="5800090" cy="25393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90">
                <a:latin typeface="Arial"/>
                <a:cs typeface="Arial"/>
              </a:rPr>
              <a:t>doc_profile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4888230">
              <a:lnSpc>
                <a:spcPct val="189100"/>
              </a:lnSpc>
            </a:pPr>
            <a:r>
              <a:rPr dirty="0" sz="1100" spc="35">
                <a:latin typeface="Arial"/>
                <a:cs typeface="Arial"/>
              </a:rPr>
              <a:t>Zara </a:t>
            </a:r>
            <a:r>
              <a:rPr dirty="0" sz="1100" spc="195">
                <a:latin typeface="Arial"/>
                <a:cs typeface="Arial"/>
              </a:rPr>
              <a:t>Ali  </a:t>
            </a:r>
            <a:r>
              <a:rPr dirty="0" sz="1100" spc="135">
                <a:latin typeface="Arial"/>
                <a:cs typeface="Arial"/>
              </a:rPr>
              <a:t>Sr.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Surgeon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60">
                <a:latin typeface="Arial"/>
                <a:cs typeface="Arial"/>
              </a:rPr>
              <a:t>R N </a:t>
            </a: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90">
                <a:latin typeface="Arial"/>
                <a:cs typeface="Arial"/>
              </a:rPr>
              <a:t>doc_profile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4888230">
              <a:lnSpc>
                <a:spcPct val="188200"/>
              </a:lnSpc>
              <a:spcBef>
                <a:spcPts val="10"/>
              </a:spcBef>
            </a:pPr>
            <a:r>
              <a:rPr dirty="0" sz="1100" spc="35">
                <a:latin typeface="Arial"/>
                <a:cs typeface="Arial"/>
              </a:rPr>
              <a:t>Zara </a:t>
            </a:r>
            <a:r>
              <a:rPr dirty="0" sz="1100" spc="195">
                <a:latin typeface="Arial"/>
                <a:cs typeface="Arial"/>
              </a:rPr>
              <a:t>Ali  </a:t>
            </a:r>
            <a:r>
              <a:rPr dirty="0" sz="1100" spc="135">
                <a:latin typeface="Arial"/>
                <a:cs typeface="Arial"/>
              </a:rPr>
              <a:t>Sr.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Surgeon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-160">
                <a:latin typeface="Arial"/>
                <a:cs typeface="Arial"/>
              </a:rPr>
              <a:t>RN </a:t>
            </a: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7752" y="868806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2004" y="6911720"/>
            <a:ext cx="5756910" cy="2343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combine strings horizontally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either of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ways: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0899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Using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concatenation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operator,</a:t>
            </a:r>
            <a:r>
              <a:rPr dirty="0" sz="1100" spc="-160">
                <a:latin typeface="Verdana"/>
                <a:cs typeface="Verdana"/>
              </a:rPr>
              <a:t> </a:t>
            </a:r>
            <a:r>
              <a:rPr dirty="0" sz="1100" spc="5" b="1">
                <a:latin typeface="Verdana"/>
                <a:cs typeface="Verdana"/>
              </a:rPr>
              <a:t>[]</a:t>
            </a:r>
            <a:r>
              <a:rPr dirty="0" sz="1100" spc="-145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separating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input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strings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 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space.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This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preserves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trailing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spaces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input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0899"/>
              </a:lnSpc>
              <a:spcBef>
                <a:spcPts val="610"/>
              </a:spcBef>
            </a:pPr>
            <a:r>
              <a:rPr dirty="0" sz="1100" spc="-5">
                <a:latin typeface="Verdana"/>
                <a:cs typeface="Verdana"/>
              </a:rPr>
              <a:t>Using the </a:t>
            </a:r>
            <a:r>
              <a:rPr dirty="0" sz="1100">
                <a:latin typeface="Verdana"/>
                <a:cs typeface="Verdana"/>
              </a:rPr>
              <a:t>string </a:t>
            </a:r>
            <a:r>
              <a:rPr dirty="0" sz="1100" spc="-5">
                <a:latin typeface="Verdana"/>
                <a:cs typeface="Verdana"/>
              </a:rPr>
              <a:t>concatenation function, </a:t>
            </a:r>
            <a:r>
              <a:rPr dirty="0" sz="1100" spc="-5" b="1">
                <a:latin typeface="Verdana"/>
                <a:cs typeface="Verdana"/>
              </a:rPr>
              <a:t>strcat</a:t>
            </a:r>
            <a:r>
              <a:rPr dirty="0" sz="1100" spc="-5">
                <a:latin typeface="Verdana"/>
                <a:cs typeface="Verdana"/>
              </a:rPr>
              <a:t>. This </a:t>
            </a:r>
            <a:r>
              <a:rPr dirty="0" sz="1100">
                <a:latin typeface="Verdana"/>
                <a:cs typeface="Verdana"/>
              </a:rPr>
              <a:t>method removes </a:t>
            </a:r>
            <a:r>
              <a:rPr dirty="0" sz="1100" spc="-5">
                <a:latin typeface="Verdana"/>
                <a:cs typeface="Verdana"/>
              </a:rPr>
              <a:t>trailing  </a:t>
            </a:r>
            <a:r>
              <a:rPr dirty="0" sz="1100">
                <a:latin typeface="Verdana"/>
                <a:cs typeface="Verdana"/>
              </a:rPr>
              <a:t>spaces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inputs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R="1805939">
              <a:lnSpc>
                <a:spcPct val="100000"/>
              </a:lnSpc>
              <a:tabLst>
                <a:tab pos="703580" algn="l"/>
                <a:tab pos="3618865" algn="l"/>
              </a:tabLst>
            </a:pPr>
            <a:r>
              <a:rPr dirty="0" sz="900" spc="-75">
                <a:latin typeface="Arial"/>
                <a:cs typeface="Arial"/>
              </a:rPr>
              <a:t>name 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	</a:t>
            </a:r>
            <a:r>
              <a:rPr dirty="0" sz="1100" spc="110">
                <a:latin typeface="Arial"/>
                <a:cs typeface="Arial"/>
              </a:rPr>
              <a:t>'Zara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190">
                <a:latin typeface="Arial"/>
                <a:cs typeface="Arial"/>
              </a:rPr>
              <a:t>Ali	</a:t>
            </a:r>
            <a:r>
              <a:rPr dirty="0" sz="1100" spc="34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1805939">
              <a:lnSpc>
                <a:spcPct val="100000"/>
              </a:lnSpc>
              <a:tabLst>
                <a:tab pos="3618865" algn="l"/>
              </a:tabLst>
            </a:pPr>
            <a:r>
              <a:rPr dirty="0" sz="900" spc="100">
                <a:latin typeface="Arial"/>
                <a:cs typeface="Arial"/>
              </a:rPr>
              <a:t>position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'Sr.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Surgeon	</a:t>
            </a:r>
            <a:r>
              <a:rPr dirty="0" sz="1100" spc="34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933119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3180" y="8683497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2965" y="8683497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27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127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30">
                <a:latin typeface="Arial"/>
                <a:cs typeface="Arial"/>
              </a:rPr>
              <a:t>worksAt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00">
                <a:latin typeface="Arial"/>
                <a:cs typeface="Arial"/>
              </a:rPr>
              <a:t>'R </a:t>
            </a:r>
            <a:r>
              <a:rPr dirty="0" sz="1100" spc="-190">
                <a:latin typeface="Arial"/>
                <a:cs typeface="Arial"/>
              </a:rPr>
              <a:t>N </a:t>
            </a: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Center';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profile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>
                <a:latin typeface="Arial"/>
                <a:cs typeface="Arial"/>
              </a:rPr>
              <a:t>[</a:t>
            </a:r>
            <a:r>
              <a:rPr dirty="0" sz="900">
                <a:latin typeface="Arial"/>
                <a:cs typeface="Arial"/>
              </a:rPr>
              <a:t>name </a:t>
            </a:r>
            <a:r>
              <a:rPr dirty="0" sz="1100" spc="350">
                <a:latin typeface="Arial"/>
                <a:cs typeface="Arial"/>
              </a:rPr>
              <a:t>', </a:t>
            </a:r>
            <a:r>
              <a:rPr dirty="0" sz="1100" spc="395">
                <a:latin typeface="Arial"/>
                <a:cs typeface="Arial"/>
              </a:rPr>
              <a:t>' </a:t>
            </a:r>
            <a:r>
              <a:rPr dirty="0" sz="900" spc="100">
                <a:latin typeface="Arial"/>
                <a:cs typeface="Arial"/>
              </a:rPr>
              <a:t>position </a:t>
            </a:r>
            <a:r>
              <a:rPr dirty="0" sz="1100" spc="345">
                <a:latin typeface="Arial"/>
                <a:cs typeface="Arial"/>
              </a:rPr>
              <a:t>', </a:t>
            </a:r>
            <a:r>
              <a:rPr dirty="0" sz="1100" spc="395">
                <a:latin typeface="Arial"/>
                <a:cs typeface="Arial"/>
              </a:rPr>
              <a:t>'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worksAt</a:t>
            </a:r>
            <a:r>
              <a:rPr dirty="0" sz="1100" spc="65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profile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80">
                <a:latin typeface="Arial"/>
                <a:cs typeface="Arial"/>
              </a:rPr>
              <a:t>strcat</a:t>
            </a:r>
            <a:r>
              <a:rPr dirty="0" sz="1100" spc="80">
                <a:latin typeface="Arial"/>
                <a:cs typeface="Arial"/>
              </a:rPr>
              <a:t>(</a:t>
            </a:r>
            <a:r>
              <a:rPr dirty="0" sz="900" spc="80">
                <a:latin typeface="Arial"/>
                <a:cs typeface="Arial"/>
              </a:rPr>
              <a:t>name</a:t>
            </a:r>
            <a:r>
              <a:rPr dirty="0" sz="1100" spc="80">
                <a:latin typeface="Arial"/>
                <a:cs typeface="Arial"/>
              </a:rPr>
              <a:t>, </a:t>
            </a:r>
            <a:r>
              <a:rPr dirty="0" sz="1100" spc="345">
                <a:latin typeface="Arial"/>
                <a:cs typeface="Arial"/>
              </a:rPr>
              <a:t>', </a:t>
            </a:r>
            <a:r>
              <a:rPr dirty="0" sz="1100" spc="340">
                <a:latin typeface="Arial"/>
                <a:cs typeface="Arial"/>
              </a:rPr>
              <a:t>', </a:t>
            </a:r>
            <a:r>
              <a:rPr dirty="0" sz="900" spc="120">
                <a:latin typeface="Arial"/>
                <a:cs typeface="Arial"/>
              </a:rPr>
              <a:t>position</a:t>
            </a:r>
            <a:r>
              <a:rPr dirty="0" sz="1100" spc="120">
                <a:latin typeface="Arial"/>
                <a:cs typeface="Arial"/>
              </a:rPr>
              <a:t>, </a:t>
            </a:r>
            <a:r>
              <a:rPr dirty="0" sz="1100" spc="345">
                <a:latin typeface="Arial"/>
                <a:cs typeface="Arial"/>
              </a:rPr>
              <a:t>', ',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worksAt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017521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237312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14973" y="2745994"/>
            <a:ext cx="3409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300">
                <a:latin typeface="Arial"/>
                <a:cs typeface="Arial"/>
              </a:rPr>
              <a:t>, </a:t>
            </a:r>
            <a:r>
              <a:rPr dirty="0" sz="900" spc="-160">
                <a:latin typeface="Arial"/>
                <a:cs typeface="Arial"/>
              </a:rPr>
              <a:t>R</a:t>
            </a:r>
            <a:r>
              <a:rPr dirty="0" sz="900" spc="-135">
                <a:latin typeface="Arial"/>
                <a:cs typeface="Arial"/>
              </a:rPr>
              <a:t> </a:t>
            </a:r>
            <a:r>
              <a:rPr dirty="0" sz="900" spc="-16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332" y="2429001"/>
            <a:ext cx="434530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140">
                <a:latin typeface="Arial"/>
                <a:cs typeface="Arial"/>
              </a:rPr>
              <a:t>profile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ts val="1310"/>
              </a:lnSpc>
              <a:tabLst>
                <a:tab pos="2421890" algn="l"/>
              </a:tabLst>
            </a:pPr>
            <a:r>
              <a:rPr dirty="0" sz="1100" spc="35">
                <a:latin typeface="Arial"/>
                <a:cs typeface="Arial"/>
              </a:rPr>
              <a:t>Zara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Ali	</a:t>
            </a:r>
            <a:r>
              <a:rPr dirty="0" sz="1100" spc="300">
                <a:latin typeface="Arial"/>
                <a:cs typeface="Arial"/>
              </a:rPr>
              <a:t>, </a:t>
            </a:r>
            <a:r>
              <a:rPr dirty="0" sz="1100" spc="140">
                <a:latin typeface="Arial"/>
                <a:cs typeface="Arial"/>
              </a:rPr>
              <a:t>Sr.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Surgeon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310"/>
              </a:lnSpc>
            </a:pP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profile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Zara </a:t>
            </a:r>
            <a:r>
              <a:rPr dirty="0" sz="1100" spc="180">
                <a:latin typeface="Arial"/>
                <a:cs typeface="Arial"/>
              </a:rPr>
              <a:t>Ali,Sr. </a:t>
            </a:r>
            <a:r>
              <a:rPr dirty="0" sz="1100" spc="20">
                <a:latin typeface="Arial"/>
                <a:cs typeface="Arial"/>
              </a:rPr>
              <a:t>Surgeon,</a:t>
            </a:r>
            <a:r>
              <a:rPr dirty="0" sz="900" spc="20">
                <a:latin typeface="Arial"/>
                <a:cs typeface="Arial"/>
              </a:rPr>
              <a:t>R </a:t>
            </a:r>
            <a:r>
              <a:rPr dirty="0" sz="900" spc="-160">
                <a:latin typeface="Arial"/>
                <a:cs typeface="Arial"/>
              </a:rPr>
              <a:t>N </a:t>
            </a: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7752" y="381215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80" y="2368549"/>
            <a:ext cx="0" cy="1448435"/>
          </a:xfrm>
          <a:custGeom>
            <a:avLst/>
            <a:gdLst/>
            <a:ahLst/>
            <a:cxnLst/>
            <a:rect l="l" t="t" r="r" b="b"/>
            <a:pathLst>
              <a:path w="0" h="1448435">
                <a:moveTo>
                  <a:pt x="0" y="0"/>
                </a:moveTo>
                <a:lnTo>
                  <a:pt x="0" y="14481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2965" y="2368549"/>
            <a:ext cx="0" cy="1448435"/>
          </a:xfrm>
          <a:custGeom>
            <a:avLst/>
            <a:gdLst/>
            <a:ahLst/>
            <a:cxnLst/>
            <a:rect l="l" t="t" r="r" b="b"/>
            <a:pathLst>
              <a:path w="0" h="1448435">
                <a:moveTo>
                  <a:pt x="0" y="0"/>
                </a:moveTo>
                <a:lnTo>
                  <a:pt x="0" y="144818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7752" y="699604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8608" y="889838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8608" y="889838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7752" y="890295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8393" y="889838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8393" y="889838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3180" y="6991477"/>
            <a:ext cx="0" cy="1906905"/>
          </a:xfrm>
          <a:custGeom>
            <a:avLst/>
            <a:gdLst/>
            <a:ahLst/>
            <a:cxnLst/>
            <a:rect l="l" t="t" r="r" b="b"/>
            <a:pathLst>
              <a:path w="0" h="1906904">
                <a:moveTo>
                  <a:pt x="0" y="0"/>
                </a:moveTo>
                <a:lnTo>
                  <a:pt x="0" y="190690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12965" y="6991477"/>
            <a:ext cx="0" cy="1906905"/>
          </a:xfrm>
          <a:custGeom>
            <a:avLst/>
            <a:gdLst/>
            <a:ahLst/>
            <a:cxnLst/>
            <a:rect l="l" t="t" r="r" b="b"/>
            <a:pathLst>
              <a:path w="0" h="1906904">
                <a:moveTo>
                  <a:pt x="0" y="0"/>
                </a:moveTo>
                <a:lnTo>
                  <a:pt x="0" y="190690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83716" y="4090542"/>
            <a:ext cx="5795010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Combining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Strings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</a:t>
            </a:r>
            <a:r>
              <a:rPr dirty="0" u="sng" sz="18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	</a:t>
            </a:r>
            <a:endParaRPr sz="1800">
              <a:latin typeface="Arial"/>
              <a:cs typeface="Arial"/>
            </a:endParaRPr>
          </a:p>
          <a:p>
            <a:pPr algn="just" marL="30480" marR="27940">
              <a:lnSpc>
                <a:spcPct val="1086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From our </a:t>
            </a:r>
            <a:r>
              <a:rPr dirty="0" sz="1100" spc="-5">
                <a:latin typeface="Verdana"/>
                <a:cs typeface="Verdana"/>
              </a:rPr>
              <a:t>previous discussion, </a:t>
            </a:r>
            <a:r>
              <a:rPr dirty="0" sz="1100" spc="-10">
                <a:latin typeface="Verdana"/>
                <a:cs typeface="Verdana"/>
              </a:rPr>
              <a:t>it is </a:t>
            </a:r>
            <a:r>
              <a:rPr dirty="0" sz="1100">
                <a:latin typeface="Verdana"/>
                <a:cs typeface="Verdana"/>
              </a:rPr>
              <a:t>clear that </a:t>
            </a:r>
            <a:r>
              <a:rPr dirty="0" sz="1100" spc="-5">
                <a:latin typeface="Verdana"/>
                <a:cs typeface="Verdana"/>
              </a:rPr>
              <a:t>combining </a:t>
            </a:r>
            <a:r>
              <a:rPr dirty="0" sz="1100">
                <a:latin typeface="Verdana"/>
                <a:cs typeface="Verdana"/>
              </a:rPr>
              <a:t>strings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different  </a:t>
            </a:r>
            <a:r>
              <a:rPr dirty="0" sz="1100" spc="-5">
                <a:latin typeface="Verdana"/>
                <a:cs typeface="Verdana"/>
              </a:rPr>
              <a:t>lengths </a:t>
            </a:r>
            <a:r>
              <a:rPr dirty="0" sz="1100">
                <a:latin typeface="Verdana"/>
                <a:cs typeface="Verdana"/>
              </a:rPr>
              <a:t>could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a pain </a:t>
            </a:r>
            <a:r>
              <a:rPr dirty="0" sz="1100" spc="-5">
                <a:latin typeface="Verdana"/>
                <a:cs typeface="Verdana"/>
              </a:rPr>
              <a:t>as all strings in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array has to be </a:t>
            </a:r>
            <a:r>
              <a:rPr dirty="0" sz="1100">
                <a:latin typeface="Verdana"/>
                <a:cs typeface="Verdana"/>
              </a:rPr>
              <a:t>of the same </a:t>
            </a:r>
            <a:r>
              <a:rPr dirty="0" sz="1100" spc="-5">
                <a:latin typeface="Verdana"/>
                <a:cs typeface="Verdana"/>
              </a:rPr>
              <a:t>length. 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used blank </a:t>
            </a:r>
            <a:r>
              <a:rPr dirty="0" sz="1100">
                <a:latin typeface="Verdana"/>
                <a:cs typeface="Verdana"/>
              </a:rPr>
              <a:t>spaces </a:t>
            </a:r>
            <a:r>
              <a:rPr dirty="0" sz="1100" spc="-5">
                <a:latin typeface="Verdana"/>
                <a:cs typeface="Verdana"/>
              </a:rPr>
              <a:t>at the </a:t>
            </a:r>
            <a:r>
              <a:rPr dirty="0" sz="1100">
                <a:latin typeface="Verdana"/>
                <a:cs typeface="Verdana"/>
              </a:rPr>
              <a:t>end of </a:t>
            </a:r>
            <a:r>
              <a:rPr dirty="0" sz="1100" spc="-5">
                <a:latin typeface="Verdana"/>
                <a:cs typeface="Verdana"/>
              </a:rPr>
              <a:t>strings to equalize their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length.</a:t>
            </a:r>
            <a:endParaRPr sz="1100">
              <a:latin typeface="Verdana"/>
              <a:cs typeface="Verdana"/>
            </a:endParaRPr>
          </a:p>
          <a:p>
            <a:pPr marL="30480" marR="26034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However, </a:t>
            </a:r>
            <a:r>
              <a:rPr dirty="0" sz="1100">
                <a:latin typeface="Verdana"/>
                <a:cs typeface="Verdana"/>
              </a:rPr>
              <a:t>a more </a:t>
            </a:r>
            <a:r>
              <a:rPr dirty="0" sz="1100" spc="-5">
                <a:latin typeface="Verdana"/>
                <a:cs typeface="Verdana"/>
              </a:rPr>
              <a:t>efficient way to </a:t>
            </a:r>
            <a:r>
              <a:rPr dirty="0" sz="1100">
                <a:latin typeface="Verdana"/>
                <a:cs typeface="Verdana"/>
              </a:rPr>
              <a:t>combine </a:t>
            </a:r>
            <a:r>
              <a:rPr dirty="0" sz="1100" spc="-5">
                <a:latin typeface="Verdana"/>
                <a:cs typeface="Verdana"/>
              </a:rPr>
              <a:t>the strings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convert </a:t>
            </a:r>
            <a:r>
              <a:rPr dirty="0" sz="1100" spc="-5">
                <a:latin typeface="Verdana"/>
                <a:cs typeface="Verdana"/>
              </a:rPr>
              <a:t>the resulting  array into </a:t>
            </a:r>
            <a:r>
              <a:rPr dirty="0" sz="1100">
                <a:latin typeface="Verdana"/>
                <a:cs typeface="Verdana"/>
              </a:rPr>
              <a:t>a cell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array.</a:t>
            </a:r>
            <a:endParaRPr sz="1100">
              <a:latin typeface="Verdana"/>
              <a:cs typeface="Verdana"/>
            </a:endParaRPr>
          </a:p>
          <a:p>
            <a:pPr marL="30480" marR="2667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cell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array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hold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different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sizes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types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data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array.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Cell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  provide </a:t>
            </a:r>
            <a:r>
              <a:rPr dirty="0" sz="1100">
                <a:latin typeface="Verdana"/>
                <a:cs typeface="Verdana"/>
              </a:rPr>
              <a:t>a more </a:t>
            </a:r>
            <a:r>
              <a:rPr dirty="0" sz="1100" spc="-5">
                <a:latin typeface="Verdana"/>
                <a:cs typeface="Verdana"/>
              </a:rPr>
              <a:t>flexible way to </a:t>
            </a:r>
            <a:r>
              <a:rPr dirty="0" sz="1100">
                <a:latin typeface="Verdana"/>
                <a:cs typeface="Verdana"/>
              </a:rPr>
              <a:t>store </a:t>
            </a:r>
            <a:r>
              <a:rPr dirty="0" sz="1100" spc="-5">
                <a:latin typeface="Verdana"/>
                <a:cs typeface="Verdana"/>
              </a:rPr>
              <a:t>strings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varying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length.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cellstr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converts a </a:t>
            </a:r>
            <a:r>
              <a:rPr dirty="0" sz="1100" spc="-5">
                <a:latin typeface="Verdana"/>
                <a:cs typeface="Verdana"/>
              </a:rPr>
              <a:t>character array into </a:t>
            </a:r>
            <a:r>
              <a:rPr dirty="0" sz="1100">
                <a:latin typeface="Verdana"/>
                <a:cs typeface="Verdana"/>
              </a:rPr>
              <a:t>a cell array of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strings.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tabLst>
                <a:tab pos="806450" algn="l"/>
                <a:tab pos="3721735" algn="l"/>
              </a:tabLst>
            </a:pPr>
            <a:r>
              <a:rPr dirty="0" sz="900" spc="-75">
                <a:latin typeface="Arial"/>
                <a:cs typeface="Arial"/>
              </a:rPr>
              <a:t>name 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	</a:t>
            </a:r>
            <a:r>
              <a:rPr dirty="0" sz="1100" spc="110">
                <a:latin typeface="Arial"/>
                <a:cs typeface="Arial"/>
              </a:rPr>
              <a:t>'Zara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190">
                <a:latin typeface="Arial"/>
                <a:cs typeface="Arial"/>
              </a:rPr>
              <a:t>Ali	</a:t>
            </a:r>
            <a:r>
              <a:rPr dirty="0" sz="1100" spc="34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tabLst>
                <a:tab pos="3721735" algn="l"/>
              </a:tabLst>
            </a:pPr>
            <a:r>
              <a:rPr dirty="0" sz="900" spc="100">
                <a:latin typeface="Arial"/>
                <a:cs typeface="Arial"/>
              </a:rPr>
              <a:t>position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'Sr.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Surgeon	</a:t>
            </a:r>
            <a:r>
              <a:rPr dirty="0" sz="1100" spc="34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</a:pPr>
            <a:r>
              <a:rPr dirty="0" sz="900" spc="30">
                <a:latin typeface="Arial"/>
                <a:cs typeface="Arial"/>
              </a:rPr>
              <a:t>worksAt  </a:t>
            </a:r>
            <a:r>
              <a:rPr dirty="0" sz="1100" spc="-40">
                <a:latin typeface="Arial"/>
                <a:cs typeface="Arial"/>
              </a:rPr>
              <a:t>=    </a:t>
            </a:r>
            <a:r>
              <a:rPr dirty="0" sz="1100" spc="100">
                <a:latin typeface="Arial"/>
                <a:cs typeface="Arial"/>
              </a:rPr>
              <a:t>'R </a:t>
            </a:r>
            <a:r>
              <a:rPr dirty="0" sz="1100" spc="-190">
                <a:latin typeface="Arial"/>
                <a:cs typeface="Arial"/>
              </a:rPr>
              <a:t>N     </a:t>
            </a:r>
            <a:r>
              <a:rPr dirty="0" sz="1100" spc="20">
                <a:latin typeface="Arial"/>
                <a:cs typeface="Arial"/>
              </a:rPr>
              <a:t>Tagore  </a:t>
            </a:r>
            <a:r>
              <a:rPr dirty="0" sz="1100" spc="75">
                <a:latin typeface="Arial"/>
                <a:cs typeface="Arial"/>
              </a:rPr>
              <a:t>Cardiology 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Center';</a:t>
            </a:r>
            <a:endParaRPr sz="1100">
              <a:latin typeface="Arial"/>
              <a:cs typeface="Arial"/>
            </a:endParaRPr>
          </a:p>
          <a:p>
            <a:pPr marL="102235" marR="3028950">
              <a:lnSpc>
                <a:spcPct val="188200"/>
              </a:lnSpc>
              <a:spcBef>
                <a:spcPts val="10"/>
              </a:spcBef>
            </a:pPr>
            <a:r>
              <a:rPr dirty="0" sz="900" spc="140">
                <a:latin typeface="Arial"/>
                <a:cs typeface="Arial"/>
              </a:rPr>
              <a:t>profile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0">
                <a:latin typeface="Arial"/>
                <a:cs typeface="Arial"/>
              </a:rPr>
              <a:t>char(</a:t>
            </a:r>
            <a:r>
              <a:rPr dirty="0" sz="900" spc="50">
                <a:latin typeface="Arial"/>
                <a:cs typeface="Arial"/>
              </a:rPr>
              <a:t>name</a:t>
            </a:r>
            <a:r>
              <a:rPr dirty="0" sz="1100" spc="50">
                <a:latin typeface="Arial"/>
                <a:cs typeface="Arial"/>
              </a:rPr>
              <a:t>, </a:t>
            </a:r>
            <a:r>
              <a:rPr dirty="0" sz="900" spc="120">
                <a:latin typeface="Arial"/>
                <a:cs typeface="Arial"/>
              </a:rPr>
              <a:t>position</a:t>
            </a:r>
            <a:r>
              <a:rPr dirty="0" sz="1100" spc="120">
                <a:latin typeface="Arial"/>
                <a:cs typeface="Arial"/>
              </a:rPr>
              <a:t>, </a:t>
            </a:r>
            <a:r>
              <a:rPr dirty="0" sz="900" spc="85">
                <a:latin typeface="Arial"/>
                <a:cs typeface="Arial"/>
              </a:rPr>
              <a:t>worksAt</a:t>
            </a:r>
            <a:r>
              <a:rPr dirty="0" sz="1100" spc="85">
                <a:latin typeface="Arial"/>
                <a:cs typeface="Arial"/>
              </a:rPr>
              <a:t>);  </a:t>
            </a:r>
            <a:r>
              <a:rPr dirty="0" sz="900" spc="140">
                <a:latin typeface="Arial"/>
                <a:cs typeface="Arial"/>
              </a:rPr>
              <a:t>profile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65">
                <a:latin typeface="Arial"/>
                <a:cs typeface="Arial"/>
              </a:rPr>
              <a:t>cellstr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profile</a:t>
            </a:r>
            <a:r>
              <a:rPr dirty="0" sz="1100" spc="165">
                <a:latin typeface="Arial"/>
                <a:cs typeface="Arial"/>
              </a:rPr>
              <a:t>);  </a:t>
            </a:r>
            <a:r>
              <a:rPr dirty="0" sz="900" spc="135">
                <a:latin typeface="Arial"/>
                <a:cs typeface="Arial"/>
              </a:rPr>
              <a:t>disp</a:t>
            </a:r>
            <a:r>
              <a:rPr dirty="0" sz="1100" spc="135">
                <a:latin typeface="Arial"/>
                <a:cs typeface="Arial"/>
              </a:rPr>
              <a:t>(</a:t>
            </a:r>
            <a:r>
              <a:rPr dirty="0" sz="900" spc="135">
                <a:latin typeface="Arial"/>
                <a:cs typeface="Arial"/>
              </a:rPr>
              <a:t>profile</a:t>
            </a:r>
            <a:r>
              <a:rPr dirty="0" sz="1100" spc="13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  <a:spcBef>
                <a:spcPts val="65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128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5">
                <a:latin typeface="Arial"/>
                <a:cs typeface="Arial"/>
              </a:rPr>
              <a:t>'Zara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Ali'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00">
                <a:latin typeface="Arial"/>
                <a:cs typeface="Arial"/>
              </a:rPr>
              <a:t>'Sr.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Surgeon'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'R </a:t>
            </a:r>
            <a:r>
              <a:rPr dirty="0" sz="1100" spc="-190">
                <a:latin typeface="Arial"/>
                <a:cs typeface="Arial"/>
              </a:rPr>
              <a:t>N </a:t>
            </a:r>
            <a:r>
              <a:rPr dirty="0" sz="1100" spc="20">
                <a:latin typeface="Arial"/>
                <a:cs typeface="Arial"/>
              </a:rPr>
              <a:t>Tagore </a:t>
            </a:r>
            <a:r>
              <a:rPr dirty="0" sz="1100" spc="75">
                <a:latin typeface="Arial"/>
                <a:cs typeface="Arial"/>
              </a:rPr>
              <a:t>Cardiology </a:t>
            </a:r>
            <a:r>
              <a:rPr dirty="0" sz="1100" spc="10">
                <a:latin typeface="Arial"/>
                <a:cs typeface="Arial"/>
              </a:rPr>
              <a:t>Research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Center'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2154681"/>
            <a:ext cx="5795010" cy="1036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String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marL="30480" marR="26670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numerous </a:t>
            </a:r>
            <a:r>
              <a:rPr dirty="0" sz="1100" spc="-5">
                <a:latin typeface="Verdana"/>
                <a:cs typeface="Verdana"/>
              </a:rPr>
              <a:t>string </a:t>
            </a:r>
            <a:r>
              <a:rPr dirty="0" sz="1100">
                <a:latin typeface="Verdana"/>
                <a:cs typeface="Verdana"/>
              </a:rPr>
              <a:t>functions </a:t>
            </a:r>
            <a:r>
              <a:rPr dirty="0" sz="1100" spc="-5">
                <a:latin typeface="Verdana"/>
                <a:cs typeface="Verdana"/>
              </a:rPr>
              <a:t>creating, combining, parsing,  comparing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manipulating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strings.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Following table </a:t>
            </a:r>
            <a:r>
              <a:rPr dirty="0" sz="1100">
                <a:latin typeface="Verdana"/>
                <a:cs typeface="Verdana"/>
              </a:rPr>
              <a:t>provides </a:t>
            </a:r>
            <a:r>
              <a:rPr dirty="0" sz="1100" spc="-5">
                <a:latin typeface="Verdana"/>
                <a:cs typeface="Verdana"/>
              </a:rPr>
              <a:t>brief description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string functions in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MATLAB: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3297046"/>
          <a:ext cx="5768340" cy="581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945"/>
                <a:gridCol w="3908425"/>
              </a:tblGrid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Functions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storing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text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 arrays, combine character arrays,</a:t>
                      </a:r>
                      <a:r>
                        <a:rPr dirty="0" sz="1100" spc="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etc.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blanks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 string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blank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 cell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strings from character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char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to character array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(string)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iscellstr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ischar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item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sprintf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Format data into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strcat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Concatenate strings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horizontally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strjoin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Join strings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into single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Functions for identifying parts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strings, find and replace</a:t>
                      </a:r>
                      <a:r>
                        <a:rPr dirty="0" sz="1100" spc="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substrings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ischar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item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isletter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elements 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alphabetic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letters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823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945"/>
                <a:gridCol w="3908425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isspace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elements 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space characters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isstrprop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string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specified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category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sscanf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Read formatted data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strfind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Find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string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within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another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strrep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Find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replace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substring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strsplit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Split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specified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delimiter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strtok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Selected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parts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validatestring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Check validity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text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symvar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symbolic variables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expression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regexp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Match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regular expression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(case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sensitive)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regexpi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Match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regular expression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(case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insensitive)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regexprep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Replace string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using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regular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expression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regexptranslate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Translate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into regular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expression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Functions for string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comparison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strcmp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Compare strings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(case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sensitive)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strcmpi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Compare strings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(case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insensitive)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strncmp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Compare first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characters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(case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sensitive)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strncmpi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3500">
                        <a:lnSpc>
                          <a:spcPct val="108200"/>
                        </a:lnSpc>
                        <a:spcBef>
                          <a:spcPts val="530"/>
                        </a:spcBef>
                        <a:tabLst>
                          <a:tab pos="886460" algn="l"/>
                          <a:tab pos="1334135" algn="l"/>
                          <a:tab pos="1597660" algn="l"/>
                          <a:tab pos="2504440" algn="l"/>
                          <a:tab pos="2811780" algn="l"/>
                          <a:tab pos="3459479" algn="l"/>
                        </a:tabLst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par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ch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ra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cte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insensitive)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307207"/>
            <a:ext cx="5758815" cy="364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1100" spc="-5" b="1">
                <a:latin typeface="Verdana"/>
                <a:cs typeface="Verdana"/>
              </a:rPr>
              <a:t>Command Window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main area where commands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entered </a:t>
            </a:r>
            <a:r>
              <a:rPr dirty="0" sz="1100" spc="-5">
                <a:latin typeface="Verdana"/>
                <a:cs typeface="Verdana"/>
              </a:rPr>
              <a:t>at  the command line.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indicated by the command prompt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(&gt;&gt;).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651116"/>
            <a:ext cx="5757545" cy="3632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dirty="0" sz="1100" spc="-5" b="1">
                <a:latin typeface="Verdana"/>
                <a:cs typeface="Verdana"/>
              </a:rPr>
              <a:t>Workspace</a:t>
            </a:r>
            <a:r>
              <a:rPr dirty="0" sz="1100" spc="-16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-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workspace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created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and/or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imported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  files.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8232" y="934211"/>
            <a:ext cx="2781299" cy="1066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12135" y="928115"/>
            <a:ext cx="2794000" cy="2269490"/>
          </a:xfrm>
          <a:custGeom>
            <a:avLst/>
            <a:gdLst/>
            <a:ahLst/>
            <a:cxnLst/>
            <a:rect l="l" t="t" r="r" b="b"/>
            <a:pathLst>
              <a:path w="2794000" h="2269490">
                <a:moveTo>
                  <a:pt x="0" y="2269235"/>
                </a:moveTo>
                <a:lnTo>
                  <a:pt x="2793491" y="2269235"/>
                </a:lnTo>
                <a:lnTo>
                  <a:pt x="2793491" y="0"/>
                </a:lnTo>
                <a:lnTo>
                  <a:pt x="0" y="0"/>
                </a:lnTo>
                <a:lnTo>
                  <a:pt x="0" y="22692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74620" y="3857243"/>
            <a:ext cx="2667000" cy="267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8523" y="3851147"/>
            <a:ext cx="2679700" cy="2688590"/>
          </a:xfrm>
          <a:custGeom>
            <a:avLst/>
            <a:gdLst/>
            <a:ahLst/>
            <a:cxnLst/>
            <a:rect l="l" t="t" r="r" b="b"/>
            <a:pathLst>
              <a:path w="2679700" h="2688590">
                <a:moveTo>
                  <a:pt x="0" y="2688336"/>
                </a:moveTo>
                <a:lnTo>
                  <a:pt x="2679192" y="2688336"/>
                </a:lnTo>
                <a:lnTo>
                  <a:pt x="2679192" y="0"/>
                </a:lnTo>
                <a:lnTo>
                  <a:pt x="0" y="0"/>
                </a:lnTo>
                <a:lnTo>
                  <a:pt x="0" y="26883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99588" y="7200900"/>
            <a:ext cx="2409443" cy="1952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93492" y="7194803"/>
            <a:ext cx="2421890" cy="1964689"/>
          </a:xfrm>
          <a:custGeom>
            <a:avLst/>
            <a:gdLst/>
            <a:ahLst/>
            <a:cxnLst/>
            <a:rect l="l" t="t" r="r" b="b"/>
            <a:pathLst>
              <a:path w="2421890" h="1964690">
                <a:moveTo>
                  <a:pt x="0" y="1964435"/>
                </a:moveTo>
                <a:lnTo>
                  <a:pt x="2421635" y="1964435"/>
                </a:lnTo>
                <a:lnTo>
                  <a:pt x="2421635" y="0"/>
                </a:lnTo>
                <a:lnTo>
                  <a:pt x="0" y="0"/>
                </a:lnTo>
                <a:lnTo>
                  <a:pt x="0" y="19644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2873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945"/>
                <a:gridCol w="3908425"/>
              </a:tblGrid>
              <a:tr h="629285">
                <a:tc gridSpan="2">
                  <a:txBody>
                    <a:bodyPr/>
                    <a:lstStyle/>
                    <a:p>
                      <a:pPr marL="80645" marR="6540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Functions for changing string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to upper- or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lowercase, creating 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or 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removing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white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space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deblank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Strip trailing blanks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from end of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strtrim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Remove leading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trailing white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space from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lower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string to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lowercase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upper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string to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uppercase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strjust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Justify character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3811120"/>
            <a:ext cx="5699760" cy="112585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examples illustrate </a:t>
            </a:r>
            <a:r>
              <a:rPr dirty="0" sz="1100">
                <a:latin typeface="Verdana"/>
                <a:cs typeface="Verdana"/>
              </a:rPr>
              <a:t>some of the above-mentioned </a:t>
            </a:r>
            <a:r>
              <a:rPr dirty="0" sz="1100" spc="-5">
                <a:latin typeface="Verdana"/>
                <a:cs typeface="Verdana"/>
              </a:rPr>
              <a:t>string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Formatting </a:t>
            </a:r>
            <a:r>
              <a:rPr dirty="0" sz="1200" b="1">
                <a:latin typeface="Arial"/>
                <a:cs typeface="Arial"/>
              </a:rPr>
              <a:t>Strings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098414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pi</a:t>
            </a:r>
            <a:r>
              <a:rPr dirty="0" sz="1100" spc="90">
                <a:latin typeface="Arial"/>
                <a:cs typeface="Arial"/>
              </a:rPr>
              <a:t>*1000*</a:t>
            </a:r>
            <a:r>
              <a:rPr dirty="0" sz="900" spc="90">
                <a:latin typeface="Arial"/>
                <a:cs typeface="Arial"/>
              </a:rPr>
              <a:t>ones</a:t>
            </a:r>
            <a:r>
              <a:rPr dirty="0" sz="1100" spc="90">
                <a:latin typeface="Arial"/>
                <a:cs typeface="Arial"/>
              </a:rPr>
              <a:t>(1,5);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80">
                <a:latin typeface="Arial"/>
                <a:cs typeface="Arial"/>
              </a:rPr>
              <a:t>sprintf</a:t>
            </a:r>
            <a:r>
              <a:rPr dirty="0" sz="1100" spc="180">
                <a:latin typeface="Arial"/>
                <a:cs typeface="Arial"/>
              </a:rPr>
              <a:t>(' </a:t>
            </a:r>
            <a:r>
              <a:rPr dirty="0" sz="1100" spc="-35">
                <a:latin typeface="Arial"/>
                <a:cs typeface="Arial"/>
              </a:rPr>
              <a:t>%f </a:t>
            </a:r>
            <a:r>
              <a:rPr dirty="0" sz="1100" spc="150">
                <a:latin typeface="Arial"/>
                <a:cs typeface="Arial"/>
              </a:rPr>
              <a:t>\n </a:t>
            </a:r>
            <a:r>
              <a:rPr dirty="0" sz="1100" spc="50">
                <a:latin typeface="Arial"/>
                <a:cs typeface="Arial"/>
              </a:rPr>
              <a:t>%.2f </a:t>
            </a:r>
            <a:r>
              <a:rPr dirty="0" sz="1100" spc="150">
                <a:latin typeface="Arial"/>
                <a:cs typeface="Arial"/>
              </a:rPr>
              <a:t>\n </a:t>
            </a:r>
            <a:r>
              <a:rPr dirty="0" sz="1100" spc="30">
                <a:latin typeface="Arial"/>
                <a:cs typeface="Arial"/>
              </a:rPr>
              <a:t>%+.2f </a:t>
            </a:r>
            <a:r>
              <a:rPr dirty="0" sz="1100" spc="140">
                <a:latin typeface="Arial"/>
                <a:cs typeface="Arial"/>
              </a:rPr>
              <a:t>\n </a:t>
            </a:r>
            <a:r>
              <a:rPr dirty="0" sz="1100" spc="30">
                <a:latin typeface="Arial"/>
                <a:cs typeface="Arial"/>
              </a:rPr>
              <a:t>%12.2f </a:t>
            </a:r>
            <a:r>
              <a:rPr dirty="0" sz="1100" spc="145">
                <a:latin typeface="Arial"/>
                <a:cs typeface="Arial"/>
              </a:rPr>
              <a:t>\n </a:t>
            </a:r>
            <a:r>
              <a:rPr dirty="0" sz="1100" spc="25">
                <a:latin typeface="Arial"/>
                <a:cs typeface="Arial"/>
              </a:rPr>
              <a:t>%012.2f </a:t>
            </a:r>
            <a:r>
              <a:rPr dirty="0" sz="1100" spc="245">
                <a:latin typeface="Arial"/>
                <a:cs typeface="Arial"/>
              </a:rPr>
              <a:t>\n',</a:t>
            </a:r>
            <a:r>
              <a:rPr dirty="0" sz="1100" spc="635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A</a:t>
            </a:r>
            <a:r>
              <a:rPr dirty="0" sz="1100" spc="6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883020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237096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3141.592654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1100" spc="30">
                <a:latin typeface="Arial"/>
                <a:cs typeface="Arial"/>
              </a:rPr>
              <a:t>3141.59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+3141.59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3141.59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000003141.59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248119"/>
            <a:ext cx="382651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b="1">
                <a:latin typeface="Arial"/>
                <a:cs typeface="Arial"/>
              </a:rPr>
              <a:t>Joining</a:t>
            </a:r>
            <a:r>
              <a:rPr dirty="0" sz="1200" spc="-5" b="1">
                <a:latin typeface="Arial"/>
                <a:cs typeface="Arial"/>
              </a:rPr>
              <a:t> Strings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552" y="8895333"/>
            <a:ext cx="5879465" cy="264160"/>
          </a:xfrm>
          <a:prstGeom prst="rect">
            <a:avLst/>
          </a:prstGeom>
          <a:ln w="9144">
            <a:solidFill>
              <a:srgbClr val="D5D5D5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00"/>
              </a:spcBef>
            </a:pPr>
            <a:r>
              <a:rPr dirty="0" sz="900" spc="60">
                <a:solidFill>
                  <a:srgbClr val="666600"/>
                </a:solidFill>
                <a:latin typeface="Arial"/>
                <a:cs typeface="Arial"/>
              </a:rPr>
              <a:t>%</a:t>
            </a:r>
            <a:r>
              <a:rPr dirty="0" sz="900" spc="60">
                <a:latin typeface="Arial"/>
                <a:cs typeface="Arial"/>
              </a:rPr>
              <a:t>cell </a:t>
            </a:r>
            <a:r>
              <a:rPr dirty="0" sz="900" spc="80">
                <a:latin typeface="Arial"/>
                <a:cs typeface="Arial"/>
              </a:rPr>
              <a:t>array </a:t>
            </a:r>
            <a:r>
              <a:rPr dirty="0" sz="900" spc="114">
                <a:latin typeface="Arial"/>
                <a:cs typeface="Arial"/>
              </a:rPr>
              <a:t>of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strings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552" y="918971"/>
            <a:ext cx="5879465" cy="1254760"/>
          </a:xfrm>
          <a:prstGeom prst="rect">
            <a:avLst/>
          </a:prstGeom>
          <a:ln w="9144">
            <a:solidFill>
              <a:srgbClr val="D5D5D5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05"/>
              </a:spcBef>
            </a:pPr>
            <a:r>
              <a:rPr dirty="0" sz="900" spc="95">
                <a:latin typeface="Arial"/>
                <a:cs typeface="Arial"/>
              </a:rPr>
              <a:t>str_array </a:t>
            </a:r>
            <a:r>
              <a:rPr dirty="0" sz="900" spc="-35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dirty="0" sz="900" spc="155">
                <a:solidFill>
                  <a:srgbClr val="666600"/>
                </a:solidFill>
                <a:latin typeface="Arial"/>
                <a:cs typeface="Arial"/>
              </a:rPr>
              <a:t>{</a:t>
            </a:r>
            <a:r>
              <a:rPr dirty="0" sz="900" spc="155">
                <a:solidFill>
                  <a:srgbClr val="008700"/>
                </a:solidFill>
                <a:latin typeface="Arial"/>
                <a:cs typeface="Arial"/>
              </a:rPr>
              <a:t>'red'</a:t>
            </a:r>
            <a:r>
              <a:rPr dirty="0" sz="900" spc="155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dirty="0" sz="900" spc="155">
                <a:solidFill>
                  <a:srgbClr val="008700"/>
                </a:solidFill>
                <a:latin typeface="Arial"/>
                <a:cs typeface="Arial"/>
              </a:rPr>
              <a:t>'blue'</a:t>
            </a:r>
            <a:r>
              <a:rPr dirty="0" sz="900" spc="155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dirty="0" sz="900" spc="155">
                <a:solidFill>
                  <a:srgbClr val="008700"/>
                </a:solidFill>
                <a:latin typeface="Arial"/>
                <a:cs typeface="Arial"/>
              </a:rPr>
              <a:t>'green'</a:t>
            </a:r>
            <a:r>
              <a:rPr dirty="0" sz="900" spc="155">
                <a:solidFill>
                  <a:srgbClr val="666600"/>
                </a:solidFill>
                <a:latin typeface="Arial"/>
                <a:cs typeface="Arial"/>
              </a:rPr>
              <a:t>, </a:t>
            </a:r>
            <a:r>
              <a:rPr dirty="0" sz="900" spc="145">
                <a:solidFill>
                  <a:srgbClr val="008700"/>
                </a:solidFill>
                <a:latin typeface="Arial"/>
                <a:cs typeface="Arial"/>
              </a:rPr>
              <a:t>'yellow'</a:t>
            </a:r>
            <a:r>
              <a:rPr dirty="0" sz="900" spc="145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dirty="0" sz="900" spc="19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20">
                <a:solidFill>
                  <a:srgbClr val="008700"/>
                </a:solidFill>
                <a:latin typeface="Arial"/>
                <a:cs typeface="Arial"/>
              </a:rPr>
              <a:t>'orange'</a:t>
            </a:r>
            <a:r>
              <a:rPr dirty="0" sz="900" spc="120">
                <a:solidFill>
                  <a:srgbClr val="666600"/>
                </a:solidFill>
                <a:latin typeface="Arial"/>
                <a:cs typeface="Arial"/>
              </a:rPr>
              <a:t>};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73025" marR="2845435">
              <a:lnSpc>
                <a:spcPct val="180000"/>
              </a:lnSpc>
            </a:pPr>
            <a:r>
              <a:rPr dirty="0" sz="900" spc="-310">
                <a:solidFill>
                  <a:srgbClr val="666600"/>
                </a:solidFill>
                <a:latin typeface="Arial"/>
                <a:cs typeface="Arial"/>
              </a:rPr>
              <a:t>%</a:t>
            </a:r>
            <a:r>
              <a:rPr dirty="0" sz="900" spc="229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7E0054"/>
                </a:solidFill>
                <a:latin typeface="Arial"/>
                <a:cs typeface="Arial"/>
              </a:rPr>
              <a:t>Join </a:t>
            </a:r>
            <a:r>
              <a:rPr dirty="0" sz="900" spc="110">
                <a:latin typeface="Arial"/>
                <a:cs typeface="Arial"/>
              </a:rPr>
              <a:t>strings </a:t>
            </a:r>
            <a:r>
              <a:rPr dirty="0" sz="900" spc="140">
                <a:solidFill>
                  <a:srgbClr val="000087"/>
                </a:solidFill>
                <a:latin typeface="Arial"/>
                <a:cs typeface="Arial"/>
              </a:rPr>
              <a:t>in </a:t>
            </a:r>
            <a:r>
              <a:rPr dirty="0" sz="900" spc="150">
                <a:latin typeface="Arial"/>
                <a:cs typeface="Arial"/>
              </a:rPr>
              <a:t>cell </a:t>
            </a:r>
            <a:r>
              <a:rPr dirty="0" sz="900" spc="80">
                <a:latin typeface="Arial"/>
                <a:cs typeface="Arial"/>
              </a:rPr>
              <a:t>array </a:t>
            </a:r>
            <a:r>
              <a:rPr dirty="0" sz="900" spc="130">
                <a:solidFill>
                  <a:srgbClr val="000087"/>
                </a:solidFill>
                <a:latin typeface="Arial"/>
                <a:cs typeface="Arial"/>
              </a:rPr>
              <a:t>into </a:t>
            </a:r>
            <a:r>
              <a:rPr dirty="0" sz="900" spc="100">
                <a:latin typeface="Arial"/>
                <a:cs typeface="Arial"/>
              </a:rPr>
              <a:t>single </a:t>
            </a:r>
            <a:r>
              <a:rPr dirty="0" sz="900" spc="125">
                <a:solidFill>
                  <a:srgbClr val="000087"/>
                </a:solidFill>
                <a:latin typeface="Arial"/>
                <a:cs typeface="Arial"/>
              </a:rPr>
              <a:t>string  </a:t>
            </a:r>
            <a:r>
              <a:rPr dirty="0" sz="900" spc="114">
                <a:latin typeface="Arial"/>
                <a:cs typeface="Arial"/>
              </a:rPr>
              <a:t>str1 </a:t>
            </a:r>
            <a:r>
              <a:rPr dirty="0" sz="900" spc="-35">
                <a:solidFill>
                  <a:srgbClr val="666600"/>
                </a:solidFill>
                <a:latin typeface="Arial"/>
                <a:cs typeface="Arial"/>
              </a:rPr>
              <a:t>= </a:t>
            </a:r>
            <a:r>
              <a:rPr dirty="0" sz="900" spc="165">
                <a:latin typeface="Arial"/>
                <a:cs typeface="Arial"/>
              </a:rPr>
              <a:t>strjoin</a:t>
            </a:r>
            <a:r>
              <a:rPr dirty="0" sz="900" spc="165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dirty="0" sz="900" spc="165">
                <a:solidFill>
                  <a:srgbClr val="008700"/>
                </a:solidFill>
                <a:latin typeface="Arial"/>
                <a:cs typeface="Arial"/>
              </a:rPr>
              <a:t>"-"</a:t>
            </a:r>
            <a:r>
              <a:rPr dirty="0" sz="900" spc="165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dirty="0" sz="900" spc="42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05">
                <a:latin typeface="Arial"/>
                <a:cs typeface="Arial"/>
              </a:rPr>
              <a:t>str_array</a:t>
            </a:r>
            <a:r>
              <a:rPr dirty="0" sz="900" spc="105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14">
                <a:latin typeface="Arial"/>
                <a:cs typeface="Arial"/>
              </a:rPr>
              <a:t>str2  </a:t>
            </a:r>
            <a:r>
              <a:rPr dirty="0" sz="900" spc="-35">
                <a:solidFill>
                  <a:srgbClr val="666600"/>
                </a:solidFill>
                <a:latin typeface="Arial"/>
                <a:cs typeface="Arial"/>
              </a:rPr>
              <a:t>=</a:t>
            </a:r>
            <a:r>
              <a:rPr dirty="0" sz="900" spc="180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70">
                <a:latin typeface="Arial"/>
                <a:cs typeface="Arial"/>
              </a:rPr>
              <a:t>strjoin</a:t>
            </a:r>
            <a:r>
              <a:rPr dirty="0" sz="900" spc="170">
                <a:solidFill>
                  <a:srgbClr val="666600"/>
                </a:solidFill>
                <a:latin typeface="Arial"/>
                <a:cs typeface="Arial"/>
              </a:rPr>
              <a:t>(</a:t>
            </a:r>
            <a:r>
              <a:rPr dirty="0" sz="900" spc="170">
                <a:solidFill>
                  <a:srgbClr val="008700"/>
                </a:solidFill>
                <a:latin typeface="Arial"/>
                <a:cs typeface="Arial"/>
              </a:rPr>
              <a:t>","</a:t>
            </a:r>
            <a:r>
              <a:rPr dirty="0" sz="900" spc="170">
                <a:solidFill>
                  <a:srgbClr val="666600"/>
                </a:solidFill>
                <a:latin typeface="Arial"/>
                <a:cs typeface="Arial"/>
              </a:rPr>
              <a:t>,</a:t>
            </a:r>
            <a:r>
              <a:rPr dirty="0" sz="900" spc="25">
                <a:solidFill>
                  <a:srgbClr val="666600"/>
                </a:solidFill>
                <a:latin typeface="Arial"/>
                <a:cs typeface="Arial"/>
              </a:rPr>
              <a:t> </a:t>
            </a:r>
            <a:r>
              <a:rPr dirty="0" sz="900" spc="105">
                <a:latin typeface="Arial"/>
                <a:cs typeface="Arial"/>
              </a:rPr>
              <a:t>str_array</a:t>
            </a:r>
            <a:r>
              <a:rPr dirty="0" sz="900" spc="105">
                <a:solidFill>
                  <a:srgbClr val="666600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258313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613913"/>
            <a:ext cx="5800090" cy="12439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14">
                <a:latin typeface="Arial"/>
                <a:cs typeface="Arial"/>
              </a:rPr>
              <a:t>str1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3959225">
              <a:lnSpc>
                <a:spcPct val="208100"/>
              </a:lnSpc>
              <a:spcBef>
                <a:spcPts val="5"/>
              </a:spcBef>
            </a:pPr>
            <a:r>
              <a:rPr dirty="0" sz="900" spc="55">
                <a:latin typeface="Arial"/>
                <a:cs typeface="Arial"/>
              </a:rPr>
              <a:t>red </a:t>
            </a:r>
            <a:r>
              <a:rPr dirty="0" sz="900" spc="65">
                <a:latin typeface="Arial"/>
                <a:cs typeface="Arial"/>
              </a:rPr>
              <a:t>blue </a:t>
            </a:r>
            <a:r>
              <a:rPr dirty="0" sz="900" spc="30">
                <a:latin typeface="Arial"/>
                <a:cs typeface="Arial"/>
              </a:rPr>
              <a:t>green </a:t>
            </a:r>
            <a:r>
              <a:rPr dirty="0" sz="900" spc="75">
                <a:latin typeface="Arial"/>
                <a:cs typeface="Arial"/>
              </a:rPr>
              <a:t>yellow </a:t>
            </a:r>
            <a:r>
              <a:rPr dirty="0" sz="900" spc="25">
                <a:latin typeface="Arial"/>
                <a:cs typeface="Arial"/>
              </a:rPr>
              <a:t>orange  </a:t>
            </a:r>
            <a:r>
              <a:rPr dirty="0" sz="900" spc="114">
                <a:latin typeface="Arial"/>
                <a:cs typeface="Arial"/>
              </a:rPr>
              <a:t>str2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5">
                <a:latin typeface="Arial"/>
                <a:cs typeface="Arial"/>
              </a:rPr>
              <a:t>red </a:t>
            </a:r>
            <a:r>
              <a:rPr dirty="0" sz="1100" spc="300">
                <a:latin typeface="Arial"/>
                <a:cs typeface="Arial"/>
              </a:rPr>
              <a:t>, </a:t>
            </a:r>
            <a:r>
              <a:rPr dirty="0" sz="900" spc="65">
                <a:latin typeface="Arial"/>
                <a:cs typeface="Arial"/>
              </a:rPr>
              <a:t>blue </a:t>
            </a:r>
            <a:r>
              <a:rPr dirty="0" sz="1100" spc="300">
                <a:latin typeface="Arial"/>
                <a:cs typeface="Arial"/>
              </a:rPr>
              <a:t>, </a:t>
            </a:r>
            <a:r>
              <a:rPr dirty="0" sz="900" spc="30">
                <a:latin typeface="Arial"/>
                <a:cs typeface="Arial"/>
              </a:rPr>
              <a:t>green </a:t>
            </a:r>
            <a:r>
              <a:rPr dirty="0" sz="1100" spc="300">
                <a:latin typeface="Arial"/>
                <a:cs typeface="Arial"/>
              </a:rPr>
              <a:t>, </a:t>
            </a:r>
            <a:r>
              <a:rPr dirty="0" sz="900" spc="75">
                <a:latin typeface="Arial"/>
                <a:cs typeface="Arial"/>
              </a:rPr>
              <a:t>yellow </a:t>
            </a:r>
            <a:r>
              <a:rPr dirty="0" sz="1100" spc="300">
                <a:latin typeface="Arial"/>
                <a:cs typeface="Arial"/>
              </a:rPr>
              <a:t>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900" spc="25">
                <a:latin typeface="Arial"/>
                <a:cs typeface="Arial"/>
              </a:rPr>
              <a:t>orange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961996"/>
            <a:ext cx="382651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b="1">
                <a:latin typeface="Arial"/>
                <a:cs typeface="Arial"/>
              </a:rPr>
              <a:t>Finding </a:t>
            </a:r>
            <a:r>
              <a:rPr dirty="0" sz="1200" spc="-5" b="1">
                <a:latin typeface="Arial"/>
                <a:cs typeface="Arial"/>
              </a:rPr>
              <a:t>and Replacing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Strings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659502"/>
            <a:ext cx="5800090" cy="31419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65">
                <a:latin typeface="Arial"/>
                <a:cs typeface="Arial"/>
              </a:rPr>
              <a:t>students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0">
                <a:latin typeface="Arial"/>
                <a:cs typeface="Arial"/>
              </a:rPr>
              <a:t>{'Zara </a:t>
            </a:r>
            <a:r>
              <a:rPr dirty="0" sz="1100" spc="250">
                <a:latin typeface="Arial"/>
                <a:cs typeface="Arial"/>
              </a:rPr>
              <a:t>Ali', </a:t>
            </a:r>
            <a:r>
              <a:rPr dirty="0" sz="1100" spc="35">
                <a:latin typeface="Arial"/>
                <a:cs typeface="Arial"/>
              </a:rPr>
              <a:t>'Neha </a:t>
            </a:r>
            <a:r>
              <a:rPr dirty="0" sz="1100" spc="90">
                <a:latin typeface="Arial"/>
                <a:cs typeface="Arial"/>
              </a:rPr>
              <a:t>Bhatnagar',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 marL="825500" marR="2290445">
              <a:lnSpc>
                <a:spcPct val="188500"/>
              </a:lnSpc>
              <a:spcBef>
                <a:spcPts val="5"/>
              </a:spcBef>
            </a:pPr>
            <a:r>
              <a:rPr dirty="0" sz="1100" spc="65">
                <a:latin typeface="Arial"/>
                <a:cs typeface="Arial"/>
              </a:rPr>
              <a:t>'Monica </a:t>
            </a:r>
            <a:r>
              <a:rPr dirty="0" sz="1100" spc="160">
                <a:latin typeface="Arial"/>
                <a:cs typeface="Arial"/>
              </a:rPr>
              <a:t>Malik', </a:t>
            </a:r>
            <a:r>
              <a:rPr dirty="0" sz="1100" spc="5">
                <a:latin typeface="Arial"/>
                <a:cs typeface="Arial"/>
              </a:rPr>
              <a:t>'Madhu </a:t>
            </a:r>
            <a:r>
              <a:rPr dirty="0" sz="1100" spc="45">
                <a:latin typeface="Arial"/>
                <a:cs typeface="Arial"/>
              </a:rPr>
              <a:t>Gautam', </a:t>
            </a:r>
            <a:r>
              <a:rPr dirty="0" sz="1100" spc="295">
                <a:latin typeface="Arial"/>
                <a:cs typeface="Arial"/>
              </a:rPr>
              <a:t>...  </a:t>
            </a:r>
            <a:r>
              <a:rPr dirty="0" sz="1100" spc="5">
                <a:latin typeface="Arial"/>
                <a:cs typeface="Arial"/>
              </a:rPr>
              <a:t>'Madhu </a:t>
            </a:r>
            <a:r>
              <a:rPr dirty="0" sz="1100" spc="55">
                <a:latin typeface="Arial"/>
                <a:cs typeface="Arial"/>
              </a:rPr>
              <a:t>Sharma', </a:t>
            </a:r>
            <a:r>
              <a:rPr dirty="0" sz="1100">
                <a:latin typeface="Arial"/>
                <a:cs typeface="Arial"/>
              </a:rPr>
              <a:t>'Bhawna </a:t>
            </a:r>
            <a:r>
              <a:rPr dirty="0" sz="1100" spc="120">
                <a:latin typeface="Arial"/>
                <a:cs typeface="Arial"/>
              </a:rPr>
              <a:t>Sharma',...  </a:t>
            </a:r>
            <a:r>
              <a:rPr dirty="0" sz="1100" spc="35">
                <a:latin typeface="Arial"/>
                <a:cs typeface="Arial"/>
              </a:rPr>
              <a:t>'Nuha </a:t>
            </a:r>
            <a:r>
              <a:rPr dirty="0" sz="1100" spc="250">
                <a:latin typeface="Arial"/>
                <a:cs typeface="Arial"/>
              </a:rPr>
              <a:t>Ali', </a:t>
            </a:r>
            <a:r>
              <a:rPr dirty="0" sz="1100" spc="45">
                <a:latin typeface="Arial"/>
                <a:cs typeface="Arial"/>
              </a:rPr>
              <a:t>'Reva </a:t>
            </a:r>
            <a:r>
              <a:rPr dirty="0" sz="1100" spc="150">
                <a:latin typeface="Arial"/>
                <a:cs typeface="Arial"/>
              </a:rPr>
              <a:t>Dutta', </a:t>
            </a:r>
            <a:r>
              <a:rPr dirty="0" sz="1100" spc="290">
                <a:latin typeface="Arial"/>
                <a:cs typeface="Arial"/>
              </a:rPr>
              <a:t>...  </a:t>
            </a:r>
            <a:r>
              <a:rPr dirty="0" sz="1100" spc="70">
                <a:latin typeface="Arial"/>
                <a:cs typeface="Arial"/>
              </a:rPr>
              <a:t>'Sunaina </a:t>
            </a:r>
            <a:r>
              <a:rPr dirty="0" sz="1100" spc="254">
                <a:latin typeface="Arial"/>
                <a:cs typeface="Arial"/>
              </a:rPr>
              <a:t>Ali', </a:t>
            </a:r>
            <a:r>
              <a:rPr dirty="0" sz="1100" spc="145">
                <a:latin typeface="Arial"/>
                <a:cs typeface="Arial"/>
              </a:rPr>
              <a:t>'Sofia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Kabir'};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89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900" spc="105">
                <a:latin typeface="Arial"/>
                <a:cs typeface="Arial"/>
              </a:rPr>
              <a:t>strrep </a:t>
            </a: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35">
                <a:latin typeface="Arial"/>
                <a:cs typeface="Arial"/>
              </a:rPr>
              <a:t>searches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65">
                <a:latin typeface="Arial"/>
                <a:cs typeface="Arial"/>
              </a:rPr>
              <a:t>replaces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sub-string.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25">
                <a:latin typeface="Arial"/>
                <a:cs typeface="Arial"/>
              </a:rPr>
              <a:t>new_student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14">
                <a:latin typeface="Arial"/>
                <a:cs typeface="Arial"/>
              </a:rPr>
              <a:t>strrep</a:t>
            </a:r>
            <a:r>
              <a:rPr dirty="0" sz="1100" spc="114">
                <a:latin typeface="Arial"/>
                <a:cs typeface="Arial"/>
              </a:rPr>
              <a:t>(</a:t>
            </a:r>
            <a:r>
              <a:rPr dirty="0" sz="900" spc="114">
                <a:latin typeface="Arial"/>
                <a:cs typeface="Arial"/>
              </a:rPr>
              <a:t>students</a:t>
            </a:r>
            <a:r>
              <a:rPr dirty="0" sz="1100" spc="114">
                <a:latin typeface="Arial"/>
                <a:cs typeface="Arial"/>
              </a:rPr>
              <a:t>(8), </a:t>
            </a:r>
            <a:r>
              <a:rPr dirty="0" sz="1100" spc="130">
                <a:latin typeface="Arial"/>
                <a:cs typeface="Arial"/>
              </a:rPr>
              <a:t>'Reva',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'Poulomi')</a:t>
            </a:r>
            <a:endParaRPr sz="1100">
              <a:latin typeface="Arial"/>
              <a:cs typeface="Arial"/>
            </a:endParaRPr>
          </a:p>
          <a:p>
            <a:pPr marL="73025" marR="3792854">
              <a:lnSpc>
                <a:spcPct val="188200"/>
              </a:lnSpc>
              <a:spcBef>
                <a:spcPts val="1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Display </a:t>
            </a:r>
            <a:r>
              <a:rPr dirty="0" sz="900" spc="200">
                <a:latin typeface="Arial"/>
                <a:cs typeface="Arial"/>
              </a:rPr>
              <a:t>first </a:t>
            </a:r>
            <a:r>
              <a:rPr dirty="0" sz="900" spc="-50">
                <a:latin typeface="Arial"/>
                <a:cs typeface="Arial"/>
              </a:rPr>
              <a:t>names  </a:t>
            </a:r>
            <a:r>
              <a:rPr dirty="0" sz="900" spc="65">
                <a:latin typeface="Arial"/>
                <a:cs typeface="Arial"/>
              </a:rPr>
              <a:t>first_names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strtok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students</a:t>
            </a:r>
            <a:r>
              <a:rPr dirty="0" sz="1100" spc="11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512302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8866377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25">
                <a:latin typeface="Arial"/>
                <a:cs typeface="Arial"/>
              </a:rPr>
              <a:t>new_student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9056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322580">
              <a:lnSpc>
                <a:spcPct val="100000"/>
              </a:lnSpc>
              <a:spcBef>
                <a:spcPts val="545"/>
              </a:spcBef>
            </a:pPr>
            <a:r>
              <a:rPr dirty="0" sz="1100" spc="80">
                <a:latin typeface="Arial"/>
                <a:cs typeface="Arial"/>
              </a:rPr>
              <a:t>'Poulomi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Dutta'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65">
                <a:latin typeface="Arial"/>
                <a:cs typeface="Arial"/>
              </a:rPr>
              <a:t>first_names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07670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5">
                <a:latin typeface="Arial"/>
                <a:cs typeface="Arial"/>
              </a:rPr>
              <a:t>1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tabLst>
                <a:tab pos="1035685" algn="l"/>
                <a:tab pos="1748155" algn="l"/>
                <a:tab pos="2614930" algn="l"/>
                <a:tab pos="3401695" algn="l"/>
                <a:tab pos="4192904" algn="l"/>
              </a:tabLst>
            </a:pPr>
            <a:r>
              <a:rPr dirty="0" sz="1100" spc="155">
                <a:latin typeface="Arial"/>
                <a:cs typeface="Arial"/>
              </a:rPr>
              <a:t>'Zara'	</a:t>
            </a:r>
            <a:r>
              <a:rPr dirty="0" sz="1100" spc="95">
                <a:latin typeface="Arial"/>
                <a:cs typeface="Arial"/>
              </a:rPr>
              <a:t>'Neha'	</a:t>
            </a:r>
            <a:r>
              <a:rPr dirty="0" sz="1100" spc="105">
                <a:latin typeface="Arial"/>
                <a:cs typeface="Arial"/>
              </a:rPr>
              <a:t>'Monica'	</a:t>
            </a:r>
            <a:r>
              <a:rPr dirty="0" sz="1100" spc="60">
                <a:latin typeface="Arial"/>
                <a:cs typeface="Arial"/>
              </a:rPr>
              <a:t>'Madhu'	'Madhu'	</a:t>
            </a:r>
            <a:r>
              <a:rPr dirty="0" sz="1100" spc="50">
                <a:latin typeface="Arial"/>
                <a:cs typeface="Arial"/>
              </a:rPr>
              <a:t>'Bhawna'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399796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tabLst>
                <a:tab pos="1035685" algn="l"/>
                <a:tab pos="1748155" algn="l"/>
                <a:tab pos="2691130" algn="l"/>
              </a:tabLst>
            </a:pPr>
            <a:r>
              <a:rPr dirty="0" sz="1100" spc="95">
                <a:latin typeface="Arial"/>
                <a:cs typeface="Arial"/>
              </a:rPr>
              <a:t>'Nuha'	</a:t>
            </a:r>
            <a:r>
              <a:rPr dirty="0" sz="1100" spc="105">
                <a:latin typeface="Arial"/>
                <a:cs typeface="Arial"/>
              </a:rPr>
              <a:t>'Reva'	'Sunaina'	</a:t>
            </a:r>
            <a:r>
              <a:rPr dirty="0" sz="1100" spc="180">
                <a:latin typeface="Arial"/>
                <a:cs typeface="Arial"/>
              </a:rPr>
              <a:t>'Sofia'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928724"/>
            <a:ext cx="382651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Comparing Strings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626230"/>
            <a:ext cx="5800090" cy="222377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114">
                <a:latin typeface="Arial"/>
                <a:cs typeface="Arial"/>
              </a:rPr>
              <a:t>str1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45">
                <a:latin typeface="Arial"/>
                <a:cs typeface="Arial"/>
              </a:rPr>
              <a:t>'This  </a:t>
            </a:r>
            <a:r>
              <a:rPr dirty="0" sz="1100" spc="200">
                <a:latin typeface="Arial"/>
                <a:cs typeface="Arial"/>
              </a:rPr>
              <a:t>is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test'</a:t>
            </a:r>
            <a:endParaRPr sz="1100">
              <a:latin typeface="Arial"/>
              <a:cs typeface="Arial"/>
            </a:endParaRPr>
          </a:p>
          <a:p>
            <a:pPr marL="73025" marR="4175125">
              <a:lnSpc>
                <a:spcPct val="189100"/>
              </a:lnSpc>
            </a:pPr>
            <a:r>
              <a:rPr dirty="0" sz="900" spc="114">
                <a:latin typeface="Arial"/>
                <a:cs typeface="Arial"/>
              </a:rPr>
              <a:t>str2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5">
                <a:latin typeface="Arial"/>
                <a:cs typeface="Arial"/>
              </a:rPr>
              <a:t>'This </a:t>
            </a:r>
            <a:r>
              <a:rPr dirty="0" sz="1100" spc="200">
                <a:latin typeface="Arial"/>
                <a:cs typeface="Arial"/>
              </a:rPr>
              <a:t>is text' 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strcmp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str1</a:t>
            </a:r>
            <a:r>
              <a:rPr dirty="0" sz="1100" spc="110">
                <a:latin typeface="Arial"/>
                <a:cs typeface="Arial"/>
              </a:rPr>
              <a:t>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160">
                <a:latin typeface="Arial"/>
                <a:cs typeface="Arial"/>
              </a:rPr>
              <a:t>str2</a:t>
            </a:r>
            <a:r>
              <a:rPr dirty="0" sz="1100" spc="160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 marL="73025" marR="2668270" indent="62230">
              <a:lnSpc>
                <a:spcPct val="188200"/>
              </a:lnSpc>
            </a:pPr>
            <a:r>
              <a:rPr dirty="0" sz="900" spc="114">
                <a:latin typeface="Arial"/>
                <a:cs typeface="Arial"/>
              </a:rPr>
              <a:t>sprintf</a:t>
            </a:r>
            <a:r>
              <a:rPr dirty="0" sz="1100" spc="114">
                <a:latin typeface="Arial"/>
                <a:cs typeface="Arial"/>
              </a:rPr>
              <a:t>('%s </a:t>
            </a:r>
            <a:r>
              <a:rPr dirty="0" sz="1100" spc="-10">
                <a:latin typeface="Arial"/>
                <a:cs typeface="Arial"/>
              </a:rPr>
              <a:t>and </a:t>
            </a:r>
            <a:r>
              <a:rPr dirty="0" sz="1100" spc="-165">
                <a:latin typeface="Arial"/>
                <a:cs typeface="Arial"/>
              </a:rPr>
              <a:t>%s </a:t>
            </a:r>
            <a:r>
              <a:rPr dirty="0" sz="1100" spc="70">
                <a:latin typeface="Arial"/>
                <a:cs typeface="Arial"/>
              </a:rPr>
              <a:t>are </a:t>
            </a:r>
            <a:r>
              <a:rPr dirty="0" sz="1100" spc="140">
                <a:latin typeface="Arial"/>
                <a:cs typeface="Arial"/>
              </a:rPr>
              <a:t>equal', </a:t>
            </a:r>
            <a:r>
              <a:rPr dirty="0" sz="900" spc="150">
                <a:latin typeface="Arial"/>
                <a:cs typeface="Arial"/>
              </a:rPr>
              <a:t>str1</a:t>
            </a:r>
            <a:r>
              <a:rPr dirty="0" sz="1100" spc="150">
                <a:latin typeface="Arial"/>
                <a:cs typeface="Arial"/>
              </a:rPr>
              <a:t>, </a:t>
            </a:r>
            <a:r>
              <a:rPr dirty="0" sz="900" spc="135">
                <a:latin typeface="Arial"/>
                <a:cs typeface="Arial"/>
              </a:rPr>
              <a:t>str2</a:t>
            </a:r>
            <a:r>
              <a:rPr dirty="0" sz="1100" spc="135">
                <a:latin typeface="Arial"/>
                <a:cs typeface="Arial"/>
              </a:rPr>
              <a:t>)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 marL="73025" marR="2361565" indent="62230">
              <a:lnSpc>
                <a:spcPct val="188200"/>
              </a:lnSpc>
              <a:spcBef>
                <a:spcPts val="15"/>
              </a:spcBef>
            </a:pPr>
            <a:r>
              <a:rPr dirty="0" sz="900" spc="114">
                <a:latin typeface="Arial"/>
                <a:cs typeface="Arial"/>
              </a:rPr>
              <a:t>sprintf</a:t>
            </a:r>
            <a:r>
              <a:rPr dirty="0" sz="1100" spc="114">
                <a:latin typeface="Arial"/>
                <a:cs typeface="Arial"/>
              </a:rPr>
              <a:t>('%s </a:t>
            </a:r>
            <a:r>
              <a:rPr dirty="0" sz="1100" spc="-10">
                <a:latin typeface="Arial"/>
                <a:cs typeface="Arial"/>
              </a:rPr>
              <a:t>and </a:t>
            </a:r>
            <a:r>
              <a:rPr dirty="0" sz="1100" spc="-165">
                <a:latin typeface="Arial"/>
                <a:cs typeface="Arial"/>
              </a:rPr>
              <a:t>%s </a:t>
            </a:r>
            <a:r>
              <a:rPr dirty="0" sz="1100" spc="70">
                <a:latin typeface="Arial"/>
                <a:cs typeface="Arial"/>
              </a:rPr>
              <a:t>are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1100" spc="140">
                <a:latin typeface="Arial"/>
                <a:cs typeface="Arial"/>
              </a:rPr>
              <a:t>equal', </a:t>
            </a:r>
            <a:r>
              <a:rPr dirty="0" sz="900" spc="150">
                <a:latin typeface="Arial"/>
                <a:cs typeface="Arial"/>
              </a:rPr>
              <a:t>str1</a:t>
            </a:r>
            <a:r>
              <a:rPr dirty="0" sz="1100" spc="150">
                <a:latin typeface="Arial"/>
                <a:cs typeface="Arial"/>
              </a:rPr>
              <a:t>, </a:t>
            </a:r>
            <a:r>
              <a:rPr dirty="0" sz="900" spc="135">
                <a:latin typeface="Arial"/>
                <a:cs typeface="Arial"/>
              </a:rPr>
              <a:t>str2</a:t>
            </a:r>
            <a:r>
              <a:rPr dirty="0" sz="1100" spc="135">
                <a:latin typeface="Arial"/>
                <a:cs typeface="Arial"/>
              </a:rPr>
              <a:t>)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991224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345300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114">
                <a:latin typeface="Arial"/>
                <a:cs typeface="Arial"/>
              </a:rPr>
              <a:t>str1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4880610">
              <a:lnSpc>
                <a:spcPct val="189100"/>
              </a:lnSpc>
            </a:pPr>
            <a:r>
              <a:rPr dirty="0" sz="1100" spc="85">
                <a:latin typeface="Arial"/>
                <a:cs typeface="Arial"/>
              </a:rPr>
              <a:t>This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125">
                <a:latin typeface="Arial"/>
                <a:cs typeface="Arial"/>
              </a:rPr>
              <a:t>test  </a:t>
            </a:r>
            <a:r>
              <a:rPr dirty="0" sz="900" spc="114">
                <a:latin typeface="Arial"/>
                <a:cs typeface="Arial"/>
              </a:rPr>
              <a:t>str2</a:t>
            </a:r>
            <a:r>
              <a:rPr dirty="0" sz="900" spc="22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4880610">
              <a:lnSpc>
                <a:spcPct val="188200"/>
              </a:lnSpc>
              <a:spcBef>
                <a:spcPts val="5"/>
              </a:spcBef>
            </a:pPr>
            <a:r>
              <a:rPr dirty="0" sz="1100" spc="85">
                <a:latin typeface="Arial"/>
                <a:cs typeface="Arial"/>
              </a:rPr>
              <a:t>This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125">
                <a:latin typeface="Arial"/>
                <a:cs typeface="Arial"/>
              </a:rPr>
              <a:t>text  </a:t>
            </a: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85">
                <a:latin typeface="Arial"/>
                <a:cs typeface="Arial"/>
              </a:rPr>
              <a:t>This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125">
                <a:latin typeface="Arial"/>
                <a:cs typeface="Arial"/>
              </a:rPr>
              <a:t>test </a:t>
            </a:r>
            <a:r>
              <a:rPr dirty="0" sz="1100" spc="-10">
                <a:latin typeface="Arial"/>
                <a:cs typeface="Arial"/>
              </a:rPr>
              <a:t>and </a:t>
            </a:r>
            <a:r>
              <a:rPr dirty="0" sz="1100" spc="80">
                <a:latin typeface="Arial"/>
                <a:cs typeface="Arial"/>
              </a:rPr>
              <a:t>This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125">
                <a:latin typeface="Arial"/>
                <a:cs typeface="Arial"/>
              </a:rPr>
              <a:t>text </a:t>
            </a:r>
            <a:r>
              <a:rPr dirty="0" sz="900" spc="55">
                <a:latin typeface="Arial"/>
                <a:cs typeface="Arial"/>
              </a:rPr>
              <a:t>are </a:t>
            </a:r>
            <a:r>
              <a:rPr dirty="0" sz="1100" spc="100">
                <a:latin typeface="Arial"/>
                <a:cs typeface="Arial"/>
              </a:rPr>
              <a:t>not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900" spc="45">
                <a:latin typeface="Arial"/>
                <a:cs typeface="Arial"/>
              </a:rPr>
              <a:t>equal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58180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group of </a:t>
            </a:r>
            <a:r>
              <a:rPr dirty="0" sz="1100" spc="-5">
                <a:latin typeface="Verdana"/>
                <a:cs typeface="Verdana"/>
              </a:rPr>
              <a:t>statements that </a:t>
            </a:r>
            <a:r>
              <a:rPr dirty="0" sz="1100">
                <a:latin typeface="Verdana"/>
                <a:cs typeface="Verdana"/>
              </a:rPr>
              <a:t>together perform a </a:t>
            </a:r>
            <a:r>
              <a:rPr dirty="0" sz="1100" spc="-5">
                <a:latin typeface="Verdana"/>
                <a:cs typeface="Verdana"/>
              </a:rPr>
              <a:t>task. </a:t>
            </a:r>
            <a:r>
              <a:rPr dirty="0" sz="1100">
                <a:latin typeface="Verdana"/>
                <a:cs typeface="Verdana"/>
              </a:rPr>
              <a:t>In MATLAB,  </a:t>
            </a:r>
            <a:r>
              <a:rPr dirty="0" sz="1100" spc="-5">
                <a:latin typeface="Verdana"/>
                <a:cs typeface="Verdana"/>
              </a:rPr>
              <a:t>functions are </a:t>
            </a:r>
            <a:r>
              <a:rPr dirty="0" sz="1100">
                <a:latin typeface="Verdana"/>
                <a:cs typeface="Verdana"/>
              </a:rPr>
              <a:t>defined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separate files.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name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file </a:t>
            </a:r>
            <a:r>
              <a:rPr dirty="0" sz="1100">
                <a:latin typeface="Verdana"/>
                <a:cs typeface="Verdana"/>
              </a:rPr>
              <a:t>and of </a:t>
            </a:r>
            <a:r>
              <a:rPr dirty="0" sz="1100" spc="-5">
                <a:latin typeface="Verdana"/>
                <a:cs typeface="Verdana"/>
              </a:rPr>
              <a:t>the function  should be the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same.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operate on </a:t>
            </a:r>
            <a:r>
              <a:rPr dirty="0" sz="1100" spc="-5">
                <a:latin typeface="Verdana"/>
                <a:cs typeface="Verdana"/>
              </a:rPr>
              <a:t>variables within </a:t>
            </a:r>
            <a:r>
              <a:rPr dirty="0" sz="1100">
                <a:latin typeface="Verdana"/>
                <a:cs typeface="Verdana"/>
              </a:rPr>
              <a:t>their own </a:t>
            </a:r>
            <a:r>
              <a:rPr dirty="0" sz="1100" spc="-5">
                <a:latin typeface="Verdana"/>
                <a:cs typeface="Verdana"/>
              </a:rPr>
              <a:t>workspace, which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called  the </a:t>
            </a:r>
            <a:r>
              <a:rPr dirty="0" sz="1100" spc="-5" b="1">
                <a:latin typeface="Verdana"/>
                <a:cs typeface="Verdana"/>
              </a:rPr>
              <a:t>local </a:t>
            </a:r>
            <a:r>
              <a:rPr dirty="0" sz="1100" b="1">
                <a:latin typeface="Verdana"/>
                <a:cs typeface="Verdana"/>
              </a:rPr>
              <a:t>workspace</a:t>
            </a:r>
            <a:r>
              <a:rPr dirty="0" sz="1100">
                <a:latin typeface="Verdana"/>
                <a:cs typeface="Verdana"/>
              </a:rPr>
              <a:t>, </a:t>
            </a:r>
            <a:r>
              <a:rPr dirty="0" sz="1100" spc="-5">
                <a:latin typeface="Verdana"/>
                <a:cs typeface="Verdana"/>
              </a:rPr>
              <a:t>separate from the workspace you access at the </a:t>
            </a:r>
            <a:r>
              <a:rPr dirty="0" sz="1100">
                <a:latin typeface="Verdana"/>
                <a:cs typeface="Verdana"/>
              </a:rPr>
              <a:t>MATLAB  command </a:t>
            </a:r>
            <a:r>
              <a:rPr dirty="0" sz="1100" spc="-5">
                <a:latin typeface="Verdana"/>
                <a:cs typeface="Verdana"/>
              </a:rPr>
              <a:t>prompt which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the </a:t>
            </a:r>
            <a:r>
              <a:rPr dirty="0" sz="1100" b="1">
                <a:latin typeface="Verdana"/>
                <a:cs typeface="Verdana"/>
              </a:rPr>
              <a:t>base</a:t>
            </a:r>
            <a:r>
              <a:rPr dirty="0" sz="1100" spc="-10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workspace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algn="just" marL="12700" marR="6985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can accept more </a:t>
            </a:r>
            <a:r>
              <a:rPr dirty="0" sz="1100" spc="-5">
                <a:latin typeface="Verdana"/>
                <a:cs typeface="Verdana"/>
              </a:rPr>
              <a:t>than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input arguments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may </a:t>
            </a:r>
            <a:r>
              <a:rPr dirty="0" sz="1100">
                <a:latin typeface="Verdana"/>
                <a:cs typeface="Verdana"/>
              </a:rPr>
              <a:t>return more </a:t>
            </a:r>
            <a:r>
              <a:rPr dirty="0" sz="1100" spc="-5">
                <a:latin typeface="Verdana"/>
                <a:cs typeface="Verdana"/>
              </a:rPr>
              <a:t>than  </a:t>
            </a:r>
            <a:r>
              <a:rPr dirty="0" sz="1100">
                <a:latin typeface="Verdana"/>
                <a:cs typeface="Verdana"/>
              </a:rPr>
              <a:t>one output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arguments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statement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940174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20">
                <a:latin typeface="Arial"/>
                <a:cs typeface="Arial"/>
              </a:rPr>
              <a:t>function [</a:t>
            </a:r>
            <a:r>
              <a:rPr dirty="0" sz="900" spc="120">
                <a:latin typeface="Arial"/>
                <a:cs typeface="Arial"/>
              </a:rPr>
              <a:t>out1</a:t>
            </a:r>
            <a:r>
              <a:rPr dirty="0" sz="1100" spc="120">
                <a:latin typeface="Arial"/>
                <a:cs typeface="Arial"/>
              </a:rPr>
              <a:t>,</a:t>
            </a:r>
            <a:r>
              <a:rPr dirty="0" sz="900" spc="120">
                <a:latin typeface="Arial"/>
                <a:cs typeface="Arial"/>
              </a:rPr>
              <a:t>out2</a:t>
            </a:r>
            <a:r>
              <a:rPr dirty="0" sz="1100" spc="120">
                <a:latin typeface="Arial"/>
                <a:cs typeface="Arial"/>
              </a:rPr>
              <a:t>, </a:t>
            </a:r>
            <a:r>
              <a:rPr dirty="0" sz="1100" spc="295">
                <a:latin typeface="Arial"/>
                <a:cs typeface="Arial"/>
              </a:rPr>
              <a:t>..., </a:t>
            </a:r>
            <a:r>
              <a:rPr dirty="0" sz="900" spc="70">
                <a:latin typeface="Arial"/>
                <a:cs typeface="Arial"/>
              </a:rPr>
              <a:t>outN</a:t>
            </a:r>
            <a:r>
              <a:rPr dirty="0" sz="1100" spc="70">
                <a:latin typeface="Arial"/>
                <a:cs typeface="Arial"/>
              </a:rPr>
              <a:t>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05">
                <a:latin typeface="Arial"/>
                <a:cs typeface="Arial"/>
              </a:rPr>
              <a:t>myfun</a:t>
            </a:r>
            <a:r>
              <a:rPr dirty="0" sz="1100" spc="105">
                <a:latin typeface="Arial"/>
                <a:cs typeface="Arial"/>
              </a:rPr>
              <a:t>(</a:t>
            </a:r>
            <a:r>
              <a:rPr dirty="0" sz="900" spc="105">
                <a:latin typeface="Arial"/>
                <a:cs typeface="Arial"/>
              </a:rPr>
              <a:t>in1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900" spc="105">
                <a:latin typeface="Arial"/>
                <a:cs typeface="Arial"/>
              </a:rPr>
              <a:t>in2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900" spc="105">
                <a:latin typeface="Arial"/>
                <a:cs typeface="Arial"/>
              </a:rPr>
              <a:t>in3</a:t>
            </a:r>
            <a:r>
              <a:rPr dirty="0" sz="1100" spc="105">
                <a:latin typeface="Arial"/>
                <a:cs typeface="Arial"/>
              </a:rPr>
              <a:t>, </a:t>
            </a:r>
            <a:r>
              <a:rPr dirty="0" sz="1100" spc="295">
                <a:latin typeface="Arial"/>
                <a:cs typeface="Arial"/>
              </a:rPr>
              <a:t>...,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inN</a:t>
            </a:r>
            <a:r>
              <a:rPr dirty="0" sz="1100" spc="8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368772"/>
            <a:ext cx="5760720" cy="100584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named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i="1">
                <a:latin typeface="Verdana"/>
                <a:cs typeface="Verdana"/>
              </a:rPr>
              <a:t>mymax</a:t>
            </a:r>
            <a:r>
              <a:rPr dirty="0" sz="1100" spc="-125" i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should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written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named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mymax.m</a:t>
            </a:r>
            <a:r>
              <a:rPr dirty="0" sz="1100" spc="-5">
                <a:latin typeface="Verdana"/>
                <a:cs typeface="Verdana"/>
              </a:rPr>
              <a:t>. 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takes five numbers as argument </a:t>
            </a:r>
            <a:r>
              <a:rPr dirty="0" sz="1100">
                <a:latin typeface="Verdana"/>
                <a:cs typeface="Verdana"/>
              </a:rPr>
              <a:t>and returns </a:t>
            </a:r>
            <a:r>
              <a:rPr dirty="0" sz="1100" spc="-5">
                <a:latin typeface="Verdana"/>
                <a:cs typeface="Verdana"/>
              </a:rPr>
              <a:t>the maximum </a:t>
            </a:r>
            <a:r>
              <a:rPr dirty="0" sz="1100">
                <a:latin typeface="Verdana"/>
                <a:cs typeface="Verdana"/>
              </a:rPr>
              <a:t>of the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file, </a:t>
            </a:r>
            <a:r>
              <a:rPr dirty="0" sz="1100" spc="-5">
                <a:latin typeface="Verdana"/>
                <a:cs typeface="Verdana"/>
              </a:rPr>
              <a:t>named mymax.m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5536056"/>
            <a:ext cx="5800090" cy="3803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-80">
                <a:latin typeface="Arial"/>
                <a:cs typeface="Arial"/>
              </a:rPr>
              <a:t>max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5">
                <a:latin typeface="Arial"/>
                <a:cs typeface="Arial"/>
              </a:rPr>
              <a:t>mymax</a:t>
            </a:r>
            <a:r>
              <a:rPr dirty="0" sz="1100" spc="5">
                <a:latin typeface="Arial"/>
                <a:cs typeface="Arial"/>
              </a:rPr>
              <a:t>(</a:t>
            </a:r>
            <a:r>
              <a:rPr dirty="0" sz="900" spc="5">
                <a:latin typeface="Arial"/>
                <a:cs typeface="Arial"/>
              </a:rPr>
              <a:t>n1</a:t>
            </a:r>
            <a:r>
              <a:rPr dirty="0" sz="1100" spc="5">
                <a:latin typeface="Arial"/>
                <a:cs typeface="Arial"/>
              </a:rPr>
              <a:t>, </a:t>
            </a:r>
            <a:r>
              <a:rPr dirty="0" sz="900" spc="90">
                <a:latin typeface="Arial"/>
                <a:cs typeface="Arial"/>
              </a:rPr>
              <a:t>n2</a:t>
            </a:r>
            <a:r>
              <a:rPr dirty="0" sz="1100" spc="90">
                <a:latin typeface="Arial"/>
                <a:cs typeface="Arial"/>
              </a:rPr>
              <a:t>, </a:t>
            </a:r>
            <a:r>
              <a:rPr dirty="0" sz="900" spc="90">
                <a:latin typeface="Arial"/>
                <a:cs typeface="Arial"/>
              </a:rPr>
              <a:t>n3</a:t>
            </a:r>
            <a:r>
              <a:rPr dirty="0" sz="1100" spc="90">
                <a:latin typeface="Arial"/>
                <a:cs typeface="Arial"/>
              </a:rPr>
              <a:t>, </a:t>
            </a:r>
            <a:r>
              <a:rPr dirty="0" sz="900" spc="90">
                <a:latin typeface="Arial"/>
                <a:cs typeface="Arial"/>
              </a:rPr>
              <a:t>n4</a:t>
            </a:r>
            <a:r>
              <a:rPr dirty="0" sz="1100" spc="90">
                <a:latin typeface="Arial"/>
                <a:cs typeface="Arial"/>
              </a:rPr>
              <a:t>,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n5</a:t>
            </a:r>
            <a:r>
              <a:rPr dirty="0" sz="1100" spc="7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%This </a:t>
            </a:r>
            <a:r>
              <a:rPr dirty="0" sz="1100" spc="114">
                <a:latin typeface="Arial"/>
                <a:cs typeface="Arial"/>
              </a:rPr>
              <a:t>function </a:t>
            </a:r>
            <a:r>
              <a:rPr dirty="0" sz="900" spc="90">
                <a:latin typeface="Arial"/>
                <a:cs typeface="Arial"/>
              </a:rPr>
              <a:t>calculates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-65">
                <a:latin typeface="Arial"/>
                <a:cs typeface="Arial"/>
              </a:rPr>
              <a:t>maximum </a:t>
            </a:r>
            <a:r>
              <a:rPr dirty="0" sz="900" spc="120">
                <a:latin typeface="Arial"/>
                <a:cs typeface="Arial"/>
              </a:rPr>
              <a:t>of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marL="73025" marR="3856990">
              <a:lnSpc>
                <a:spcPct val="1882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five </a:t>
            </a:r>
            <a:r>
              <a:rPr dirty="0" sz="900" spc="-10">
                <a:latin typeface="Arial"/>
                <a:cs typeface="Arial"/>
              </a:rPr>
              <a:t>numbers </a:t>
            </a:r>
            <a:r>
              <a:rPr dirty="0" sz="900" spc="60">
                <a:latin typeface="Arial"/>
                <a:cs typeface="Arial"/>
              </a:rPr>
              <a:t>given </a:t>
            </a:r>
            <a:r>
              <a:rPr dirty="0" sz="1100" spc="25">
                <a:latin typeface="Arial"/>
                <a:cs typeface="Arial"/>
              </a:rPr>
              <a:t>as </a:t>
            </a:r>
            <a:r>
              <a:rPr dirty="0" sz="900" spc="95">
                <a:latin typeface="Arial"/>
                <a:cs typeface="Arial"/>
              </a:rPr>
              <a:t>input  </a:t>
            </a:r>
            <a:r>
              <a:rPr dirty="0" sz="900" spc="-80">
                <a:latin typeface="Arial"/>
                <a:cs typeface="Arial"/>
              </a:rPr>
              <a:t>max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n1</a:t>
            </a:r>
            <a:r>
              <a:rPr dirty="0" sz="1100" spc="9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if(</a:t>
            </a:r>
            <a:r>
              <a:rPr dirty="0" sz="900" spc="175">
                <a:latin typeface="Arial"/>
                <a:cs typeface="Arial"/>
              </a:rPr>
              <a:t>n2 </a:t>
            </a:r>
            <a:r>
              <a:rPr dirty="0" sz="1100" spc="-40">
                <a:latin typeface="Arial"/>
                <a:cs typeface="Arial"/>
              </a:rPr>
              <a:t>&gt;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max</a:t>
            </a:r>
            <a:r>
              <a:rPr dirty="0" sz="110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-75">
                <a:latin typeface="Arial"/>
                <a:cs typeface="Arial"/>
              </a:rPr>
              <a:t>max 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n2</a:t>
            </a:r>
            <a:r>
              <a:rPr dirty="0" sz="1100" spc="9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 marL="260350" marR="4895215" indent="-187960">
              <a:lnSpc>
                <a:spcPct val="188200"/>
              </a:lnSpc>
              <a:spcBef>
                <a:spcPts val="10"/>
              </a:spcBef>
            </a:pPr>
            <a:r>
              <a:rPr dirty="0" sz="1100" spc="175">
                <a:latin typeface="Arial"/>
                <a:cs typeface="Arial"/>
              </a:rPr>
              <a:t>if(</a:t>
            </a:r>
            <a:r>
              <a:rPr dirty="0" sz="900" spc="175">
                <a:latin typeface="Arial"/>
                <a:cs typeface="Arial"/>
              </a:rPr>
              <a:t>n3 </a:t>
            </a:r>
            <a:r>
              <a:rPr dirty="0" sz="1100" spc="-40">
                <a:latin typeface="Arial"/>
                <a:cs typeface="Arial"/>
              </a:rPr>
              <a:t>&gt; </a:t>
            </a:r>
            <a:r>
              <a:rPr dirty="0" sz="900">
                <a:latin typeface="Arial"/>
                <a:cs typeface="Arial"/>
              </a:rPr>
              <a:t>max</a:t>
            </a:r>
            <a:r>
              <a:rPr dirty="0" sz="1100">
                <a:latin typeface="Arial"/>
                <a:cs typeface="Arial"/>
              </a:rPr>
              <a:t>)  </a:t>
            </a:r>
            <a:r>
              <a:rPr dirty="0" sz="900" spc="-80">
                <a:latin typeface="Arial"/>
                <a:cs typeface="Arial"/>
              </a:rPr>
              <a:t>max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n3</a:t>
            </a:r>
            <a:r>
              <a:rPr dirty="0" sz="1100" spc="9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75">
                <a:latin typeface="Arial"/>
                <a:cs typeface="Arial"/>
              </a:rPr>
              <a:t>if(</a:t>
            </a:r>
            <a:r>
              <a:rPr dirty="0" sz="900" spc="175">
                <a:latin typeface="Arial"/>
                <a:cs typeface="Arial"/>
              </a:rPr>
              <a:t>n4 </a:t>
            </a:r>
            <a:r>
              <a:rPr dirty="0" sz="1100" spc="-40">
                <a:latin typeface="Arial"/>
                <a:cs typeface="Arial"/>
              </a:rPr>
              <a:t>&gt;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max</a:t>
            </a:r>
            <a:r>
              <a:rPr dirty="0" sz="110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-75">
                <a:latin typeface="Arial"/>
                <a:cs typeface="Arial"/>
              </a:rPr>
              <a:t>max 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n4</a:t>
            </a:r>
            <a:r>
              <a:rPr dirty="0" sz="1100" spc="9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8838" y="476503"/>
            <a:ext cx="306324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17.</a:t>
            </a:r>
            <a:r>
              <a:rPr dirty="0" sz="4800" spc="254"/>
              <a:t> </a:t>
            </a:r>
            <a:r>
              <a:rPr dirty="0" spc="-229"/>
              <a:t>FUNCTIONS</a:t>
            </a:r>
            <a:endParaRPr sz="48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134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if(</a:t>
            </a:r>
            <a:r>
              <a:rPr dirty="0" sz="900" spc="175">
                <a:latin typeface="Arial"/>
                <a:cs typeface="Arial"/>
              </a:rPr>
              <a:t>n5 </a:t>
            </a:r>
            <a:r>
              <a:rPr dirty="0" sz="1100" spc="-40">
                <a:latin typeface="Arial"/>
                <a:cs typeface="Arial"/>
              </a:rPr>
              <a:t>&gt;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max</a:t>
            </a:r>
            <a:r>
              <a:rPr dirty="0" sz="110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-75">
                <a:latin typeface="Arial"/>
                <a:cs typeface="Arial"/>
              </a:rPr>
              <a:t>max 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n5</a:t>
            </a:r>
            <a:r>
              <a:rPr dirty="0" sz="1100" spc="9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321406"/>
            <a:ext cx="5760085" cy="1040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first line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starts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keyword </a:t>
            </a:r>
            <a:r>
              <a:rPr dirty="0" sz="1100" b="1">
                <a:latin typeface="Verdana"/>
                <a:cs typeface="Verdana"/>
              </a:rPr>
              <a:t>function</a:t>
            </a:r>
            <a:r>
              <a:rPr dirty="0" sz="1100">
                <a:latin typeface="Verdana"/>
                <a:cs typeface="Verdana"/>
              </a:rPr>
              <a:t>. It </a:t>
            </a:r>
            <a:r>
              <a:rPr dirty="0" sz="1100" spc="-5">
                <a:latin typeface="Verdana"/>
                <a:cs typeface="Verdana"/>
              </a:rPr>
              <a:t>gives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name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order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arguments.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our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35">
                <a:latin typeface="Verdana"/>
                <a:cs typeface="Verdana"/>
              </a:rPr>
              <a:t> </a:t>
            </a:r>
            <a:r>
              <a:rPr dirty="0" sz="1100" i="1">
                <a:latin typeface="Verdana"/>
                <a:cs typeface="Verdana"/>
              </a:rPr>
              <a:t>mymax</a:t>
            </a:r>
            <a:r>
              <a:rPr dirty="0" sz="1100" spc="-135" i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five  input arguments </a:t>
            </a:r>
            <a:r>
              <a:rPr dirty="0" sz="1100">
                <a:latin typeface="Verdana"/>
                <a:cs typeface="Verdana"/>
              </a:rPr>
              <a:t>and one output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argument.</a:t>
            </a:r>
            <a:endParaRPr sz="1100">
              <a:latin typeface="Verdana"/>
              <a:cs typeface="Verdana"/>
            </a:endParaRPr>
          </a:p>
          <a:p>
            <a:pPr algn="just" marL="12700" marR="10795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The comment </a:t>
            </a:r>
            <a:r>
              <a:rPr dirty="0" sz="1100" spc="-5">
                <a:latin typeface="Verdana"/>
                <a:cs typeface="Verdana"/>
              </a:rPr>
              <a:t>lines that </a:t>
            </a:r>
            <a:r>
              <a:rPr dirty="0" sz="1100">
                <a:latin typeface="Verdana"/>
                <a:cs typeface="Verdana"/>
              </a:rPr>
              <a:t>come </a:t>
            </a:r>
            <a:r>
              <a:rPr dirty="0" sz="1100" spc="-5">
                <a:latin typeface="Verdana"/>
                <a:cs typeface="Verdana"/>
              </a:rPr>
              <a:t>right after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5">
                <a:latin typeface="Verdana"/>
                <a:cs typeface="Verdana"/>
              </a:rPr>
              <a:t>provide the </a:t>
            </a:r>
            <a:r>
              <a:rPr dirty="0" sz="1100">
                <a:latin typeface="Verdana"/>
                <a:cs typeface="Verdana"/>
              </a:rPr>
              <a:t>help  </a:t>
            </a:r>
            <a:r>
              <a:rPr dirty="0" sz="1100" spc="-5">
                <a:latin typeface="Verdana"/>
                <a:cs typeface="Verdana"/>
              </a:rPr>
              <a:t>text.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lines are printed when you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524122"/>
            <a:ext cx="5800090" cy="2971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65">
                <a:latin typeface="Arial"/>
                <a:cs typeface="Arial"/>
              </a:rPr>
              <a:t>help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 spc="-90">
                <a:latin typeface="Arial"/>
                <a:cs typeface="Arial"/>
              </a:rPr>
              <a:t>mymax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962526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318126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85">
                <a:latin typeface="Arial"/>
                <a:cs typeface="Arial"/>
              </a:rPr>
              <a:t>This </a:t>
            </a: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90">
                <a:latin typeface="Arial"/>
                <a:cs typeface="Arial"/>
              </a:rPr>
              <a:t>calculates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-70">
                <a:latin typeface="Arial"/>
                <a:cs typeface="Arial"/>
              </a:rPr>
              <a:t>maximum </a:t>
            </a:r>
            <a:r>
              <a:rPr dirty="0" sz="900" spc="114">
                <a:latin typeface="Arial"/>
                <a:cs typeface="Arial"/>
              </a:rPr>
              <a:t>of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five </a:t>
            </a:r>
            <a:r>
              <a:rPr dirty="0" sz="900" spc="-10">
                <a:latin typeface="Arial"/>
                <a:cs typeface="Arial"/>
              </a:rPr>
              <a:t>numbers </a:t>
            </a:r>
            <a:r>
              <a:rPr dirty="0" sz="900" spc="60">
                <a:latin typeface="Arial"/>
                <a:cs typeface="Arial"/>
              </a:rPr>
              <a:t>given </a:t>
            </a:r>
            <a:r>
              <a:rPr dirty="0" sz="1100" spc="25">
                <a:latin typeface="Arial"/>
                <a:cs typeface="Arial"/>
              </a:rPr>
              <a:t>as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900" spc="95">
                <a:latin typeface="Arial"/>
                <a:cs typeface="Arial"/>
              </a:rPr>
              <a:t>input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101208"/>
            <a:ext cx="20199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call the function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45680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0">
                <a:latin typeface="Arial"/>
                <a:cs typeface="Arial"/>
              </a:rPr>
              <a:t>mymax</a:t>
            </a:r>
            <a:r>
              <a:rPr dirty="0" sz="1100" spc="10">
                <a:latin typeface="Arial"/>
                <a:cs typeface="Arial"/>
              </a:rPr>
              <a:t>(34, </a:t>
            </a:r>
            <a:r>
              <a:rPr dirty="0" sz="1100" spc="90">
                <a:latin typeface="Arial"/>
                <a:cs typeface="Arial"/>
              </a:rPr>
              <a:t>78, 89, 23,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11)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924168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6279768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89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716" y="7201661"/>
            <a:ext cx="5795010" cy="19710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Anonymous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	</a:t>
            </a:r>
            <a:endParaRPr sz="1800">
              <a:latin typeface="Arial"/>
              <a:cs typeface="Arial"/>
            </a:endParaRPr>
          </a:p>
          <a:p>
            <a:pPr algn="just" marL="30480" marR="27305">
              <a:lnSpc>
                <a:spcPct val="1086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anonymous 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like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inline function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traditional </a:t>
            </a:r>
            <a:r>
              <a:rPr dirty="0" sz="1100" spc="-5">
                <a:latin typeface="Verdana"/>
                <a:cs typeface="Verdana"/>
              </a:rPr>
              <a:t>programming  languages, defined within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single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statement.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consists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single 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expression </a:t>
            </a:r>
            <a:r>
              <a:rPr dirty="0" sz="1100">
                <a:latin typeface="Verdana"/>
                <a:cs typeface="Verdana"/>
              </a:rPr>
              <a:t>and any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input and output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arguments.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You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define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anonymous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right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within 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script.</a:t>
            </a:r>
            <a:endParaRPr sz="1100">
              <a:latin typeface="Verdana"/>
              <a:cs typeface="Verdana"/>
            </a:endParaRPr>
          </a:p>
          <a:p>
            <a:pPr algn="just" marL="30480" marR="25400">
              <a:lnSpc>
                <a:spcPct val="170000"/>
              </a:lnSpc>
            </a:pPr>
            <a:r>
              <a:rPr dirty="0" sz="1100" spc="-5">
                <a:latin typeface="Verdana"/>
                <a:cs typeface="Verdana"/>
              </a:rPr>
              <a:t>This way you </a:t>
            </a:r>
            <a:r>
              <a:rPr dirty="0" sz="1100">
                <a:latin typeface="Verdana"/>
                <a:cs typeface="Verdana"/>
              </a:rPr>
              <a:t>can create </a:t>
            </a:r>
            <a:r>
              <a:rPr dirty="0" sz="1100" spc="-5">
                <a:latin typeface="Verdana"/>
                <a:cs typeface="Verdana"/>
              </a:rPr>
              <a:t>simple functions </a:t>
            </a:r>
            <a:r>
              <a:rPr dirty="0" sz="1100">
                <a:latin typeface="Verdana"/>
                <a:cs typeface="Verdana"/>
              </a:rPr>
              <a:t>without </a:t>
            </a:r>
            <a:r>
              <a:rPr dirty="0" sz="1100" spc="-5">
                <a:latin typeface="Verdana"/>
                <a:cs typeface="Verdana"/>
              </a:rPr>
              <a:t>having to </a:t>
            </a:r>
            <a:r>
              <a:rPr dirty="0" sz="1100">
                <a:latin typeface="Verdana"/>
                <a:cs typeface="Verdana"/>
              </a:rPr>
              <a:t>create a </a:t>
            </a:r>
            <a:r>
              <a:rPr dirty="0" sz="1100" spc="-5">
                <a:latin typeface="Verdana"/>
                <a:cs typeface="Verdana"/>
              </a:rPr>
              <a:t>file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them.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creating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anonymous function </a:t>
            </a:r>
            <a:r>
              <a:rPr dirty="0" sz="1100">
                <a:latin typeface="Verdana"/>
                <a:cs typeface="Verdana"/>
              </a:rPr>
              <a:t>from an </a:t>
            </a:r>
            <a:r>
              <a:rPr dirty="0" sz="1100" spc="-5">
                <a:latin typeface="Verdana"/>
                <a:cs typeface="Verdana"/>
              </a:rPr>
              <a:t>expression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24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75">
                <a:latin typeface="Arial"/>
                <a:cs typeface="Arial"/>
              </a:rPr>
              <a:t>@(</a:t>
            </a:r>
            <a:r>
              <a:rPr dirty="0" sz="900" spc="75">
                <a:latin typeface="Arial"/>
                <a:cs typeface="Arial"/>
              </a:rPr>
              <a:t>arglist</a:t>
            </a:r>
            <a:r>
              <a:rPr dirty="0" sz="1100" spc="75">
                <a:latin typeface="Arial"/>
                <a:cs typeface="Arial"/>
              </a:rPr>
              <a:t>)</a:t>
            </a:r>
            <a:r>
              <a:rPr dirty="0" sz="900" spc="75">
                <a:latin typeface="Arial"/>
                <a:cs typeface="Arial"/>
              </a:rPr>
              <a:t>expression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47823"/>
            <a:ext cx="5754370" cy="118808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8600"/>
              </a:lnSpc>
              <a:spcBef>
                <a:spcPts val="50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example,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write </a:t>
            </a:r>
            <a:r>
              <a:rPr dirty="0" sz="1100">
                <a:latin typeface="Verdana"/>
                <a:cs typeface="Verdana"/>
              </a:rPr>
              <a:t>an anonymous </a:t>
            </a:r>
            <a:r>
              <a:rPr dirty="0" sz="1100" spc="-5">
                <a:latin typeface="Verdana"/>
                <a:cs typeface="Verdana"/>
              </a:rPr>
              <a:t>function named </a:t>
            </a:r>
            <a:r>
              <a:rPr dirty="0" sz="1100">
                <a:latin typeface="Verdana"/>
                <a:cs typeface="Verdana"/>
              </a:rPr>
              <a:t>power, </a:t>
            </a:r>
            <a:r>
              <a:rPr dirty="0" sz="1100" spc="-5">
                <a:latin typeface="Verdana"/>
                <a:cs typeface="Verdana"/>
              </a:rPr>
              <a:t>which will  take two numbers as input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 </a:t>
            </a:r>
            <a:r>
              <a:rPr dirty="0" sz="1100">
                <a:latin typeface="Verdana"/>
                <a:cs typeface="Verdana"/>
              </a:rPr>
              <a:t>first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raised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the power of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second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697733"/>
            <a:ext cx="5800090" cy="15919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latin typeface="Arial"/>
                <a:cs typeface="Arial"/>
              </a:rPr>
              <a:t>power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">
                <a:latin typeface="Arial"/>
                <a:cs typeface="Arial"/>
              </a:rPr>
              <a:t>@(</a:t>
            </a:r>
            <a:r>
              <a:rPr dirty="0" sz="900" spc="20">
                <a:latin typeface="Arial"/>
                <a:cs typeface="Arial"/>
              </a:rPr>
              <a:t>x</a:t>
            </a:r>
            <a:r>
              <a:rPr dirty="0" sz="1100" spc="20">
                <a:latin typeface="Arial"/>
                <a:cs typeface="Arial"/>
              </a:rPr>
              <a:t>, </a:t>
            </a:r>
            <a:r>
              <a:rPr dirty="0" sz="900" spc="114">
                <a:latin typeface="Arial"/>
                <a:cs typeface="Arial"/>
              </a:rPr>
              <a:t>n</a:t>
            </a:r>
            <a:r>
              <a:rPr dirty="0" sz="1100" spc="114">
                <a:latin typeface="Arial"/>
                <a:cs typeface="Arial"/>
              </a:rPr>
              <a:t>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x</a:t>
            </a:r>
            <a:r>
              <a:rPr dirty="0" sz="1100" spc="140">
                <a:latin typeface="Arial"/>
                <a:cs typeface="Arial"/>
              </a:rPr>
              <a:t>.^</a:t>
            </a:r>
            <a:r>
              <a:rPr dirty="0" sz="900" spc="140">
                <a:latin typeface="Arial"/>
                <a:cs typeface="Arial"/>
              </a:rPr>
              <a:t>n</a:t>
            </a:r>
            <a:r>
              <a:rPr dirty="0" sz="1100" spc="14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73025" marR="3943985">
              <a:lnSpc>
                <a:spcPct val="188500"/>
              </a:lnSpc>
              <a:spcBef>
                <a:spcPts val="10"/>
              </a:spcBef>
            </a:pPr>
            <a:r>
              <a:rPr dirty="0" sz="900" spc="105">
                <a:latin typeface="Arial"/>
                <a:cs typeface="Arial"/>
              </a:rPr>
              <a:t>result1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65">
                <a:latin typeface="Arial"/>
                <a:cs typeface="Arial"/>
              </a:rPr>
              <a:t>power</a:t>
            </a:r>
            <a:r>
              <a:rPr dirty="0" sz="1100" spc="65">
                <a:latin typeface="Arial"/>
                <a:cs typeface="Arial"/>
              </a:rPr>
              <a:t>(7, </a:t>
            </a:r>
            <a:r>
              <a:rPr dirty="0" sz="1100" spc="105">
                <a:latin typeface="Arial"/>
                <a:cs typeface="Arial"/>
              </a:rPr>
              <a:t>3)  </a:t>
            </a:r>
            <a:r>
              <a:rPr dirty="0" sz="900" spc="105">
                <a:latin typeface="Arial"/>
                <a:cs typeface="Arial"/>
              </a:rPr>
              <a:t>result2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55">
                <a:latin typeface="Arial"/>
                <a:cs typeface="Arial"/>
              </a:rPr>
              <a:t>power</a:t>
            </a:r>
            <a:r>
              <a:rPr dirty="0" sz="1100" spc="55">
                <a:latin typeface="Arial"/>
                <a:cs typeface="Arial"/>
              </a:rPr>
              <a:t>(49, </a:t>
            </a:r>
            <a:r>
              <a:rPr dirty="0" sz="1100" spc="125">
                <a:latin typeface="Arial"/>
                <a:cs typeface="Arial"/>
              </a:rPr>
              <a:t>0.5)  </a:t>
            </a:r>
            <a:r>
              <a:rPr dirty="0" sz="900" spc="105">
                <a:latin typeface="Arial"/>
                <a:cs typeface="Arial"/>
              </a:rPr>
              <a:t>result3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55">
                <a:latin typeface="Arial"/>
                <a:cs typeface="Arial"/>
              </a:rPr>
              <a:t>power</a:t>
            </a:r>
            <a:r>
              <a:rPr dirty="0" sz="1100" spc="55">
                <a:latin typeface="Arial"/>
                <a:cs typeface="Arial"/>
              </a:rPr>
              <a:t>(10, </a:t>
            </a:r>
            <a:r>
              <a:rPr dirty="0" sz="1100" spc="110">
                <a:latin typeface="Arial"/>
                <a:cs typeface="Arial"/>
              </a:rPr>
              <a:t>-10)  </a:t>
            </a:r>
            <a:r>
              <a:rPr dirty="0" sz="900" spc="105">
                <a:latin typeface="Arial"/>
                <a:cs typeface="Arial"/>
              </a:rPr>
              <a:t>result4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>
                <a:latin typeface="Arial"/>
                <a:cs typeface="Arial"/>
              </a:rPr>
              <a:t>power </a:t>
            </a:r>
            <a:r>
              <a:rPr dirty="0" sz="1100" spc="160">
                <a:latin typeface="Arial"/>
                <a:cs typeface="Arial"/>
              </a:rPr>
              <a:t>(4.5,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1.5)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430394"/>
            <a:ext cx="24161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784470"/>
            <a:ext cx="5800090" cy="25400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105">
                <a:latin typeface="Arial"/>
                <a:cs typeface="Arial"/>
              </a:rPr>
              <a:t>result1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343</a:t>
            </a:r>
            <a:endParaRPr sz="1100">
              <a:latin typeface="Arial"/>
              <a:cs typeface="Arial"/>
            </a:endParaRPr>
          </a:p>
          <a:p>
            <a:pPr marL="385445" marR="5140325" indent="-312420">
              <a:lnSpc>
                <a:spcPct val="188200"/>
              </a:lnSpc>
              <a:spcBef>
                <a:spcPts val="10"/>
              </a:spcBef>
            </a:pPr>
            <a:r>
              <a:rPr dirty="0" sz="900" spc="105">
                <a:latin typeface="Arial"/>
                <a:cs typeface="Arial"/>
              </a:rPr>
              <a:t>result2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05">
                <a:latin typeface="Arial"/>
                <a:cs typeface="Arial"/>
              </a:rPr>
              <a:t>result3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dirty="0" sz="1100" spc="45">
                <a:latin typeface="Arial"/>
                <a:cs typeface="Arial"/>
              </a:rPr>
              <a:t>1.0000e-10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05">
                <a:latin typeface="Arial"/>
                <a:cs typeface="Arial"/>
              </a:rPr>
              <a:t>result4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9.5459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490075"/>
            <a:ext cx="5758815" cy="183197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0" b="1">
                <a:latin typeface="Arial"/>
                <a:cs typeface="Arial"/>
              </a:rPr>
              <a:t>Primary</a:t>
            </a:r>
            <a:r>
              <a:rPr dirty="0" sz="1600" spc="-285" b="1">
                <a:latin typeface="Arial"/>
                <a:cs typeface="Arial"/>
              </a:rPr>
              <a:t> </a:t>
            </a:r>
            <a:r>
              <a:rPr dirty="0" sz="1600" spc="-85" b="1">
                <a:latin typeface="Arial"/>
                <a:cs typeface="Arial"/>
              </a:rPr>
              <a:t>and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Sub-Functions</a:t>
            </a:r>
            <a:endParaRPr sz="1600">
              <a:latin typeface="Arial"/>
              <a:cs typeface="Arial"/>
            </a:endParaRPr>
          </a:p>
          <a:p>
            <a:pPr algn="just" marL="12700" marR="5715">
              <a:lnSpc>
                <a:spcPct val="1091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other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than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anonymous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must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defined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within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file.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Each  function file contains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required </a:t>
            </a:r>
            <a:r>
              <a:rPr dirty="0" sz="1100">
                <a:latin typeface="Verdana"/>
                <a:cs typeface="Verdana"/>
              </a:rPr>
              <a:t>primary </a:t>
            </a:r>
            <a:r>
              <a:rPr dirty="0" sz="1100" spc="-5">
                <a:latin typeface="Verdana"/>
                <a:cs typeface="Verdana"/>
              </a:rPr>
              <a:t>function that </a:t>
            </a:r>
            <a:r>
              <a:rPr dirty="0" sz="1100">
                <a:latin typeface="Verdana"/>
                <a:cs typeface="Verdana"/>
              </a:rPr>
              <a:t>appears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and any 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optional </a:t>
            </a:r>
            <a:r>
              <a:rPr dirty="0" sz="1100" spc="-5">
                <a:latin typeface="Verdana"/>
                <a:cs typeface="Verdana"/>
              </a:rPr>
              <a:t>sub-functions that </a:t>
            </a:r>
            <a:r>
              <a:rPr dirty="0" sz="1100">
                <a:latin typeface="Verdana"/>
                <a:cs typeface="Verdana"/>
              </a:rPr>
              <a:t>comes </a:t>
            </a:r>
            <a:r>
              <a:rPr dirty="0" sz="1100" spc="-5">
                <a:latin typeface="Verdana"/>
                <a:cs typeface="Verdana"/>
              </a:rPr>
              <a:t>after the primary function </a:t>
            </a:r>
            <a:r>
              <a:rPr dirty="0" sz="1100">
                <a:latin typeface="Verdana"/>
                <a:cs typeface="Verdana"/>
              </a:rPr>
              <a:t>and used  </a:t>
            </a:r>
            <a:r>
              <a:rPr dirty="0" sz="1100" spc="-5">
                <a:latin typeface="Verdana"/>
                <a:cs typeface="Verdana"/>
              </a:rPr>
              <a:t>by it.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6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Primary functions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called from </a:t>
            </a:r>
            <a:r>
              <a:rPr dirty="0" sz="1100">
                <a:latin typeface="Verdana"/>
                <a:cs typeface="Verdana"/>
              </a:rPr>
              <a:t>outside of </a:t>
            </a:r>
            <a:r>
              <a:rPr dirty="0" sz="1100" spc="-5">
                <a:latin typeface="Verdana"/>
                <a:cs typeface="Verdana"/>
              </a:rPr>
              <a:t>the file that </a:t>
            </a:r>
            <a:r>
              <a:rPr dirty="0" sz="1100">
                <a:latin typeface="Verdana"/>
                <a:cs typeface="Verdana"/>
              </a:rPr>
              <a:t>defines </a:t>
            </a:r>
            <a:r>
              <a:rPr dirty="0" sz="1100" spc="-5">
                <a:latin typeface="Verdana"/>
                <a:cs typeface="Verdana"/>
              </a:rPr>
              <a:t>them, either  from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 spc="5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100">
                <a:latin typeface="Verdana"/>
                <a:cs typeface="Verdana"/>
              </a:rPr>
              <a:t>other functions, but </a:t>
            </a:r>
            <a:r>
              <a:rPr dirty="0" sz="1100" spc="-5">
                <a:latin typeface="Verdana"/>
                <a:cs typeface="Verdana"/>
              </a:rPr>
              <a:t>sub-functions </a:t>
            </a:r>
            <a:r>
              <a:rPr dirty="0" sz="1100">
                <a:latin typeface="Verdana"/>
                <a:cs typeface="Verdana"/>
              </a:rPr>
              <a:t>cannot </a:t>
            </a:r>
            <a:r>
              <a:rPr dirty="0" sz="1100" spc="-5">
                <a:latin typeface="Verdana"/>
                <a:cs typeface="Verdana"/>
              </a:rPr>
              <a:t>be called  from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or other </a:t>
            </a:r>
            <a:r>
              <a:rPr dirty="0" sz="1100" spc="-5">
                <a:latin typeface="Verdana"/>
                <a:cs typeface="Verdana"/>
              </a:rPr>
              <a:t>functions, </a:t>
            </a:r>
            <a:r>
              <a:rPr dirty="0" sz="1100">
                <a:latin typeface="Verdana"/>
                <a:cs typeface="Verdana"/>
              </a:rPr>
              <a:t>outside </a:t>
            </a:r>
            <a:r>
              <a:rPr dirty="0" sz="1100" spc="-5">
                <a:latin typeface="Verdana"/>
                <a:cs typeface="Verdana"/>
              </a:rPr>
              <a:t>the function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file.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8815" cy="2098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Sub-functions are visible </a:t>
            </a:r>
            <a:r>
              <a:rPr dirty="0" sz="1100">
                <a:latin typeface="Verdana"/>
                <a:cs typeface="Verdana"/>
              </a:rPr>
              <a:t>only </a:t>
            </a:r>
            <a:r>
              <a:rPr dirty="0" sz="1100" spc="-5">
                <a:latin typeface="Verdana"/>
                <a:cs typeface="Verdana"/>
              </a:rPr>
              <a:t>to the primary function </a:t>
            </a:r>
            <a:r>
              <a:rPr dirty="0" sz="1100">
                <a:latin typeface="Verdana"/>
                <a:cs typeface="Verdana"/>
              </a:rPr>
              <a:t>and other sub-functions  </a:t>
            </a:r>
            <a:r>
              <a:rPr dirty="0" sz="1100" spc="-5">
                <a:latin typeface="Verdana"/>
                <a:cs typeface="Verdana"/>
              </a:rPr>
              <a:t>within the function file that defines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them.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49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write </a:t>
            </a:r>
            <a:r>
              <a:rPr dirty="0" sz="1100">
                <a:latin typeface="Verdana"/>
                <a:cs typeface="Verdana"/>
              </a:rPr>
              <a:t>a function </a:t>
            </a:r>
            <a:r>
              <a:rPr dirty="0" sz="1100" spc="-5">
                <a:latin typeface="Verdana"/>
                <a:cs typeface="Verdana"/>
              </a:rPr>
              <a:t>named quadratic that would calculate the roots </a:t>
            </a:r>
            <a:r>
              <a:rPr dirty="0" sz="1100">
                <a:latin typeface="Verdana"/>
                <a:cs typeface="Verdana"/>
              </a:rPr>
              <a:t>of a  </a:t>
            </a:r>
            <a:r>
              <a:rPr dirty="0" sz="1100" spc="-5">
                <a:latin typeface="Verdana"/>
                <a:cs typeface="Verdana"/>
              </a:rPr>
              <a:t>quadratic equation.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function would take three inputs,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quadratic </a:t>
            </a:r>
            <a:r>
              <a:rPr dirty="0" sz="1100" spc="5">
                <a:latin typeface="Verdana"/>
                <a:cs typeface="Verdana"/>
              </a:rPr>
              <a:t>co-  </a:t>
            </a:r>
            <a:r>
              <a:rPr dirty="0" sz="1100" spc="-5">
                <a:latin typeface="Verdana"/>
                <a:cs typeface="Verdana"/>
              </a:rPr>
              <a:t>efficient, the linear co-efficient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constant </a:t>
            </a:r>
            <a:r>
              <a:rPr dirty="0" sz="1100" spc="-5">
                <a:latin typeface="Verdana"/>
                <a:cs typeface="Verdana"/>
              </a:rPr>
              <a:t>term.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would </a:t>
            </a:r>
            <a:r>
              <a:rPr dirty="0" sz="1100">
                <a:latin typeface="Verdana"/>
                <a:cs typeface="Verdana"/>
              </a:rPr>
              <a:t>return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roots.</a:t>
            </a:r>
            <a:endParaRPr sz="1100">
              <a:latin typeface="Verdana"/>
              <a:cs typeface="Verdana"/>
            </a:endParaRPr>
          </a:p>
          <a:p>
            <a:pPr algn="just" marL="12700" marR="6985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function file quadratic.m will </a:t>
            </a:r>
            <a:r>
              <a:rPr dirty="0" sz="1100">
                <a:latin typeface="Verdana"/>
                <a:cs typeface="Verdana"/>
              </a:rPr>
              <a:t>contain the </a:t>
            </a:r>
            <a:r>
              <a:rPr dirty="0" sz="1100" spc="-5">
                <a:latin typeface="Verdana"/>
                <a:cs typeface="Verdana"/>
              </a:rPr>
              <a:t>primary function </a:t>
            </a:r>
            <a:r>
              <a:rPr dirty="0" sz="1100" spc="-5" i="1">
                <a:latin typeface="Verdana"/>
                <a:cs typeface="Verdana"/>
              </a:rPr>
              <a:t>quadratic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 sub-function </a:t>
            </a:r>
            <a:r>
              <a:rPr dirty="0" sz="1100" spc="-5" i="1">
                <a:latin typeface="Verdana"/>
                <a:cs typeface="Verdana"/>
              </a:rPr>
              <a:t>disc</a:t>
            </a:r>
            <a:r>
              <a:rPr dirty="0" sz="1100" spc="-5">
                <a:latin typeface="Verdana"/>
                <a:cs typeface="Verdana"/>
              </a:rPr>
              <a:t>, which calculates the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discriminant.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file </a:t>
            </a:r>
            <a:r>
              <a:rPr dirty="0" sz="1100" spc="-5" i="1">
                <a:latin typeface="Verdana"/>
                <a:cs typeface="Verdana"/>
              </a:rPr>
              <a:t>quadratic.m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3146170"/>
            <a:ext cx="5800090" cy="50374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1100" spc="135">
                <a:latin typeface="Arial"/>
                <a:cs typeface="Arial"/>
              </a:rPr>
              <a:t>[</a:t>
            </a:r>
            <a:r>
              <a:rPr dirty="0" sz="900" spc="135">
                <a:latin typeface="Arial"/>
                <a:cs typeface="Arial"/>
              </a:rPr>
              <a:t>x1</a:t>
            </a:r>
            <a:r>
              <a:rPr dirty="0" sz="1100" spc="135">
                <a:latin typeface="Arial"/>
                <a:cs typeface="Arial"/>
              </a:rPr>
              <a:t>,</a:t>
            </a:r>
            <a:r>
              <a:rPr dirty="0" sz="900" spc="135">
                <a:latin typeface="Arial"/>
                <a:cs typeface="Arial"/>
              </a:rPr>
              <a:t>x2</a:t>
            </a:r>
            <a:r>
              <a:rPr dirty="0" sz="1100" spc="135">
                <a:latin typeface="Arial"/>
                <a:cs typeface="Arial"/>
              </a:rPr>
              <a:t>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quadratic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a</a:t>
            </a:r>
            <a:r>
              <a:rPr dirty="0" sz="1100" spc="110">
                <a:latin typeface="Arial"/>
                <a:cs typeface="Arial"/>
              </a:rPr>
              <a:t>,</a:t>
            </a:r>
            <a:r>
              <a:rPr dirty="0" sz="900" spc="110">
                <a:latin typeface="Arial"/>
                <a:cs typeface="Arial"/>
              </a:rPr>
              <a:t>b</a:t>
            </a:r>
            <a:r>
              <a:rPr dirty="0" sz="1100" spc="110">
                <a:latin typeface="Arial"/>
                <a:cs typeface="Arial"/>
              </a:rPr>
              <a:t>,</a:t>
            </a:r>
            <a:r>
              <a:rPr dirty="0" sz="900" spc="110">
                <a:latin typeface="Arial"/>
                <a:cs typeface="Arial"/>
              </a:rPr>
              <a:t>c</a:t>
            </a:r>
            <a:r>
              <a:rPr dirty="0" sz="1100" spc="11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%this </a:t>
            </a:r>
            <a:r>
              <a:rPr dirty="0" sz="1100" spc="114">
                <a:latin typeface="Arial"/>
                <a:cs typeface="Arial"/>
              </a:rPr>
              <a:t>function </a:t>
            </a:r>
            <a:r>
              <a:rPr dirty="0" sz="900" spc="90">
                <a:latin typeface="Arial"/>
                <a:cs typeface="Arial"/>
              </a:rPr>
              <a:t>returns  </a:t>
            </a:r>
            <a:r>
              <a:rPr dirty="0" sz="900" spc="70">
                <a:latin typeface="Arial"/>
                <a:cs typeface="Arial"/>
              </a:rPr>
              <a:t>the  </a:t>
            </a:r>
            <a:r>
              <a:rPr dirty="0" sz="900" spc="90">
                <a:latin typeface="Arial"/>
                <a:cs typeface="Arial"/>
              </a:rPr>
              <a:t>roots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900" spc="80">
                <a:latin typeface="Arial"/>
                <a:cs typeface="Arial"/>
              </a:rPr>
              <a:t>quadratic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equation</a:t>
            </a:r>
            <a:r>
              <a:rPr dirty="0" sz="1100" spc="8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It </a:t>
            </a:r>
            <a:r>
              <a:rPr dirty="0" sz="900" spc="60">
                <a:latin typeface="Arial"/>
                <a:cs typeface="Arial"/>
              </a:rPr>
              <a:t>takes </a:t>
            </a:r>
            <a:r>
              <a:rPr dirty="0" sz="1100" spc="-5">
                <a:latin typeface="Arial"/>
                <a:cs typeface="Arial"/>
              </a:rPr>
              <a:t>3 </a:t>
            </a:r>
            <a:r>
              <a:rPr dirty="0" sz="900" spc="100">
                <a:latin typeface="Arial"/>
                <a:cs typeface="Arial"/>
              </a:rPr>
              <a:t>input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30">
                <a:latin typeface="Arial"/>
                <a:cs typeface="Arial"/>
              </a:rPr>
              <a:t>which </a:t>
            </a:r>
            <a:r>
              <a:rPr dirty="0" sz="900" spc="60">
                <a:latin typeface="Arial"/>
                <a:cs typeface="Arial"/>
              </a:rPr>
              <a:t>are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125">
                <a:latin typeface="Arial"/>
                <a:cs typeface="Arial"/>
              </a:rPr>
              <a:t>co</a:t>
            </a:r>
            <a:r>
              <a:rPr dirty="0" sz="1100" spc="125">
                <a:latin typeface="Arial"/>
                <a:cs typeface="Arial"/>
              </a:rPr>
              <a:t>-</a:t>
            </a:r>
            <a:r>
              <a:rPr dirty="0" sz="900" spc="125">
                <a:latin typeface="Arial"/>
                <a:cs typeface="Arial"/>
              </a:rPr>
              <a:t>efficients </a:t>
            </a:r>
            <a:r>
              <a:rPr dirty="0" sz="900" spc="114">
                <a:latin typeface="Arial"/>
                <a:cs typeface="Arial"/>
              </a:rPr>
              <a:t>of x2</a:t>
            </a:r>
            <a:r>
              <a:rPr dirty="0" sz="1100" spc="114">
                <a:latin typeface="Arial"/>
                <a:cs typeface="Arial"/>
              </a:rPr>
              <a:t>,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5">
                <a:latin typeface="Arial"/>
                <a:cs typeface="Arial"/>
              </a:rPr>
              <a:t>and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%</a:t>
            </a:r>
            <a:r>
              <a:rPr dirty="0" sz="900" spc="15">
                <a:latin typeface="Arial"/>
                <a:cs typeface="Arial"/>
              </a:rPr>
              <a:t>constant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term</a:t>
            </a:r>
            <a:endParaRPr sz="900">
              <a:latin typeface="Arial"/>
              <a:cs typeface="Arial"/>
            </a:endParaRPr>
          </a:p>
          <a:p>
            <a:pPr marL="73025" marR="4295775">
              <a:lnSpc>
                <a:spcPct val="1882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It </a:t>
            </a:r>
            <a:r>
              <a:rPr dirty="0" sz="900" spc="90">
                <a:latin typeface="Arial"/>
                <a:cs typeface="Arial"/>
              </a:rPr>
              <a:t>returns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90">
                <a:latin typeface="Arial"/>
                <a:cs typeface="Arial"/>
              </a:rPr>
              <a:t>roots  </a:t>
            </a: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900" spc="145">
                <a:latin typeface="Arial"/>
                <a:cs typeface="Arial"/>
              </a:rPr>
              <a:t>disc</a:t>
            </a:r>
            <a:r>
              <a:rPr dirty="0" sz="1100" spc="145">
                <a:latin typeface="Arial"/>
                <a:cs typeface="Arial"/>
              </a:rPr>
              <a:t>(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,</a:t>
            </a:r>
            <a:r>
              <a:rPr dirty="0" sz="900" spc="145">
                <a:latin typeface="Arial"/>
                <a:cs typeface="Arial"/>
              </a:rPr>
              <a:t>b</a:t>
            </a:r>
            <a:r>
              <a:rPr dirty="0" sz="1100" spc="145">
                <a:latin typeface="Arial"/>
                <a:cs typeface="Arial"/>
              </a:rPr>
              <a:t>,</a:t>
            </a:r>
            <a:r>
              <a:rPr dirty="0" sz="900" spc="145">
                <a:latin typeface="Arial"/>
                <a:cs typeface="Arial"/>
              </a:rPr>
              <a:t>c</a:t>
            </a:r>
            <a:r>
              <a:rPr dirty="0" sz="1100" spc="14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x1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60">
                <a:latin typeface="Arial"/>
                <a:cs typeface="Arial"/>
              </a:rPr>
              <a:t>(-</a:t>
            </a:r>
            <a:r>
              <a:rPr dirty="0" sz="900" spc="16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d</a:t>
            </a:r>
            <a:r>
              <a:rPr dirty="0" sz="1100" spc="114">
                <a:latin typeface="Arial"/>
                <a:cs typeface="Arial"/>
              </a:rPr>
              <a:t>) </a:t>
            </a:r>
            <a:r>
              <a:rPr dirty="0" sz="1100" spc="300">
                <a:latin typeface="Arial"/>
                <a:cs typeface="Arial"/>
              </a:rPr>
              <a:t>/</a:t>
            </a:r>
            <a:r>
              <a:rPr dirty="0" sz="1100" spc="150">
                <a:latin typeface="Arial"/>
                <a:cs typeface="Arial"/>
              </a:rPr>
              <a:t> (2*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 marL="73025" marR="4182745">
              <a:lnSpc>
                <a:spcPct val="188200"/>
              </a:lnSpc>
            </a:pPr>
            <a:r>
              <a:rPr dirty="0" sz="900" spc="15">
                <a:latin typeface="Arial"/>
                <a:cs typeface="Arial"/>
              </a:rPr>
              <a:t>x2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0">
                <a:latin typeface="Arial"/>
                <a:cs typeface="Arial"/>
              </a:rPr>
              <a:t>(-</a:t>
            </a:r>
            <a:r>
              <a:rPr dirty="0" sz="900" spc="160">
                <a:latin typeface="Arial"/>
                <a:cs typeface="Arial"/>
              </a:rPr>
              <a:t>b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900" spc="114">
                <a:latin typeface="Arial"/>
                <a:cs typeface="Arial"/>
              </a:rPr>
              <a:t>d</a:t>
            </a:r>
            <a:r>
              <a:rPr dirty="0" sz="1100" spc="114">
                <a:latin typeface="Arial"/>
                <a:cs typeface="Arial"/>
              </a:rPr>
              <a:t>) </a:t>
            </a:r>
            <a:r>
              <a:rPr dirty="0" sz="1100" spc="300">
                <a:latin typeface="Arial"/>
                <a:cs typeface="Arial"/>
              </a:rPr>
              <a:t>/ </a:t>
            </a:r>
            <a:r>
              <a:rPr dirty="0" sz="1100" spc="150">
                <a:latin typeface="Arial"/>
                <a:cs typeface="Arial"/>
              </a:rPr>
              <a:t>(2*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);  </a:t>
            </a: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900" spc="114">
                <a:latin typeface="Arial"/>
                <a:cs typeface="Arial"/>
              </a:rPr>
              <a:t>of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75">
                <a:latin typeface="Arial"/>
                <a:cs typeface="Arial"/>
              </a:rPr>
              <a:t>quadratic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905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105">
                <a:latin typeface="Arial"/>
                <a:cs typeface="Arial"/>
              </a:rPr>
              <a:t>dis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900" spc="130">
                <a:latin typeface="Arial"/>
                <a:cs typeface="Arial"/>
              </a:rPr>
              <a:t>disc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,</a:t>
            </a:r>
            <a:r>
              <a:rPr dirty="0" sz="900" spc="130">
                <a:latin typeface="Arial"/>
                <a:cs typeface="Arial"/>
              </a:rPr>
              <a:t>b</a:t>
            </a:r>
            <a:r>
              <a:rPr dirty="0" sz="1100" spc="130">
                <a:latin typeface="Arial"/>
                <a:cs typeface="Arial"/>
              </a:rPr>
              <a:t>,</a:t>
            </a:r>
            <a:r>
              <a:rPr dirty="0" sz="900" spc="130">
                <a:latin typeface="Arial"/>
                <a:cs typeface="Arial"/>
              </a:rPr>
              <a:t>c</a:t>
            </a:r>
            <a:r>
              <a:rPr dirty="0" sz="1100" spc="13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73025" marR="3267710">
              <a:lnSpc>
                <a:spcPct val="188200"/>
              </a:lnSpc>
            </a:pPr>
            <a:r>
              <a:rPr dirty="0" sz="1100" spc="65">
                <a:latin typeface="Arial"/>
                <a:cs typeface="Arial"/>
              </a:rPr>
              <a:t>%function </a:t>
            </a:r>
            <a:r>
              <a:rPr dirty="0" sz="900" spc="90">
                <a:latin typeface="Arial"/>
                <a:cs typeface="Arial"/>
              </a:rPr>
              <a:t>calculates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90">
                <a:latin typeface="Arial"/>
                <a:cs typeface="Arial"/>
              </a:rPr>
              <a:t>discriminant  </a:t>
            </a:r>
            <a:r>
              <a:rPr dirty="0" sz="900" spc="105">
                <a:latin typeface="Arial"/>
                <a:cs typeface="Arial"/>
              </a:rPr>
              <a:t>dis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95">
                <a:latin typeface="Arial"/>
                <a:cs typeface="Arial"/>
              </a:rPr>
              <a:t>sqrt</a:t>
            </a:r>
            <a:r>
              <a:rPr dirty="0" sz="1100" spc="95">
                <a:latin typeface="Arial"/>
                <a:cs typeface="Arial"/>
              </a:rPr>
              <a:t>(</a:t>
            </a:r>
            <a:r>
              <a:rPr dirty="0" sz="900" spc="95">
                <a:latin typeface="Arial"/>
                <a:cs typeface="Arial"/>
              </a:rPr>
              <a:t>b</a:t>
            </a:r>
            <a:r>
              <a:rPr dirty="0" sz="1100" spc="95">
                <a:latin typeface="Arial"/>
                <a:cs typeface="Arial"/>
              </a:rPr>
              <a:t>^2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4*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*</a:t>
            </a:r>
            <a:r>
              <a:rPr dirty="0" sz="900" spc="130">
                <a:latin typeface="Arial"/>
                <a:cs typeface="Arial"/>
              </a:rPr>
              <a:t>c</a:t>
            </a:r>
            <a:r>
              <a:rPr dirty="0" sz="1100" spc="13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900" spc="114">
                <a:latin typeface="Arial"/>
                <a:cs typeface="Arial"/>
              </a:rPr>
              <a:t>of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sub-function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324850"/>
            <a:ext cx="41662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call the </a:t>
            </a:r>
            <a:r>
              <a:rPr dirty="0" sz="1100">
                <a:latin typeface="Verdana"/>
                <a:cs typeface="Verdana"/>
              </a:rPr>
              <a:t>above </a:t>
            </a:r>
            <a:r>
              <a:rPr dirty="0" sz="1100" spc="-5">
                <a:latin typeface="Verdana"/>
                <a:cs typeface="Verdana"/>
              </a:rPr>
              <a:t>function from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prompt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8680449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14">
                <a:latin typeface="Arial"/>
                <a:cs typeface="Arial"/>
              </a:rPr>
              <a:t>quadratic</a:t>
            </a:r>
            <a:r>
              <a:rPr dirty="0" sz="1100" spc="114">
                <a:latin typeface="Arial"/>
                <a:cs typeface="Arial"/>
              </a:rPr>
              <a:t>(2,4,-4)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53644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will </a:t>
            </a:r>
            <a:r>
              <a:rPr dirty="0" sz="1100" spc="-5">
                <a:latin typeface="Verdana"/>
                <a:cs typeface="Verdana"/>
              </a:rPr>
              <a:t>give the following 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0.7321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716" y="2174493"/>
            <a:ext cx="5795010" cy="1687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Nested</a:t>
            </a:r>
            <a:r>
              <a:rPr dirty="0" u="sng" sz="18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	</a:t>
            </a:r>
            <a:endParaRPr sz="1800">
              <a:latin typeface="Arial"/>
              <a:cs typeface="Arial"/>
            </a:endParaRPr>
          </a:p>
          <a:p>
            <a:pPr algn="just" marL="30480" marR="26670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define functions within the </a:t>
            </a:r>
            <a:r>
              <a:rPr dirty="0" sz="1100">
                <a:latin typeface="Verdana"/>
                <a:cs typeface="Verdana"/>
              </a:rPr>
              <a:t>body of another </a:t>
            </a:r>
            <a:r>
              <a:rPr dirty="0" sz="1100" spc="-5">
                <a:latin typeface="Verdana"/>
                <a:cs typeface="Verdana"/>
              </a:rPr>
              <a:t>function. These are called  </a:t>
            </a:r>
            <a:r>
              <a:rPr dirty="0" sz="1100">
                <a:latin typeface="Verdana"/>
                <a:cs typeface="Verdana"/>
              </a:rPr>
              <a:t>nested </a:t>
            </a:r>
            <a:r>
              <a:rPr dirty="0" sz="1100" spc="-5">
                <a:latin typeface="Verdana"/>
                <a:cs typeface="Verdana"/>
              </a:rPr>
              <a:t>functions. </a:t>
            </a:r>
            <a:r>
              <a:rPr dirty="0" sz="1100">
                <a:latin typeface="Verdana"/>
                <a:cs typeface="Verdana"/>
              </a:rPr>
              <a:t>A nested </a:t>
            </a:r>
            <a:r>
              <a:rPr dirty="0" sz="1100" spc="-5">
                <a:latin typeface="Verdana"/>
                <a:cs typeface="Verdana"/>
              </a:rPr>
              <a:t>function contains </a:t>
            </a:r>
            <a:r>
              <a:rPr dirty="0" sz="1100">
                <a:latin typeface="Verdana"/>
                <a:cs typeface="Verdana"/>
              </a:rPr>
              <a:t>any or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components of any  other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function.</a:t>
            </a:r>
            <a:endParaRPr sz="1100">
              <a:latin typeface="Verdana"/>
              <a:cs typeface="Verdana"/>
            </a:endParaRPr>
          </a:p>
          <a:p>
            <a:pPr algn="just" marL="30480" marR="2667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Nested </a:t>
            </a:r>
            <a:r>
              <a:rPr dirty="0" sz="1100" spc="-5">
                <a:latin typeface="Verdana"/>
                <a:cs typeface="Verdana"/>
              </a:rPr>
              <a:t>functions are defined within the </a:t>
            </a:r>
            <a:r>
              <a:rPr dirty="0" sz="1100">
                <a:latin typeface="Verdana"/>
                <a:cs typeface="Verdana"/>
              </a:rPr>
              <a:t>scope of another function and </a:t>
            </a:r>
            <a:r>
              <a:rPr dirty="0" sz="1100" spc="-5">
                <a:latin typeface="Verdana"/>
                <a:cs typeface="Verdana"/>
              </a:rPr>
              <a:t>they share  </a:t>
            </a:r>
            <a:r>
              <a:rPr dirty="0" sz="1100">
                <a:latin typeface="Verdana"/>
                <a:cs typeface="Verdana"/>
              </a:rPr>
              <a:t>access </a:t>
            </a:r>
            <a:r>
              <a:rPr dirty="0" sz="1100" spc="-5">
                <a:latin typeface="Verdana"/>
                <a:cs typeface="Verdana"/>
              </a:rPr>
              <a:t>to the containing function's workspace.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A nested </a:t>
            </a:r>
            <a:r>
              <a:rPr dirty="0" sz="1100" spc="-5">
                <a:latin typeface="Verdana"/>
                <a:cs typeface="Verdana"/>
              </a:rPr>
              <a:t>function follows the below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syntax: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4023994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80">
                <a:latin typeface="Arial"/>
                <a:cs typeface="Arial"/>
              </a:rPr>
              <a:t>A</a:t>
            </a:r>
            <a:r>
              <a:rPr dirty="0" sz="1100" spc="80">
                <a:latin typeface="Arial"/>
                <a:cs typeface="Arial"/>
              </a:rPr>
              <a:t>(</a:t>
            </a:r>
            <a:r>
              <a:rPr dirty="0" sz="900" spc="80">
                <a:latin typeface="Arial"/>
                <a:cs typeface="Arial"/>
              </a:rPr>
              <a:t>p1</a:t>
            </a:r>
            <a:r>
              <a:rPr dirty="0" sz="1100" spc="80">
                <a:latin typeface="Arial"/>
                <a:cs typeface="Arial"/>
              </a:rPr>
              <a:t>,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p2</a:t>
            </a:r>
            <a:r>
              <a:rPr dirty="0" sz="1100" spc="7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70">
                <a:latin typeface="Arial"/>
                <a:cs typeface="Arial"/>
              </a:rPr>
              <a:t>B</a:t>
            </a:r>
            <a:r>
              <a:rPr dirty="0" sz="1100" spc="70">
                <a:latin typeface="Arial"/>
                <a:cs typeface="Arial"/>
              </a:rPr>
              <a:t>(</a:t>
            </a:r>
            <a:r>
              <a:rPr dirty="0" sz="900" spc="70">
                <a:latin typeface="Arial"/>
                <a:cs typeface="Arial"/>
              </a:rPr>
              <a:t>p2</a:t>
            </a:r>
            <a:r>
              <a:rPr dirty="0" sz="1100" spc="7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B</a:t>
            </a:r>
            <a:r>
              <a:rPr dirty="0" sz="1100" spc="70">
                <a:latin typeface="Arial"/>
                <a:cs typeface="Arial"/>
              </a:rPr>
              <a:t>(</a:t>
            </a:r>
            <a:r>
              <a:rPr dirty="0" sz="900" spc="70">
                <a:latin typeface="Arial"/>
                <a:cs typeface="Arial"/>
              </a:rPr>
              <a:t>p3</a:t>
            </a:r>
            <a:r>
              <a:rPr dirty="0" sz="1100" spc="7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0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664169"/>
            <a:ext cx="5756275" cy="100584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4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rewrite the </a:t>
            </a:r>
            <a:r>
              <a:rPr dirty="0" sz="1100">
                <a:latin typeface="Verdana"/>
                <a:cs typeface="Verdana"/>
              </a:rPr>
              <a:t>function </a:t>
            </a:r>
            <a:r>
              <a:rPr dirty="0" sz="1100" spc="-5" i="1">
                <a:latin typeface="Verdana"/>
                <a:cs typeface="Verdana"/>
              </a:rPr>
              <a:t>quadratic</a:t>
            </a:r>
            <a:r>
              <a:rPr dirty="0" sz="1100" spc="-5">
                <a:latin typeface="Verdana"/>
                <a:cs typeface="Verdana"/>
              </a:rPr>
              <a:t>, from previous example, </a:t>
            </a:r>
            <a:r>
              <a:rPr dirty="0" sz="1100">
                <a:latin typeface="Verdana"/>
                <a:cs typeface="Verdana"/>
              </a:rPr>
              <a:t>however, </a:t>
            </a:r>
            <a:r>
              <a:rPr dirty="0" sz="1100" spc="-5">
                <a:latin typeface="Verdana"/>
                <a:cs typeface="Verdana"/>
              </a:rPr>
              <a:t>this time  the </a:t>
            </a:r>
            <a:r>
              <a:rPr dirty="0" sz="1100" spc="-10">
                <a:latin typeface="Verdana"/>
                <a:cs typeface="Verdana"/>
              </a:rPr>
              <a:t>disc </a:t>
            </a:r>
            <a:r>
              <a:rPr dirty="0" sz="1100" spc="-5">
                <a:latin typeface="Verdana"/>
                <a:cs typeface="Verdana"/>
              </a:rPr>
              <a:t>function will be </a:t>
            </a:r>
            <a:r>
              <a:rPr dirty="0" sz="1100">
                <a:latin typeface="Verdana"/>
                <a:cs typeface="Verdana"/>
              </a:rPr>
              <a:t>a nested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file </a:t>
            </a:r>
            <a:r>
              <a:rPr dirty="0" sz="1100" spc="-5" i="1">
                <a:latin typeface="Verdana"/>
                <a:cs typeface="Verdana"/>
              </a:rPr>
              <a:t>quadratic2.m </a:t>
            </a:r>
            <a:r>
              <a:rPr dirty="0" sz="1100">
                <a:latin typeface="Verdana"/>
                <a:cs typeface="Verdana"/>
              </a:rPr>
              <a:t>and type </a:t>
            </a:r>
            <a:r>
              <a:rPr dirty="0" sz="1100" spc="-5">
                <a:latin typeface="Verdana"/>
                <a:cs typeface="Verdana"/>
              </a:rPr>
              <a:t>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</a:t>
            </a:r>
            <a:r>
              <a:rPr dirty="0" sz="1100" spc="-1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783158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1100" spc="135">
                <a:latin typeface="Arial"/>
                <a:cs typeface="Arial"/>
              </a:rPr>
              <a:t>[</a:t>
            </a:r>
            <a:r>
              <a:rPr dirty="0" sz="900" spc="135">
                <a:latin typeface="Arial"/>
                <a:cs typeface="Arial"/>
              </a:rPr>
              <a:t>x1</a:t>
            </a:r>
            <a:r>
              <a:rPr dirty="0" sz="1100" spc="135">
                <a:latin typeface="Arial"/>
                <a:cs typeface="Arial"/>
              </a:rPr>
              <a:t>,</a:t>
            </a:r>
            <a:r>
              <a:rPr dirty="0" sz="900" spc="135">
                <a:latin typeface="Arial"/>
                <a:cs typeface="Arial"/>
              </a:rPr>
              <a:t>x2</a:t>
            </a:r>
            <a:r>
              <a:rPr dirty="0" sz="1100" spc="135">
                <a:latin typeface="Arial"/>
                <a:cs typeface="Arial"/>
              </a:rPr>
              <a:t>]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900" spc="105">
                <a:latin typeface="Arial"/>
                <a:cs typeface="Arial"/>
              </a:rPr>
              <a:t>quadratic2</a:t>
            </a:r>
            <a:r>
              <a:rPr dirty="0" sz="1100" spc="105">
                <a:latin typeface="Arial"/>
                <a:cs typeface="Arial"/>
              </a:rPr>
              <a:t>(</a:t>
            </a:r>
            <a:r>
              <a:rPr dirty="0" sz="900" spc="105">
                <a:latin typeface="Arial"/>
                <a:cs typeface="Arial"/>
              </a:rPr>
              <a:t>a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900" spc="105">
                <a:latin typeface="Arial"/>
                <a:cs typeface="Arial"/>
              </a:rPr>
              <a:t>b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900" spc="105">
                <a:latin typeface="Arial"/>
                <a:cs typeface="Arial"/>
              </a:rPr>
              <a:t>c</a:t>
            </a:r>
            <a:r>
              <a:rPr dirty="0" sz="1100" spc="10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90">
                <a:latin typeface="Arial"/>
                <a:cs typeface="Arial"/>
              </a:rPr>
              <a:t>disc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nested</a:t>
            </a:r>
            <a:r>
              <a:rPr dirty="0" sz="900" spc="27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95">
                <a:latin typeface="Arial"/>
                <a:cs typeface="Arial"/>
              </a:rPr>
              <a:t>sqrt</a:t>
            </a:r>
            <a:r>
              <a:rPr dirty="0" sz="1100" spc="95">
                <a:latin typeface="Arial"/>
                <a:cs typeface="Arial"/>
              </a:rPr>
              <a:t>(</a:t>
            </a:r>
            <a:r>
              <a:rPr dirty="0" sz="900" spc="95">
                <a:latin typeface="Arial"/>
                <a:cs typeface="Arial"/>
              </a:rPr>
              <a:t>b</a:t>
            </a:r>
            <a:r>
              <a:rPr dirty="0" sz="1100" spc="95">
                <a:latin typeface="Arial"/>
                <a:cs typeface="Arial"/>
              </a:rPr>
              <a:t>^2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4*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*</a:t>
            </a:r>
            <a:r>
              <a:rPr dirty="0" sz="900" spc="130">
                <a:latin typeface="Arial"/>
                <a:cs typeface="Arial"/>
              </a:rPr>
              <a:t>c</a:t>
            </a:r>
            <a:r>
              <a:rPr dirty="0" sz="1100" spc="13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1100" spc="120">
                <a:latin typeface="Arial"/>
                <a:cs typeface="Arial"/>
              </a:rPr>
              <a:t>function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disc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30">
                <a:latin typeface="Arial"/>
                <a:cs typeface="Arial"/>
              </a:rPr>
              <a:t>disc</a:t>
            </a:r>
            <a:r>
              <a:rPr dirty="0" sz="1100" spc="13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x1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60">
                <a:latin typeface="Arial"/>
                <a:cs typeface="Arial"/>
              </a:rPr>
              <a:t>(-</a:t>
            </a:r>
            <a:r>
              <a:rPr dirty="0" sz="900" spc="16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d</a:t>
            </a:r>
            <a:r>
              <a:rPr dirty="0" sz="1100" spc="114">
                <a:latin typeface="Arial"/>
                <a:cs typeface="Arial"/>
              </a:rPr>
              <a:t>) </a:t>
            </a:r>
            <a:r>
              <a:rPr dirty="0" sz="1100" spc="300">
                <a:latin typeface="Arial"/>
                <a:cs typeface="Arial"/>
              </a:rPr>
              <a:t>/</a:t>
            </a:r>
            <a:r>
              <a:rPr dirty="0" sz="1100" spc="150">
                <a:latin typeface="Arial"/>
                <a:cs typeface="Arial"/>
              </a:rPr>
              <a:t> (2*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x2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60">
                <a:latin typeface="Arial"/>
                <a:cs typeface="Arial"/>
              </a:rPr>
              <a:t>(-</a:t>
            </a:r>
            <a:r>
              <a:rPr dirty="0" sz="900" spc="160">
                <a:latin typeface="Arial"/>
                <a:cs typeface="Arial"/>
              </a:rPr>
              <a:t>b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900" spc="114">
                <a:latin typeface="Arial"/>
                <a:cs typeface="Arial"/>
              </a:rPr>
              <a:t>d</a:t>
            </a:r>
            <a:r>
              <a:rPr dirty="0" sz="1100" spc="114">
                <a:latin typeface="Arial"/>
                <a:cs typeface="Arial"/>
              </a:rPr>
              <a:t>) </a:t>
            </a:r>
            <a:r>
              <a:rPr dirty="0" sz="1100" spc="300">
                <a:latin typeface="Arial"/>
                <a:cs typeface="Arial"/>
              </a:rPr>
              <a:t>/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(2*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1100" spc="120">
                <a:latin typeface="Arial"/>
                <a:cs typeface="Arial"/>
              </a:rPr>
              <a:t>function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quadratic2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139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334513"/>
            <a:ext cx="41662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call the </a:t>
            </a:r>
            <a:r>
              <a:rPr dirty="0" sz="1100">
                <a:latin typeface="Verdana"/>
                <a:cs typeface="Verdana"/>
              </a:rPr>
              <a:t>above </a:t>
            </a:r>
            <a:r>
              <a:rPr dirty="0" sz="1100" spc="-5">
                <a:latin typeface="Verdana"/>
                <a:cs typeface="Verdana"/>
              </a:rPr>
              <a:t>function from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prompt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690113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10">
                <a:latin typeface="Arial"/>
                <a:cs typeface="Arial"/>
              </a:rPr>
              <a:t>quadratic2</a:t>
            </a:r>
            <a:r>
              <a:rPr dirty="0" sz="1100" spc="110">
                <a:latin typeface="Arial"/>
                <a:cs typeface="Arial"/>
              </a:rPr>
              <a:t>(2,4,-4)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15785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513454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0.7321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716" y="4433442"/>
            <a:ext cx="5795010" cy="2745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Private</a:t>
            </a:r>
            <a:r>
              <a:rPr dirty="0" u="sng" sz="1800" spc="-3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	</a:t>
            </a:r>
            <a:endParaRPr sz="1800">
              <a:latin typeface="Arial"/>
              <a:cs typeface="Arial"/>
            </a:endParaRPr>
          </a:p>
          <a:p>
            <a:pPr algn="just" marL="30480" marR="22860">
              <a:lnSpc>
                <a:spcPct val="1092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private 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primary function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visible </a:t>
            </a:r>
            <a:r>
              <a:rPr dirty="0" sz="1100">
                <a:latin typeface="Verdana"/>
                <a:cs typeface="Verdana"/>
              </a:rPr>
              <a:t>only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limited </a:t>
            </a:r>
            <a:r>
              <a:rPr dirty="0" sz="1100">
                <a:latin typeface="Verdana"/>
                <a:cs typeface="Verdana"/>
              </a:rPr>
              <a:t>group of  other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want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expose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implementation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function(s),  you </a:t>
            </a:r>
            <a:r>
              <a:rPr dirty="0" sz="1100">
                <a:latin typeface="Verdana"/>
                <a:cs typeface="Verdana"/>
              </a:rPr>
              <a:t>can create them </a:t>
            </a:r>
            <a:r>
              <a:rPr dirty="0" sz="1100" spc="-5">
                <a:latin typeface="Verdana"/>
                <a:cs typeface="Verdana"/>
              </a:rPr>
              <a:t>as private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functions.</a:t>
            </a:r>
            <a:endParaRPr sz="1100">
              <a:latin typeface="Verdana"/>
              <a:cs typeface="Verdana"/>
            </a:endParaRPr>
          </a:p>
          <a:p>
            <a:pPr marL="30480" marR="849630">
              <a:lnSpc>
                <a:spcPct val="169100"/>
              </a:lnSpc>
              <a:spcBef>
                <a:spcPts val="10"/>
              </a:spcBef>
            </a:pPr>
            <a:r>
              <a:rPr dirty="0" sz="1100" spc="-5">
                <a:latin typeface="Verdana"/>
                <a:cs typeface="Verdana"/>
              </a:rPr>
              <a:t>Private functions </a:t>
            </a:r>
            <a:r>
              <a:rPr dirty="0" sz="1100">
                <a:latin typeface="Verdana"/>
                <a:cs typeface="Verdana"/>
              </a:rPr>
              <a:t>reside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 b="1">
                <a:latin typeface="Verdana"/>
                <a:cs typeface="Verdana"/>
              </a:rPr>
              <a:t>subfolders </a:t>
            </a:r>
            <a:r>
              <a:rPr dirty="0" sz="1100" spc="-5">
                <a:latin typeface="Verdana"/>
                <a:cs typeface="Verdana"/>
              </a:rPr>
              <a:t>with the special name</a:t>
            </a:r>
            <a:r>
              <a:rPr dirty="0" sz="1100" spc="-215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private</a:t>
            </a:r>
            <a:r>
              <a:rPr dirty="0" sz="1100">
                <a:latin typeface="Verdana"/>
                <a:cs typeface="Verdana"/>
              </a:rPr>
              <a:t>.  They </a:t>
            </a:r>
            <a:r>
              <a:rPr dirty="0" sz="1100" spc="-5">
                <a:latin typeface="Verdana"/>
                <a:cs typeface="Verdana"/>
              </a:rPr>
              <a:t>are visible only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parent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folder.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 marR="22225">
              <a:lnSpc>
                <a:spcPct val="109100"/>
              </a:lnSpc>
              <a:spcBef>
                <a:spcPts val="49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rewrite the </a:t>
            </a:r>
            <a:r>
              <a:rPr dirty="0" sz="1100" spc="-5" i="1">
                <a:latin typeface="Verdana"/>
                <a:cs typeface="Verdana"/>
              </a:rPr>
              <a:t>quadratic </a:t>
            </a:r>
            <a:r>
              <a:rPr dirty="0" sz="1100" spc="-5">
                <a:latin typeface="Verdana"/>
                <a:cs typeface="Verdana"/>
              </a:rPr>
              <a:t>function. This </a:t>
            </a:r>
            <a:r>
              <a:rPr dirty="0" sz="1100">
                <a:latin typeface="Verdana"/>
                <a:cs typeface="Verdana"/>
              </a:rPr>
              <a:t>time, however, the </a:t>
            </a:r>
            <a:r>
              <a:rPr dirty="0" sz="1100" spc="-5" i="1">
                <a:latin typeface="Verdana"/>
                <a:cs typeface="Verdana"/>
              </a:rPr>
              <a:t>disc </a:t>
            </a:r>
            <a:r>
              <a:rPr dirty="0" sz="1100" spc="-5">
                <a:latin typeface="Verdana"/>
                <a:cs typeface="Verdana"/>
              </a:rPr>
              <a:t>function  calculating the discriminant, will be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private function.</a:t>
            </a:r>
            <a:endParaRPr sz="1100">
              <a:latin typeface="Verdana"/>
              <a:cs typeface="Verdana"/>
            </a:endParaRPr>
          </a:p>
          <a:p>
            <a:pPr marL="30480" marR="23495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Create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subfolder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named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private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working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directory.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Store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  file </a:t>
            </a:r>
            <a:r>
              <a:rPr dirty="0" sz="1100" spc="-5" i="1">
                <a:latin typeface="Verdana"/>
                <a:cs typeface="Verdana"/>
              </a:rPr>
              <a:t>disc.m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7340854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105">
                <a:latin typeface="Arial"/>
                <a:cs typeface="Arial"/>
              </a:rPr>
              <a:t>dis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900" spc="130">
                <a:latin typeface="Arial"/>
                <a:cs typeface="Arial"/>
              </a:rPr>
              <a:t>disc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,</a:t>
            </a:r>
            <a:r>
              <a:rPr dirty="0" sz="900" spc="130">
                <a:latin typeface="Arial"/>
                <a:cs typeface="Arial"/>
              </a:rPr>
              <a:t>b</a:t>
            </a:r>
            <a:r>
              <a:rPr dirty="0" sz="1100" spc="130">
                <a:latin typeface="Arial"/>
                <a:cs typeface="Arial"/>
              </a:rPr>
              <a:t>,</a:t>
            </a:r>
            <a:r>
              <a:rPr dirty="0" sz="900" spc="130">
                <a:latin typeface="Arial"/>
                <a:cs typeface="Arial"/>
              </a:rPr>
              <a:t>c</a:t>
            </a:r>
            <a:r>
              <a:rPr dirty="0" sz="1100" spc="13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73025" marR="3268345">
              <a:lnSpc>
                <a:spcPct val="188200"/>
              </a:lnSpc>
              <a:spcBef>
                <a:spcPts val="15"/>
              </a:spcBef>
            </a:pPr>
            <a:r>
              <a:rPr dirty="0" sz="1100" spc="65">
                <a:latin typeface="Arial"/>
                <a:cs typeface="Arial"/>
              </a:rPr>
              <a:t>%function </a:t>
            </a:r>
            <a:r>
              <a:rPr dirty="0" sz="900" spc="90">
                <a:latin typeface="Arial"/>
                <a:cs typeface="Arial"/>
              </a:rPr>
              <a:t>calculates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90">
                <a:latin typeface="Arial"/>
                <a:cs typeface="Arial"/>
              </a:rPr>
              <a:t>discriminant  </a:t>
            </a:r>
            <a:r>
              <a:rPr dirty="0" sz="900" spc="105">
                <a:latin typeface="Arial"/>
                <a:cs typeface="Arial"/>
              </a:rPr>
              <a:t>dis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95">
                <a:latin typeface="Arial"/>
                <a:cs typeface="Arial"/>
              </a:rPr>
              <a:t>sqrt</a:t>
            </a:r>
            <a:r>
              <a:rPr dirty="0" sz="1100" spc="95">
                <a:latin typeface="Arial"/>
                <a:cs typeface="Arial"/>
              </a:rPr>
              <a:t>(</a:t>
            </a:r>
            <a:r>
              <a:rPr dirty="0" sz="900" spc="95">
                <a:latin typeface="Arial"/>
                <a:cs typeface="Arial"/>
              </a:rPr>
              <a:t>b</a:t>
            </a:r>
            <a:r>
              <a:rPr dirty="0" sz="1100" spc="95">
                <a:latin typeface="Arial"/>
                <a:cs typeface="Arial"/>
              </a:rPr>
              <a:t>^2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4*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*</a:t>
            </a:r>
            <a:r>
              <a:rPr dirty="0" sz="900" spc="130">
                <a:latin typeface="Arial"/>
                <a:cs typeface="Arial"/>
              </a:rPr>
              <a:t>c</a:t>
            </a:r>
            <a:r>
              <a:rPr dirty="0" sz="1100" spc="13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end </a:t>
            </a:r>
            <a:r>
              <a:rPr dirty="0" sz="900" spc="114">
                <a:latin typeface="Arial"/>
                <a:cs typeface="Arial"/>
              </a:rPr>
              <a:t>of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sub-function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744559"/>
            <a:ext cx="575564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quadratic3.m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your working </a:t>
            </a:r>
            <a:r>
              <a:rPr dirty="0" sz="1100">
                <a:latin typeface="Verdana"/>
                <a:cs typeface="Verdana"/>
              </a:rPr>
              <a:t>directory and </a:t>
            </a:r>
            <a:r>
              <a:rPr dirty="0" sz="1100" spc="-5">
                <a:latin typeface="Verdana"/>
                <a:cs typeface="Verdana"/>
              </a:rPr>
              <a:t>type the following 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4861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1100" spc="135">
                <a:latin typeface="Arial"/>
                <a:cs typeface="Arial"/>
              </a:rPr>
              <a:t>[</a:t>
            </a:r>
            <a:r>
              <a:rPr dirty="0" sz="900" spc="135">
                <a:latin typeface="Arial"/>
                <a:cs typeface="Arial"/>
              </a:rPr>
              <a:t>x1</a:t>
            </a:r>
            <a:r>
              <a:rPr dirty="0" sz="1100" spc="135">
                <a:latin typeface="Arial"/>
                <a:cs typeface="Arial"/>
              </a:rPr>
              <a:t>,</a:t>
            </a:r>
            <a:r>
              <a:rPr dirty="0" sz="900" spc="135">
                <a:latin typeface="Arial"/>
                <a:cs typeface="Arial"/>
              </a:rPr>
              <a:t>x2</a:t>
            </a:r>
            <a:r>
              <a:rPr dirty="0" sz="1100" spc="135">
                <a:latin typeface="Arial"/>
                <a:cs typeface="Arial"/>
              </a:rPr>
              <a:t>]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900" spc="105">
                <a:latin typeface="Arial"/>
                <a:cs typeface="Arial"/>
              </a:rPr>
              <a:t>quadratic3</a:t>
            </a:r>
            <a:r>
              <a:rPr dirty="0" sz="1100" spc="105">
                <a:latin typeface="Arial"/>
                <a:cs typeface="Arial"/>
              </a:rPr>
              <a:t>(</a:t>
            </a:r>
            <a:r>
              <a:rPr dirty="0" sz="900" spc="105">
                <a:latin typeface="Arial"/>
                <a:cs typeface="Arial"/>
              </a:rPr>
              <a:t>a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900" spc="105">
                <a:latin typeface="Arial"/>
                <a:cs typeface="Arial"/>
              </a:rPr>
              <a:t>b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900" spc="105">
                <a:latin typeface="Arial"/>
                <a:cs typeface="Arial"/>
              </a:rPr>
              <a:t>c</a:t>
            </a:r>
            <a:r>
              <a:rPr dirty="0" sz="1100" spc="10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%this </a:t>
            </a:r>
            <a:r>
              <a:rPr dirty="0" sz="1100" spc="114">
                <a:latin typeface="Arial"/>
                <a:cs typeface="Arial"/>
              </a:rPr>
              <a:t>function </a:t>
            </a:r>
            <a:r>
              <a:rPr dirty="0" sz="900" spc="90">
                <a:latin typeface="Arial"/>
                <a:cs typeface="Arial"/>
              </a:rPr>
              <a:t>returns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90">
                <a:latin typeface="Arial"/>
                <a:cs typeface="Arial"/>
              </a:rPr>
              <a:t>roots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900" spc="80">
                <a:latin typeface="Arial"/>
                <a:cs typeface="Arial"/>
              </a:rPr>
              <a:t>quadratic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equation</a:t>
            </a:r>
            <a:r>
              <a:rPr dirty="0" sz="1100" spc="8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It </a:t>
            </a:r>
            <a:r>
              <a:rPr dirty="0" sz="900" spc="60">
                <a:latin typeface="Arial"/>
                <a:cs typeface="Arial"/>
              </a:rPr>
              <a:t>takes </a:t>
            </a:r>
            <a:r>
              <a:rPr dirty="0" sz="1100" spc="-5">
                <a:latin typeface="Arial"/>
                <a:cs typeface="Arial"/>
              </a:rPr>
              <a:t>3 </a:t>
            </a:r>
            <a:r>
              <a:rPr dirty="0" sz="900" spc="100">
                <a:latin typeface="Arial"/>
                <a:cs typeface="Arial"/>
              </a:rPr>
              <a:t>input</a:t>
            </a:r>
            <a:r>
              <a:rPr dirty="0" sz="900" spc="20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arguments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30">
                <a:latin typeface="Arial"/>
                <a:cs typeface="Arial"/>
              </a:rPr>
              <a:t>which </a:t>
            </a:r>
            <a:r>
              <a:rPr dirty="0" sz="900" spc="60">
                <a:latin typeface="Arial"/>
                <a:cs typeface="Arial"/>
              </a:rPr>
              <a:t>are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125">
                <a:latin typeface="Arial"/>
                <a:cs typeface="Arial"/>
              </a:rPr>
              <a:t>co</a:t>
            </a:r>
            <a:r>
              <a:rPr dirty="0" sz="1100" spc="125">
                <a:latin typeface="Arial"/>
                <a:cs typeface="Arial"/>
              </a:rPr>
              <a:t>-</a:t>
            </a:r>
            <a:r>
              <a:rPr dirty="0" sz="900" spc="125">
                <a:latin typeface="Arial"/>
                <a:cs typeface="Arial"/>
              </a:rPr>
              <a:t>efficients </a:t>
            </a:r>
            <a:r>
              <a:rPr dirty="0" sz="900" spc="114">
                <a:latin typeface="Arial"/>
                <a:cs typeface="Arial"/>
              </a:rPr>
              <a:t>of x2</a:t>
            </a:r>
            <a:r>
              <a:rPr dirty="0" sz="1100" spc="114">
                <a:latin typeface="Arial"/>
                <a:cs typeface="Arial"/>
              </a:rPr>
              <a:t>,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5">
                <a:latin typeface="Arial"/>
                <a:cs typeface="Arial"/>
              </a:rPr>
              <a:t>and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%</a:t>
            </a:r>
            <a:r>
              <a:rPr dirty="0" sz="900" spc="15">
                <a:latin typeface="Arial"/>
                <a:cs typeface="Arial"/>
              </a:rPr>
              <a:t>constant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term</a:t>
            </a:r>
            <a:endParaRPr sz="900">
              <a:latin typeface="Arial"/>
              <a:cs typeface="Arial"/>
            </a:endParaRPr>
          </a:p>
          <a:p>
            <a:pPr marL="73025" marR="4295775">
              <a:lnSpc>
                <a:spcPts val="2500"/>
              </a:lnSpc>
              <a:spcBef>
                <a:spcPts val="26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It </a:t>
            </a:r>
            <a:r>
              <a:rPr dirty="0" sz="900" spc="90">
                <a:latin typeface="Arial"/>
                <a:cs typeface="Arial"/>
              </a:rPr>
              <a:t>returns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90">
                <a:latin typeface="Arial"/>
                <a:cs typeface="Arial"/>
              </a:rPr>
              <a:t>roots  </a:t>
            </a: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900" spc="145">
                <a:latin typeface="Arial"/>
                <a:cs typeface="Arial"/>
              </a:rPr>
              <a:t>disc</a:t>
            </a:r>
            <a:r>
              <a:rPr dirty="0" sz="1100" spc="145">
                <a:latin typeface="Arial"/>
                <a:cs typeface="Arial"/>
              </a:rPr>
              <a:t>(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,</a:t>
            </a:r>
            <a:r>
              <a:rPr dirty="0" sz="900" spc="145">
                <a:latin typeface="Arial"/>
                <a:cs typeface="Arial"/>
              </a:rPr>
              <a:t>b</a:t>
            </a:r>
            <a:r>
              <a:rPr dirty="0" sz="1100" spc="145">
                <a:latin typeface="Arial"/>
                <a:cs typeface="Arial"/>
              </a:rPr>
              <a:t>,</a:t>
            </a:r>
            <a:r>
              <a:rPr dirty="0" sz="900" spc="145">
                <a:latin typeface="Arial"/>
                <a:cs typeface="Arial"/>
              </a:rPr>
              <a:t>c</a:t>
            </a:r>
            <a:r>
              <a:rPr dirty="0" sz="1100" spc="14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900" spc="15">
                <a:latin typeface="Arial"/>
                <a:cs typeface="Arial"/>
              </a:rPr>
              <a:t>x1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60">
                <a:latin typeface="Arial"/>
                <a:cs typeface="Arial"/>
              </a:rPr>
              <a:t>(-</a:t>
            </a:r>
            <a:r>
              <a:rPr dirty="0" sz="900" spc="16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d</a:t>
            </a:r>
            <a:r>
              <a:rPr dirty="0" sz="1100" spc="114">
                <a:latin typeface="Arial"/>
                <a:cs typeface="Arial"/>
              </a:rPr>
              <a:t>) </a:t>
            </a:r>
            <a:r>
              <a:rPr dirty="0" sz="1100" spc="300">
                <a:latin typeface="Arial"/>
                <a:cs typeface="Arial"/>
              </a:rPr>
              <a:t>/</a:t>
            </a:r>
            <a:r>
              <a:rPr dirty="0" sz="1100" spc="150">
                <a:latin typeface="Arial"/>
                <a:cs typeface="Arial"/>
              </a:rPr>
              <a:t> (2*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 marL="73025" marR="4176395">
              <a:lnSpc>
                <a:spcPts val="2500"/>
              </a:lnSpc>
              <a:spcBef>
                <a:spcPts val="265"/>
              </a:spcBef>
            </a:pPr>
            <a:r>
              <a:rPr dirty="0" sz="900" spc="15">
                <a:latin typeface="Arial"/>
                <a:cs typeface="Arial"/>
              </a:rPr>
              <a:t>x2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0">
                <a:latin typeface="Arial"/>
                <a:cs typeface="Arial"/>
              </a:rPr>
              <a:t>(-</a:t>
            </a:r>
            <a:r>
              <a:rPr dirty="0" sz="900" spc="160">
                <a:latin typeface="Arial"/>
                <a:cs typeface="Arial"/>
              </a:rPr>
              <a:t>b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900" spc="114">
                <a:latin typeface="Arial"/>
                <a:cs typeface="Arial"/>
              </a:rPr>
              <a:t>d</a:t>
            </a:r>
            <a:r>
              <a:rPr dirty="0" sz="1100" spc="114">
                <a:latin typeface="Arial"/>
                <a:cs typeface="Arial"/>
              </a:rPr>
              <a:t>) </a:t>
            </a:r>
            <a:r>
              <a:rPr dirty="0" sz="1100" spc="300">
                <a:latin typeface="Arial"/>
                <a:cs typeface="Arial"/>
              </a:rPr>
              <a:t>/ </a:t>
            </a:r>
            <a:r>
              <a:rPr dirty="0" sz="1100" spc="150">
                <a:latin typeface="Arial"/>
                <a:cs typeface="Arial"/>
              </a:rPr>
              <a:t>(2*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);  </a:t>
            </a:r>
            <a:r>
              <a:rPr dirty="0" sz="1100" spc="-10">
                <a:latin typeface="Arial"/>
                <a:cs typeface="Arial"/>
              </a:rPr>
              <a:t>end 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end  </a:t>
            </a:r>
            <a:r>
              <a:rPr dirty="0" sz="900" spc="114">
                <a:latin typeface="Arial"/>
                <a:cs typeface="Arial"/>
              </a:rPr>
              <a:t>of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quadratic3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4546218"/>
            <a:ext cx="41662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call the </a:t>
            </a:r>
            <a:r>
              <a:rPr dirty="0" sz="1100">
                <a:latin typeface="Verdana"/>
                <a:cs typeface="Verdana"/>
              </a:rPr>
              <a:t>above </a:t>
            </a:r>
            <a:r>
              <a:rPr dirty="0" sz="1100" spc="-5">
                <a:latin typeface="Verdana"/>
                <a:cs typeface="Verdana"/>
              </a:rPr>
              <a:t>function from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prompt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90181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14">
                <a:latin typeface="Arial"/>
                <a:cs typeface="Arial"/>
              </a:rPr>
              <a:t>quadratic3(2,4,-4)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369432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5725032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0.7321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716" y="6646544"/>
            <a:ext cx="5795010" cy="2458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Global</a:t>
            </a:r>
            <a:r>
              <a:rPr dirty="0" u="sng" sz="1800" spc="-3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Variables	</a:t>
            </a:r>
            <a:endParaRPr sz="1800">
              <a:latin typeface="Arial"/>
              <a:cs typeface="Arial"/>
            </a:endParaRPr>
          </a:p>
          <a:p>
            <a:pPr algn="just" marL="30480" marR="25400">
              <a:lnSpc>
                <a:spcPct val="1084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Global variables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shared by </a:t>
            </a:r>
            <a:r>
              <a:rPr dirty="0" sz="1100">
                <a:latin typeface="Verdana"/>
                <a:cs typeface="Verdana"/>
              </a:rPr>
              <a:t>more than one </a:t>
            </a:r>
            <a:r>
              <a:rPr dirty="0" sz="1100" spc="-5">
                <a:latin typeface="Verdana"/>
                <a:cs typeface="Verdana"/>
              </a:rPr>
              <a:t>function.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this,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 declare the variable </a:t>
            </a:r>
            <a:r>
              <a:rPr dirty="0" sz="1100">
                <a:latin typeface="Verdana"/>
                <a:cs typeface="Verdana"/>
              </a:rPr>
              <a:t>as </a:t>
            </a:r>
            <a:r>
              <a:rPr dirty="0" sz="1100" spc="-5">
                <a:latin typeface="Verdana"/>
                <a:cs typeface="Verdana"/>
              </a:rPr>
              <a:t>global in </a:t>
            </a:r>
            <a:r>
              <a:rPr dirty="0" sz="1100">
                <a:latin typeface="Verdana"/>
                <a:cs typeface="Verdana"/>
              </a:rPr>
              <a:t>all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functions.</a:t>
            </a:r>
            <a:endParaRPr sz="1100">
              <a:latin typeface="Verdana"/>
              <a:cs typeface="Verdana"/>
            </a:endParaRPr>
          </a:p>
          <a:p>
            <a:pPr algn="just" marL="30480" marR="26034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want to </a:t>
            </a:r>
            <a:r>
              <a:rPr dirty="0" sz="1100">
                <a:latin typeface="Verdana"/>
                <a:cs typeface="Verdana"/>
              </a:rPr>
              <a:t>access </a:t>
            </a:r>
            <a:r>
              <a:rPr dirty="0" sz="1100" spc="-5">
                <a:latin typeface="Verdana"/>
                <a:cs typeface="Verdana"/>
              </a:rPr>
              <a:t>that variable from the base workspace, then declare the  variable at the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  <a:p>
            <a:pPr algn="just" marL="30480" marR="25400">
              <a:lnSpc>
                <a:spcPct val="1086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global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declaration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must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occur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before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actually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function. 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good </a:t>
            </a:r>
            <a:r>
              <a:rPr dirty="0" sz="1100" spc="-5">
                <a:latin typeface="Verdana"/>
                <a:cs typeface="Verdana"/>
              </a:rPr>
              <a:t>practice to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capital letters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names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global variables to  distinguish </a:t>
            </a:r>
            <a:r>
              <a:rPr dirty="0" sz="1100">
                <a:latin typeface="Verdana"/>
                <a:cs typeface="Verdana"/>
              </a:rPr>
              <a:t>them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100">
                <a:latin typeface="Verdana"/>
                <a:cs typeface="Verdana"/>
              </a:rPr>
              <a:t>other</a:t>
            </a:r>
            <a:r>
              <a:rPr dirty="0" sz="1100" spc="-5">
                <a:latin typeface="Verdana"/>
                <a:cs typeface="Verdana"/>
              </a:rPr>
              <a:t> variables.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Let us create a function </a:t>
            </a:r>
            <a:r>
              <a:rPr dirty="0" sz="1100" spc="-5">
                <a:latin typeface="Verdana"/>
                <a:cs typeface="Verdana"/>
              </a:rPr>
              <a:t>file named </a:t>
            </a:r>
            <a:r>
              <a:rPr dirty="0" sz="1100">
                <a:latin typeface="Verdana"/>
                <a:cs typeface="Verdana"/>
              </a:rPr>
              <a:t>average.m 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00430"/>
            <a:ext cx="5757545" cy="3632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dirty="0" sz="1100" spc="-5" b="1">
                <a:latin typeface="Verdana"/>
                <a:cs typeface="Verdana"/>
              </a:rPr>
              <a:t>Command History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panel shows or rerun </a:t>
            </a:r>
            <a:r>
              <a:rPr dirty="0" sz="1100" spc="-5">
                <a:latin typeface="Verdana"/>
                <a:cs typeface="Verdana"/>
              </a:rPr>
              <a:t>commands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entered </a:t>
            </a:r>
            <a:r>
              <a:rPr dirty="0" sz="1100" spc="-5">
                <a:latin typeface="Verdana"/>
                <a:cs typeface="Verdana"/>
              </a:rPr>
              <a:t>at  the command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089396"/>
            <a:ext cx="5758180" cy="118110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85" b="1">
                <a:latin typeface="Arial"/>
                <a:cs typeface="Arial"/>
              </a:rPr>
              <a:t>Set</a:t>
            </a:r>
            <a:r>
              <a:rPr dirty="0" sz="1600" spc="-250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up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90" b="1">
                <a:latin typeface="Arial"/>
                <a:cs typeface="Arial"/>
              </a:rPr>
              <a:t>GNU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Octave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509"/>
              </a:spcBef>
              <a:tabLst>
                <a:tab pos="1186180" algn="l"/>
                <a:tab pos="2461895" algn="l"/>
                <a:tab pos="3989070" algn="l"/>
                <a:tab pos="5235575" algn="l"/>
              </a:tabLst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are willing to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your machine (Linux, </a:t>
            </a:r>
            <a:r>
              <a:rPr dirty="0" sz="1100">
                <a:latin typeface="Verdana"/>
                <a:cs typeface="Verdana"/>
              </a:rPr>
              <a:t>BSD, </a:t>
            </a:r>
            <a:r>
              <a:rPr dirty="0" sz="1100" spc="5">
                <a:latin typeface="Verdana"/>
                <a:cs typeface="Verdana"/>
              </a:rPr>
              <a:t>OS </a:t>
            </a:r>
            <a:r>
              <a:rPr dirty="0" sz="1100">
                <a:latin typeface="Verdana"/>
                <a:cs typeface="Verdana"/>
              </a:rPr>
              <a:t>X or Windows),  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h</a:t>
            </a:r>
            <a:r>
              <a:rPr dirty="0" sz="1100">
                <a:latin typeface="Verdana"/>
                <a:cs typeface="Verdana"/>
              </a:rPr>
              <a:t>en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10">
                <a:latin typeface="Verdana"/>
                <a:cs typeface="Verdana"/>
              </a:rPr>
              <a:t>k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nd</a:t>
            </a:r>
            <a:r>
              <a:rPr dirty="0" sz="1100" spc="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5">
                <a:latin typeface="Verdana"/>
                <a:cs typeface="Verdana"/>
              </a:rPr>
              <a:t>d</a:t>
            </a:r>
            <a:r>
              <a:rPr dirty="0" sz="1100">
                <a:latin typeface="Verdana"/>
                <a:cs typeface="Verdana"/>
              </a:rPr>
              <a:t>ow</a:t>
            </a:r>
            <a:r>
              <a:rPr dirty="0" sz="1100" spc="-5">
                <a:latin typeface="Verdana"/>
                <a:cs typeface="Verdana"/>
              </a:rPr>
              <a:t>n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5">
                <a:latin typeface="Verdana"/>
                <a:cs typeface="Verdana"/>
              </a:rPr>
              <a:t>a</a:t>
            </a:r>
            <a:r>
              <a:rPr dirty="0" sz="1100">
                <a:latin typeface="Verdana"/>
                <a:cs typeface="Verdana"/>
              </a:rPr>
              <a:t>d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 spc="5">
                <a:latin typeface="Verdana"/>
                <a:cs typeface="Verdana"/>
              </a:rPr>
              <a:t>a</a:t>
            </a:r>
            <a:r>
              <a:rPr dirty="0" sz="1100" spc="-5">
                <a:latin typeface="Verdana"/>
                <a:cs typeface="Verdana"/>
              </a:rPr>
              <a:t>tes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10">
                <a:latin typeface="Verdana"/>
                <a:cs typeface="Verdana"/>
              </a:rPr>
              <a:t>v</a:t>
            </a:r>
            <a:r>
              <a:rPr dirty="0" sz="1100">
                <a:latin typeface="Verdana"/>
                <a:cs typeface="Verdana"/>
              </a:rPr>
              <a:t>ers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on 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050" spc="-5">
                <a:latin typeface="Arial"/>
                <a:cs typeface="Arial"/>
                <a:hlinkClick r:id="rId2"/>
              </a:rPr>
              <a:t>http://www.gnu.org/software/octave/download.html</a:t>
            </a:r>
            <a:r>
              <a:rPr dirty="0" sz="1100" spc="-5">
                <a:latin typeface="Verdana"/>
                <a:cs typeface="Verdana"/>
                <a:hlinkClick r:id="rId2"/>
              </a:rPr>
              <a:t>.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check the given  installation instructions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your machine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99588" y="1450847"/>
            <a:ext cx="2409443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93492" y="1444751"/>
            <a:ext cx="2421890" cy="2459990"/>
          </a:xfrm>
          <a:custGeom>
            <a:avLst/>
            <a:gdLst/>
            <a:ahLst/>
            <a:cxnLst/>
            <a:rect l="l" t="t" r="r" b="b"/>
            <a:pathLst>
              <a:path w="2421890" h="2459990">
                <a:moveTo>
                  <a:pt x="0" y="2459736"/>
                </a:moveTo>
                <a:lnTo>
                  <a:pt x="2421635" y="2459736"/>
                </a:lnTo>
                <a:lnTo>
                  <a:pt x="2421635" y="0"/>
                </a:lnTo>
                <a:lnTo>
                  <a:pt x="0" y="0"/>
                </a:lnTo>
                <a:lnTo>
                  <a:pt x="0" y="24597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6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900" spc="5">
                <a:latin typeface="Arial"/>
                <a:cs typeface="Arial"/>
              </a:rPr>
              <a:t>avg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900" spc="30">
                <a:latin typeface="Arial"/>
                <a:cs typeface="Arial"/>
              </a:rPr>
              <a:t>average</a:t>
            </a:r>
            <a:r>
              <a:rPr dirty="0" sz="1100" spc="30">
                <a:latin typeface="Arial"/>
                <a:cs typeface="Arial"/>
              </a:rPr>
              <a:t>(</a:t>
            </a:r>
            <a:r>
              <a:rPr dirty="0" sz="900" spc="30">
                <a:latin typeface="Arial"/>
                <a:cs typeface="Arial"/>
              </a:rPr>
              <a:t>nums</a:t>
            </a:r>
            <a:r>
              <a:rPr dirty="0" sz="1100" spc="3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global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-95">
                <a:latin typeface="Arial"/>
                <a:cs typeface="Arial"/>
              </a:rPr>
              <a:t>TOTAL</a:t>
            </a:r>
            <a:endParaRPr sz="900">
              <a:latin typeface="Arial"/>
              <a:cs typeface="Arial"/>
            </a:endParaRPr>
          </a:p>
          <a:p>
            <a:pPr marL="73025" marR="4267200">
              <a:lnSpc>
                <a:spcPct val="188200"/>
              </a:lnSpc>
            </a:pPr>
            <a:r>
              <a:rPr dirty="0" sz="900" spc="5">
                <a:latin typeface="Arial"/>
                <a:cs typeface="Arial"/>
              </a:rPr>
              <a:t>avg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0">
                <a:latin typeface="Arial"/>
                <a:cs typeface="Arial"/>
              </a:rPr>
              <a:t>sum</a:t>
            </a:r>
            <a:r>
              <a:rPr dirty="0" sz="1100" spc="10">
                <a:latin typeface="Arial"/>
                <a:cs typeface="Arial"/>
              </a:rPr>
              <a:t>(</a:t>
            </a:r>
            <a:r>
              <a:rPr dirty="0" sz="900" spc="10">
                <a:latin typeface="Arial"/>
                <a:cs typeface="Arial"/>
              </a:rPr>
              <a:t>nums</a:t>
            </a:r>
            <a:r>
              <a:rPr dirty="0" sz="1100" spc="10">
                <a:latin typeface="Arial"/>
                <a:cs typeface="Arial"/>
              </a:rPr>
              <a:t>)/</a:t>
            </a:r>
            <a:r>
              <a:rPr dirty="0" sz="900" spc="10">
                <a:latin typeface="Arial"/>
                <a:cs typeface="Arial"/>
              </a:rPr>
              <a:t>TOTAL</a:t>
            </a:r>
            <a:r>
              <a:rPr dirty="0" sz="1100" spc="10">
                <a:latin typeface="Arial"/>
                <a:cs typeface="Arial"/>
              </a:rPr>
              <a:t>;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334513"/>
            <a:ext cx="3686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690113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10">
                <a:latin typeface="Arial"/>
                <a:cs typeface="Arial"/>
              </a:rPr>
              <a:t>global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TOTAL</a:t>
            </a:r>
            <a:r>
              <a:rPr dirty="0" sz="1100" spc="-25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90">
                <a:latin typeface="Arial"/>
                <a:cs typeface="Arial"/>
              </a:rPr>
              <a:t>TOTAL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10;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[34,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45,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25,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45,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33,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19,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40,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34,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38,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42];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av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average</a:t>
            </a:r>
            <a:r>
              <a:rPr dirty="0" sz="1100" spc="65">
                <a:latin typeface="Arial"/>
                <a:cs typeface="Arial"/>
              </a:rPr>
              <a:t>(</a:t>
            </a:r>
            <a:r>
              <a:rPr dirty="0" sz="900" spc="65">
                <a:latin typeface="Arial"/>
                <a:cs typeface="Arial"/>
              </a:rPr>
              <a:t>n</a:t>
            </a:r>
            <a:r>
              <a:rPr dirty="0" sz="1100" spc="6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105782"/>
            <a:ext cx="40163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will display the following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461382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15">
                <a:latin typeface="Arial"/>
                <a:cs typeface="Arial"/>
              </a:rPr>
              <a:t>av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35.5000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55640" cy="572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Importing data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means loading </a:t>
            </a:r>
            <a:r>
              <a:rPr dirty="0" sz="1100">
                <a:latin typeface="Verdana"/>
                <a:cs typeface="Verdana"/>
              </a:rPr>
              <a:t>data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external file.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importdata </a:t>
            </a:r>
            <a:r>
              <a:rPr dirty="0" sz="1100" spc="-5">
                <a:latin typeface="Verdana"/>
                <a:cs typeface="Verdana"/>
              </a:rPr>
              <a:t>function allows loading various data files </a:t>
            </a:r>
            <a:r>
              <a:rPr dirty="0" sz="1100">
                <a:latin typeface="Verdana"/>
                <a:cs typeface="Verdana"/>
              </a:rPr>
              <a:t>of different </a:t>
            </a:r>
            <a:r>
              <a:rPr dirty="0" sz="1100" spc="-5">
                <a:latin typeface="Verdana"/>
                <a:cs typeface="Verdana"/>
              </a:rPr>
              <a:t>formats. </a:t>
            </a:r>
            <a:r>
              <a:rPr dirty="0" sz="110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has the following five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2479801"/>
          <a:ext cx="5768340" cy="521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440"/>
                <a:gridCol w="528193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S.N.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 and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A =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importdata(filename)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Loads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 into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from the file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denoted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filename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A =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importdata('-pastespecial')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Loads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 from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system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clipboard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rather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 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  <a:tabLst>
                          <a:tab pos="1650364" algn="l"/>
                        </a:tabLst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A =</a:t>
                      </a:r>
                      <a:r>
                        <a:rPr dirty="0" sz="1100" spc="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importdata(</a:t>
                      </a:r>
                      <a:r>
                        <a:rPr dirty="0" u="heavy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	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delimiterIn)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230">
                        <a:lnSpc>
                          <a:spcPct val="108700"/>
                        </a:lnSpc>
                        <a:spcBef>
                          <a:spcPts val="81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Interprets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delimiterIn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separator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ASCII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file, filename,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clipboard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data. You can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use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delimiterIn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 of 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  arguments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above</a:t>
                      </a:r>
                      <a:r>
                        <a:rPr dirty="0" sz="11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syntaxes.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  <a:tabLst>
                          <a:tab pos="1650364" algn="l"/>
                        </a:tabLst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A =</a:t>
                      </a:r>
                      <a:r>
                        <a:rPr dirty="0" sz="1100" spc="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importdata(</a:t>
                      </a:r>
                      <a:r>
                        <a:rPr dirty="0" u="heavy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	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,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delimiterIn,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headerlinesIn)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4135">
                        <a:lnSpc>
                          <a:spcPct val="108200"/>
                        </a:lnSpc>
                        <a:spcBef>
                          <a:spcPts val="8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Loads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 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ASCII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file, filename,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clipboard,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reading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numeric  data starting from line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headerlinesIn+1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28143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4185285" algn="l"/>
                        </a:tabLst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[A, delimiterOut, headerlinesOut]</a:t>
                      </a:r>
                      <a:r>
                        <a:rPr dirty="0" sz="1100" spc="5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100" spc="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importdata(</a:t>
                      </a:r>
                      <a:r>
                        <a:rPr dirty="0" u="heavy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	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3500">
                        <a:lnSpc>
                          <a:spcPct val="109200"/>
                        </a:lnSpc>
                        <a:spcBef>
                          <a:spcPts val="8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dditionally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detected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delimiter character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input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ASCII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 in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delimiterOut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detected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header lines 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headerlinesOut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using any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input arguments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previous  syntaxes.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7665567"/>
            <a:ext cx="5756910" cy="1346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default, Octave </a:t>
            </a:r>
            <a:r>
              <a:rPr dirty="0" sz="1100">
                <a:latin typeface="Verdana"/>
                <a:cs typeface="Verdana"/>
              </a:rPr>
              <a:t>does </a:t>
            </a:r>
            <a:r>
              <a:rPr dirty="0" sz="1100" spc="-5">
                <a:latin typeface="Verdana"/>
                <a:cs typeface="Verdana"/>
              </a:rPr>
              <a:t>not have </a:t>
            </a:r>
            <a:r>
              <a:rPr dirty="0" sz="1100">
                <a:latin typeface="Verdana"/>
                <a:cs typeface="Verdana"/>
              </a:rPr>
              <a:t>support for </a:t>
            </a:r>
            <a:r>
              <a:rPr dirty="0" sz="1100" spc="-5" i="1">
                <a:latin typeface="Verdana"/>
                <a:cs typeface="Verdana"/>
              </a:rPr>
              <a:t>importdata() </a:t>
            </a:r>
            <a:r>
              <a:rPr dirty="0" sz="1100" spc="-5">
                <a:latin typeface="Verdana"/>
                <a:cs typeface="Verdana"/>
              </a:rPr>
              <a:t>function, </a:t>
            </a:r>
            <a:r>
              <a:rPr dirty="0" sz="1100">
                <a:latin typeface="Verdana"/>
                <a:cs typeface="Verdana"/>
              </a:rPr>
              <a:t>so </a:t>
            </a:r>
            <a:r>
              <a:rPr dirty="0" sz="1100" spc="-5">
                <a:latin typeface="Verdana"/>
                <a:cs typeface="Verdana"/>
              </a:rPr>
              <a:t>you will  have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search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install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package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make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your  Octave installation.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load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display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image file. 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">
                <a:latin typeface="Verdana"/>
                <a:cs typeface="Verdana"/>
              </a:rPr>
              <a:t> 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1573" y="476503"/>
            <a:ext cx="3478529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18. </a:t>
            </a:r>
            <a:r>
              <a:rPr dirty="0" spc="-225"/>
              <a:t>DATA</a:t>
            </a:r>
            <a:r>
              <a:rPr dirty="0" spc="70"/>
              <a:t> </a:t>
            </a:r>
            <a:r>
              <a:rPr dirty="0" spc="-170"/>
              <a:t>IMPORT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142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65">
                <a:latin typeface="Arial"/>
                <a:cs typeface="Arial"/>
              </a:rPr>
              <a:t>filename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'smile.jpg';</a:t>
            </a:r>
            <a:endParaRPr sz="1100">
              <a:latin typeface="Arial"/>
              <a:cs typeface="Arial"/>
            </a:endParaRPr>
          </a:p>
          <a:p>
            <a:pPr marL="73025" marR="4090670">
              <a:lnSpc>
                <a:spcPct val="188200"/>
              </a:lnSpc>
              <a:spcBef>
                <a:spcPts val="10"/>
              </a:spcBef>
            </a:pPr>
            <a:r>
              <a:rPr dirty="0" sz="900" spc="-110">
                <a:latin typeface="Arial"/>
                <a:cs typeface="Arial"/>
              </a:rPr>
              <a:t>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90">
                <a:latin typeface="Arial"/>
                <a:cs typeface="Arial"/>
              </a:rPr>
              <a:t>importdata</a:t>
            </a:r>
            <a:r>
              <a:rPr dirty="0" sz="1100" spc="90">
                <a:latin typeface="Arial"/>
                <a:cs typeface="Arial"/>
              </a:rPr>
              <a:t>(</a:t>
            </a:r>
            <a:r>
              <a:rPr dirty="0" sz="900" spc="90">
                <a:latin typeface="Arial"/>
                <a:cs typeface="Arial"/>
              </a:rPr>
              <a:t>filename</a:t>
            </a:r>
            <a:r>
              <a:rPr dirty="0" sz="1100" spc="90">
                <a:latin typeface="Arial"/>
                <a:cs typeface="Arial"/>
              </a:rPr>
              <a:t>);  </a:t>
            </a:r>
            <a:r>
              <a:rPr dirty="0" sz="900" spc="75">
                <a:latin typeface="Arial"/>
                <a:cs typeface="Arial"/>
              </a:rPr>
              <a:t>image</a:t>
            </a:r>
            <a:r>
              <a:rPr dirty="0" sz="1100" spc="75">
                <a:latin typeface="Arial"/>
                <a:cs typeface="Arial"/>
              </a:rPr>
              <a:t>(</a:t>
            </a:r>
            <a:r>
              <a:rPr dirty="0" sz="900" spc="75">
                <a:latin typeface="Arial"/>
                <a:cs typeface="Arial"/>
              </a:rPr>
              <a:t>A</a:t>
            </a:r>
            <a:r>
              <a:rPr dirty="0" sz="1100" spc="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004414"/>
            <a:ext cx="57569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file, MATLAB </a:t>
            </a:r>
            <a:r>
              <a:rPr dirty="0" sz="1100" spc="-5">
                <a:latin typeface="Verdana"/>
                <a:cs typeface="Verdana"/>
              </a:rPr>
              <a:t>displays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image file. However, you </a:t>
            </a:r>
            <a:r>
              <a:rPr dirty="0" sz="1100">
                <a:latin typeface="Verdana"/>
                <a:cs typeface="Verdana"/>
              </a:rPr>
              <a:t>must store  </a:t>
            </a:r>
            <a:r>
              <a:rPr dirty="0" sz="1100" spc="-10">
                <a:latin typeface="Verdana"/>
                <a:cs typeface="Verdana"/>
              </a:rPr>
              <a:t>it in </a:t>
            </a:r>
            <a:r>
              <a:rPr dirty="0" sz="1100" spc="-5">
                <a:latin typeface="Verdana"/>
                <a:cs typeface="Verdana"/>
              </a:rPr>
              <a:t>the current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directory.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906467"/>
            <a:ext cx="5756910" cy="160020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 2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86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example, </a:t>
            </a:r>
            <a:r>
              <a:rPr dirty="0" sz="1100">
                <a:latin typeface="Verdana"/>
                <a:cs typeface="Verdana"/>
              </a:rPr>
              <a:t>we import a </a:t>
            </a:r>
            <a:r>
              <a:rPr dirty="0" sz="1100" spc="-5">
                <a:latin typeface="Verdana"/>
                <a:cs typeface="Verdana"/>
              </a:rPr>
              <a:t>text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specify Delimiter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Column Header.  </a:t>
            </a:r>
            <a:r>
              <a:rPr dirty="0" sz="1100">
                <a:latin typeface="Verdana"/>
                <a:cs typeface="Verdana"/>
              </a:rPr>
              <a:t>Let us create a </a:t>
            </a:r>
            <a:r>
              <a:rPr dirty="0" sz="1100" spc="-5">
                <a:latin typeface="Verdana"/>
                <a:cs typeface="Verdana"/>
              </a:rPr>
              <a:t>space-delimited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file with column </a:t>
            </a:r>
            <a:r>
              <a:rPr dirty="0" sz="1100">
                <a:latin typeface="Verdana"/>
                <a:cs typeface="Verdana"/>
              </a:rPr>
              <a:t>headers,  </a:t>
            </a:r>
            <a:r>
              <a:rPr dirty="0" sz="1100" spc="-5">
                <a:latin typeface="Verdana"/>
                <a:cs typeface="Verdana"/>
              </a:rPr>
              <a:t>named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weeklydata.txt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Our </a:t>
            </a:r>
            <a:r>
              <a:rPr dirty="0" sz="1100" spc="-5">
                <a:latin typeface="Verdana"/>
                <a:cs typeface="Verdana"/>
              </a:rPr>
              <a:t>text file weeklydata.txt looks like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-55">
                <a:latin typeface="Arial"/>
                <a:cs typeface="Arial"/>
              </a:rPr>
              <a:t>SunDay </a:t>
            </a:r>
            <a:r>
              <a:rPr dirty="0" sz="1100" spc="-85">
                <a:latin typeface="Arial"/>
                <a:cs typeface="Arial"/>
              </a:rPr>
              <a:t>MonDay </a:t>
            </a:r>
            <a:r>
              <a:rPr dirty="0" sz="1100" spc="-30">
                <a:latin typeface="Arial"/>
                <a:cs typeface="Arial"/>
              </a:rPr>
              <a:t>TuesDay </a:t>
            </a:r>
            <a:r>
              <a:rPr dirty="0" sz="1100" spc="-65">
                <a:latin typeface="Arial"/>
                <a:cs typeface="Arial"/>
              </a:rPr>
              <a:t>WednesDay </a:t>
            </a:r>
            <a:r>
              <a:rPr dirty="0" sz="1100" spc="5">
                <a:latin typeface="Arial"/>
                <a:cs typeface="Arial"/>
              </a:rPr>
              <a:t>ThursDay  </a:t>
            </a:r>
            <a:r>
              <a:rPr dirty="0" sz="1100" spc="60">
                <a:latin typeface="Arial"/>
                <a:cs typeface="Arial"/>
              </a:rPr>
              <a:t>FriDay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SaturdDay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625690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3180" y="6678559"/>
          <a:ext cx="4302125" cy="1485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15"/>
                <a:gridCol w="572770"/>
                <a:gridCol w="601980"/>
                <a:gridCol w="729615"/>
                <a:gridCol w="722630"/>
                <a:gridCol w="604519"/>
                <a:gridCol w="515620"/>
              </a:tblGrid>
              <a:tr h="227329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95.01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76.21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61.54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40.57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55.79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ts val="104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73.11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45.65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79.19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93.55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75.29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60.68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41.85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92.18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91.69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81.32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48.60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82.14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73.82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41.03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65">
                          <a:latin typeface="Arial"/>
                          <a:cs typeface="Arial"/>
                        </a:rPr>
                        <a:t>0.99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861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89.13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44.47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57.63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89.36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13.89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17752" y="816381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80" y="6252336"/>
            <a:ext cx="0" cy="1916430"/>
          </a:xfrm>
          <a:custGeom>
            <a:avLst/>
            <a:gdLst/>
            <a:ahLst/>
            <a:cxnLst/>
            <a:rect l="l" t="t" r="r" b="b"/>
            <a:pathLst>
              <a:path w="0" h="1916429">
                <a:moveTo>
                  <a:pt x="0" y="0"/>
                </a:moveTo>
                <a:lnTo>
                  <a:pt x="0" y="19160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2965" y="6252336"/>
            <a:ext cx="0" cy="1916430"/>
          </a:xfrm>
          <a:custGeom>
            <a:avLst/>
            <a:gdLst/>
            <a:ahLst/>
            <a:cxnLst/>
            <a:rect l="l" t="t" r="r" b="b"/>
            <a:pathLst>
              <a:path w="0" h="1916429">
                <a:moveTo>
                  <a:pt x="0" y="0"/>
                </a:moveTo>
                <a:lnTo>
                  <a:pt x="0" y="191604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004" y="8305038"/>
            <a:ext cx="3686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8660637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65">
                <a:latin typeface="Arial"/>
                <a:cs typeface="Arial"/>
              </a:rPr>
              <a:t>filename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'weeklydata.txt';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10">
                <a:latin typeface="Arial"/>
                <a:cs typeface="Arial"/>
              </a:rPr>
              <a:t>delimiterIn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95">
                <a:latin typeface="Arial"/>
                <a:cs typeface="Arial"/>
              </a:rPr>
              <a:t>'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340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4476" y="2502407"/>
            <a:ext cx="2991612" cy="2333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143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75">
                <a:latin typeface="Arial"/>
                <a:cs typeface="Arial"/>
              </a:rPr>
              <a:t>headerlinesIn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1;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900" spc="100">
                <a:latin typeface="Arial"/>
                <a:cs typeface="Arial"/>
              </a:rPr>
              <a:t>importdata</a:t>
            </a:r>
            <a:r>
              <a:rPr dirty="0" sz="1100" spc="100">
                <a:latin typeface="Arial"/>
                <a:cs typeface="Arial"/>
              </a:rPr>
              <a:t>(</a:t>
            </a:r>
            <a:r>
              <a:rPr dirty="0" sz="900" spc="100">
                <a:latin typeface="Arial"/>
                <a:cs typeface="Arial"/>
              </a:rPr>
              <a:t>filename</a:t>
            </a:r>
            <a:r>
              <a:rPr dirty="0" sz="1100" spc="100">
                <a:latin typeface="Arial"/>
                <a:cs typeface="Arial"/>
              </a:rPr>
              <a:t>,</a:t>
            </a:r>
            <a:r>
              <a:rPr dirty="0" sz="900" spc="100">
                <a:latin typeface="Arial"/>
                <a:cs typeface="Arial"/>
              </a:rPr>
              <a:t>delimiterIn</a:t>
            </a:r>
            <a:r>
              <a:rPr dirty="0" sz="1100" spc="100">
                <a:latin typeface="Arial"/>
                <a:cs typeface="Arial"/>
              </a:rPr>
              <a:t>,</a:t>
            </a:r>
            <a:r>
              <a:rPr dirty="0" sz="900" spc="100">
                <a:latin typeface="Arial"/>
                <a:cs typeface="Arial"/>
              </a:rPr>
              <a:t>headerlinesIn</a:t>
            </a:r>
            <a:r>
              <a:rPr dirty="0" sz="1100" spc="10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View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data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900" spc="40">
                <a:latin typeface="Arial"/>
                <a:cs typeface="Arial"/>
              </a:rPr>
              <a:t>k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[1:7]</a:t>
            </a:r>
            <a:endParaRPr sz="1100">
              <a:latin typeface="Arial"/>
              <a:cs typeface="Arial"/>
            </a:endParaRPr>
          </a:p>
          <a:p>
            <a:pPr marL="260350" marR="3923029">
              <a:lnSpc>
                <a:spcPct val="188200"/>
              </a:lnSpc>
              <a:spcBef>
                <a:spcPts val="10"/>
              </a:spcBef>
            </a:pPr>
            <a:r>
              <a:rPr dirty="0" sz="900" spc="90">
                <a:latin typeface="Arial"/>
                <a:cs typeface="Arial"/>
              </a:rPr>
              <a:t>disp</a:t>
            </a:r>
            <a:r>
              <a:rPr dirty="0" sz="1100" spc="90">
                <a:latin typeface="Arial"/>
                <a:cs typeface="Arial"/>
              </a:rPr>
              <a:t>(</a:t>
            </a:r>
            <a:r>
              <a:rPr dirty="0" sz="900" spc="90">
                <a:latin typeface="Arial"/>
                <a:cs typeface="Arial"/>
              </a:rPr>
              <a:t>A</a:t>
            </a:r>
            <a:r>
              <a:rPr dirty="0" sz="1100" spc="90">
                <a:latin typeface="Arial"/>
                <a:cs typeface="Arial"/>
              </a:rPr>
              <a:t>.</a:t>
            </a:r>
            <a:r>
              <a:rPr dirty="0" sz="900" spc="90">
                <a:latin typeface="Arial"/>
                <a:cs typeface="Arial"/>
              </a:rPr>
              <a:t>colheaders</a:t>
            </a:r>
            <a:r>
              <a:rPr dirty="0" sz="1100" spc="90">
                <a:latin typeface="Arial"/>
                <a:cs typeface="Arial"/>
              </a:rPr>
              <a:t>{1, </a:t>
            </a:r>
            <a:r>
              <a:rPr dirty="0" sz="900" spc="175">
                <a:latin typeface="Arial"/>
                <a:cs typeface="Arial"/>
              </a:rPr>
              <a:t>k</a:t>
            </a:r>
            <a:r>
              <a:rPr dirty="0" sz="1100" spc="175">
                <a:latin typeface="Arial"/>
                <a:cs typeface="Arial"/>
              </a:rPr>
              <a:t>})  </a:t>
            </a:r>
            <a:r>
              <a:rPr dirty="0" sz="900" spc="130">
                <a:latin typeface="Arial"/>
                <a:cs typeface="Arial"/>
              </a:rPr>
              <a:t>disp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.</a:t>
            </a:r>
            <a:r>
              <a:rPr dirty="0" sz="900" spc="130">
                <a:latin typeface="Arial"/>
                <a:cs typeface="Arial"/>
              </a:rPr>
              <a:t>data</a:t>
            </a:r>
            <a:r>
              <a:rPr dirty="0" sz="1100" spc="130">
                <a:latin typeface="Arial"/>
                <a:cs typeface="Arial"/>
              </a:rPr>
              <a:t>(:, </a:t>
            </a:r>
            <a:r>
              <a:rPr dirty="0" sz="900" spc="165">
                <a:latin typeface="Arial"/>
                <a:cs typeface="Arial"/>
              </a:rPr>
              <a:t>k</a:t>
            </a:r>
            <a:r>
              <a:rPr dirty="0" sz="1100" spc="165">
                <a:latin typeface="Arial"/>
                <a:cs typeface="Arial"/>
              </a:rPr>
              <a:t>))  </a:t>
            </a:r>
            <a:r>
              <a:rPr dirty="0" sz="900" spc="155">
                <a:latin typeface="Arial"/>
                <a:cs typeface="Arial"/>
              </a:rPr>
              <a:t>disp</a:t>
            </a:r>
            <a:r>
              <a:rPr dirty="0" sz="1100" spc="155">
                <a:latin typeface="Arial"/>
                <a:cs typeface="Arial"/>
              </a:rPr>
              <a:t>('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315">
                <a:latin typeface="Arial"/>
                <a:cs typeface="Arial"/>
              </a:rPr>
              <a:t>')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8034" y="9313426"/>
            <a:ext cx="29083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-10">
                <a:latin typeface="Verdana"/>
                <a:cs typeface="Verdana"/>
              </a:rPr>
              <a:t>144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598290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953890"/>
            <a:ext cx="5800090" cy="532447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55">
                <a:latin typeface="Arial"/>
                <a:cs typeface="Arial"/>
              </a:rPr>
              <a:t>SunDay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95.0100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dirty="0" sz="1100" spc="35">
                <a:latin typeface="Arial"/>
                <a:cs typeface="Arial"/>
              </a:rPr>
              <a:t>73.1100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60.6800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48.6000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89.1300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890"/>
              </a:spcBef>
            </a:pPr>
            <a:r>
              <a:rPr dirty="0" sz="1100" spc="-85">
                <a:latin typeface="Arial"/>
                <a:cs typeface="Arial"/>
              </a:rPr>
              <a:t>MonDay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76.2100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45.6500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41.8500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dirty="0" sz="1100" spc="35">
                <a:latin typeface="Arial"/>
                <a:cs typeface="Arial"/>
              </a:rPr>
              <a:t>82.1400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44.4700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890"/>
              </a:spcBef>
            </a:pPr>
            <a:r>
              <a:rPr dirty="0" sz="1100" spc="-30">
                <a:latin typeface="Arial"/>
                <a:cs typeface="Arial"/>
              </a:rPr>
              <a:t>TuesDay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dirty="0" sz="1100" spc="35">
                <a:latin typeface="Arial"/>
                <a:cs typeface="Arial"/>
              </a:rPr>
              <a:t>61.5400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79.1900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1084" y="975106"/>
            <a:ext cx="565150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92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8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73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57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-15">
                <a:latin typeface="Arial"/>
                <a:cs typeface="Arial"/>
              </a:rPr>
              <a:t>3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632" y="2209545"/>
            <a:ext cx="752475" cy="177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latin typeface="Arial"/>
                <a:cs typeface="Arial"/>
              </a:rPr>
              <a:t>WednesDay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40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-15">
                <a:latin typeface="Arial"/>
                <a:cs typeface="Arial"/>
              </a:rPr>
              <a:t>7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93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-15">
                <a:latin typeface="Arial"/>
                <a:cs typeface="Arial"/>
              </a:rPr>
              <a:t>5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91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-1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41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15">
                <a:latin typeface="Arial"/>
                <a:cs typeface="Arial"/>
              </a:rPr>
              <a:t>3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89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-15">
                <a:latin typeface="Arial"/>
                <a:cs typeface="Arial"/>
              </a:rPr>
              <a:t>6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3632" y="4392294"/>
            <a:ext cx="752475" cy="1774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">
                <a:latin typeface="Arial"/>
                <a:cs typeface="Arial"/>
              </a:rPr>
              <a:t>ThursDay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55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-1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75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81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  <a:spcBef>
                <a:spcPts val="5"/>
              </a:spcBef>
            </a:pPr>
            <a:r>
              <a:rPr dirty="0" sz="1100" spc="40">
                <a:latin typeface="Arial"/>
                <a:cs typeface="Arial"/>
              </a:rPr>
              <a:t>0.9900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13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-1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632" y="6574916"/>
            <a:ext cx="753110" cy="1772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60">
                <a:latin typeface="Arial"/>
                <a:cs typeface="Arial"/>
              </a:rPr>
              <a:t>FriDay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70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8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69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-15">
                <a:latin typeface="Arial"/>
                <a:cs typeface="Arial"/>
              </a:rPr>
              <a:t>7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-15">
                <a:latin typeface="Arial"/>
                <a:cs typeface="Arial"/>
              </a:rPr>
              <a:t>8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67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19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-15">
                <a:latin typeface="Arial"/>
                <a:cs typeface="Arial"/>
              </a:rPr>
              <a:t>8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32" y="8756141"/>
            <a:ext cx="75247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5">
                <a:latin typeface="Arial"/>
                <a:cs typeface="Arial"/>
              </a:rPr>
              <a:t>SatureDay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81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-15">
                <a:latin typeface="Arial"/>
                <a:cs typeface="Arial"/>
              </a:rPr>
              <a:t>3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7752" y="934196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4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180" y="914399"/>
            <a:ext cx="0" cy="8432800"/>
          </a:xfrm>
          <a:custGeom>
            <a:avLst/>
            <a:gdLst/>
            <a:ahLst/>
            <a:cxnLst/>
            <a:rect l="l" t="t" r="r" b="b"/>
            <a:pathLst>
              <a:path w="0" h="8432800">
                <a:moveTo>
                  <a:pt x="0" y="0"/>
                </a:moveTo>
                <a:lnTo>
                  <a:pt x="0" y="843229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12965" y="914399"/>
            <a:ext cx="0" cy="8432800"/>
          </a:xfrm>
          <a:custGeom>
            <a:avLst/>
            <a:gdLst/>
            <a:ahLst/>
            <a:cxnLst/>
            <a:rect l="l" t="t" r="r" b="b"/>
            <a:pathLst>
              <a:path w="0" h="8432800">
                <a:moveTo>
                  <a:pt x="0" y="0"/>
                </a:moveTo>
                <a:lnTo>
                  <a:pt x="0" y="843229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145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545"/>
              </a:spcBef>
            </a:pPr>
            <a:r>
              <a:rPr dirty="0" sz="1100" spc="35">
                <a:latin typeface="Arial"/>
                <a:cs typeface="Arial"/>
              </a:rPr>
              <a:t>74.6800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74.5100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93.1800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46.6000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297407"/>
            <a:ext cx="3594100" cy="141097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 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example, 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import data from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clipboard.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Copy the following lines to the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clipboard: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Mathematics is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simple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87007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900" spc="120">
                <a:latin typeface="Arial"/>
                <a:cs typeface="Arial"/>
              </a:rPr>
              <a:t>importdata</a:t>
            </a:r>
            <a:r>
              <a:rPr dirty="0" sz="1100" spc="120">
                <a:latin typeface="Arial"/>
                <a:cs typeface="Arial"/>
              </a:rPr>
              <a:t>('-pastespecial')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337430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693030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10">
                <a:latin typeface="Arial"/>
                <a:cs typeface="Arial"/>
              </a:rPr>
              <a:t>A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'Mathematics </a:t>
            </a:r>
            <a:r>
              <a:rPr dirty="0" sz="1100" spc="200">
                <a:latin typeface="Arial"/>
                <a:cs typeface="Arial"/>
              </a:rPr>
              <a:t>is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simple'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716" y="5613272"/>
            <a:ext cx="5795010" cy="140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Low-Level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</a:t>
            </a:r>
            <a:r>
              <a:rPr dirty="0" u="sng" sz="1800" spc="-4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I/O	</a:t>
            </a:r>
            <a:endParaRPr sz="1800">
              <a:latin typeface="Arial"/>
              <a:cs typeface="Arial"/>
            </a:endParaRPr>
          </a:p>
          <a:p>
            <a:pPr algn="just" marL="30480" marR="24130">
              <a:lnSpc>
                <a:spcPct val="1086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i="1">
                <a:latin typeface="Verdana"/>
                <a:cs typeface="Verdana"/>
              </a:rPr>
              <a:t>importdata</a:t>
            </a:r>
            <a:r>
              <a:rPr dirty="0" sz="1100" spc="-290" i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high-level </a:t>
            </a:r>
            <a:r>
              <a:rPr dirty="0" sz="1100" spc="-5">
                <a:latin typeface="Verdana"/>
                <a:cs typeface="Verdana"/>
              </a:rPr>
              <a:t>function.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low-level file </a:t>
            </a:r>
            <a:r>
              <a:rPr dirty="0" sz="1100">
                <a:latin typeface="Verdana"/>
                <a:cs typeface="Verdana"/>
              </a:rPr>
              <a:t>I/O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 the </a:t>
            </a:r>
            <a:r>
              <a:rPr dirty="0" sz="1100">
                <a:latin typeface="Verdana"/>
                <a:cs typeface="Verdana"/>
              </a:rPr>
              <a:t>most control over </a:t>
            </a:r>
            <a:r>
              <a:rPr dirty="0" sz="1100" spc="-5">
                <a:latin typeface="Verdana"/>
                <a:cs typeface="Verdana"/>
              </a:rPr>
              <a:t>reading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writing data </a:t>
            </a:r>
            <a:r>
              <a:rPr dirty="0" sz="1100">
                <a:latin typeface="Verdana"/>
                <a:cs typeface="Verdana"/>
              </a:rPr>
              <a:t>to a file. </a:t>
            </a:r>
            <a:r>
              <a:rPr dirty="0" sz="1100" spc="-5">
                <a:latin typeface="Verdana"/>
                <a:cs typeface="Verdana"/>
              </a:rPr>
              <a:t>However, 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need more </a:t>
            </a:r>
            <a:r>
              <a:rPr dirty="0" sz="1100" spc="-5">
                <a:latin typeface="Verdana"/>
                <a:cs typeface="Verdana"/>
              </a:rPr>
              <a:t>detailed information </a:t>
            </a:r>
            <a:r>
              <a:rPr dirty="0" sz="1100">
                <a:latin typeface="Verdana"/>
                <a:cs typeface="Verdana"/>
              </a:rPr>
              <a:t>about </a:t>
            </a:r>
            <a:r>
              <a:rPr dirty="0" sz="1100" spc="-5">
                <a:latin typeface="Verdana"/>
                <a:cs typeface="Verdana"/>
              </a:rPr>
              <a:t>your file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work</a:t>
            </a:r>
            <a:r>
              <a:rPr dirty="0" sz="1100" spc="-1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efficiently.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the following </a:t>
            </a:r>
            <a:r>
              <a:rPr dirty="0" sz="1100">
                <a:latin typeface="Verdana"/>
                <a:cs typeface="Verdana"/>
              </a:rPr>
              <a:t>functions for read and </a:t>
            </a:r>
            <a:r>
              <a:rPr dirty="0" sz="1100" spc="-5">
                <a:latin typeface="Verdana"/>
                <a:cs typeface="Verdana"/>
              </a:rPr>
              <a:t>write operations at the</a:t>
            </a:r>
            <a:r>
              <a:rPr dirty="0" sz="1100" spc="-2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byte 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character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level: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704" y="7122541"/>
          <a:ext cx="5768340" cy="179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fclose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Close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open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feof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 for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end-of-file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ferror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Information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about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I/O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errors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4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fgetl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Read line from file, removing newline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fgets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Read line from file,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keeping newline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characters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fopen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Open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obtain information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about open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fprintf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Write data to text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fread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Read data from binary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frewind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Move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file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position indicator to beginning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open</a:t>
                      </a:r>
                      <a:r>
                        <a:rPr dirty="0" sz="110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fscanf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Read data from text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fseek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Move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specified position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ftell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Position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open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fwrite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Write data to binary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5505101"/>
            <a:ext cx="5795010" cy="334581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Files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Low-Level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I/O	</a:t>
            </a:r>
            <a:endParaRPr sz="1800">
              <a:latin typeface="Arial"/>
              <a:cs typeface="Arial"/>
            </a:endParaRPr>
          </a:p>
          <a:p>
            <a:pPr marL="30480" marR="219075">
              <a:lnSpc>
                <a:spcPts val="2260"/>
              </a:lnSpc>
              <a:spcBef>
                <a:spcPts val="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functions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low-level import </a:t>
            </a:r>
            <a:r>
              <a:rPr dirty="0" sz="1100">
                <a:latin typeface="Verdana"/>
                <a:cs typeface="Verdana"/>
              </a:rPr>
              <a:t>of text </a:t>
            </a:r>
            <a:r>
              <a:rPr dirty="0" sz="1100" spc="-5">
                <a:latin typeface="Verdana"/>
                <a:cs typeface="Verdana"/>
              </a:rPr>
              <a:t>data files: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fscanf </a:t>
            </a:r>
            <a:r>
              <a:rPr dirty="0" sz="1100" spc="-5">
                <a:latin typeface="Verdana"/>
                <a:cs typeface="Verdana"/>
              </a:rPr>
              <a:t>function reads formatted data 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text </a:t>
            </a:r>
            <a:r>
              <a:rPr dirty="0" sz="1100">
                <a:latin typeface="Verdana"/>
                <a:cs typeface="Verdana"/>
              </a:rPr>
              <a:t>or ASCII</a:t>
            </a:r>
            <a:r>
              <a:rPr dirty="0" sz="1100" spc="-1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file.</a:t>
            </a:r>
            <a:endParaRPr sz="1100">
              <a:latin typeface="Verdana"/>
              <a:cs typeface="Verdana"/>
            </a:endParaRPr>
          </a:p>
          <a:p>
            <a:pPr marL="30480" marR="26670">
              <a:lnSpc>
                <a:spcPct val="100899"/>
              </a:lnSpc>
              <a:spcBef>
                <a:spcPts val="36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fgetl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fgets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read one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file at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time, where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newline  character separates each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fread </a:t>
            </a:r>
            <a:r>
              <a:rPr dirty="0" sz="1100" spc="-5">
                <a:latin typeface="Verdana"/>
                <a:cs typeface="Verdana"/>
              </a:rPr>
              <a:t>function reads </a:t>
            </a:r>
            <a:r>
              <a:rPr dirty="0" sz="1100">
                <a:latin typeface="Verdana"/>
                <a:cs typeface="Verdana"/>
              </a:rPr>
              <a:t>a stream of </a:t>
            </a:r>
            <a:r>
              <a:rPr dirty="0" sz="1100" spc="-5">
                <a:latin typeface="Verdana"/>
                <a:cs typeface="Verdana"/>
              </a:rPr>
              <a:t>data at the byte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bit</a:t>
            </a:r>
            <a:r>
              <a:rPr dirty="0" sz="1100" spc="-1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level.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6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 marR="2540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text data file 'myfile.txt' </a:t>
            </a:r>
            <a:r>
              <a:rPr dirty="0" sz="1100">
                <a:latin typeface="Verdana"/>
                <a:cs typeface="Verdana"/>
              </a:rPr>
              <a:t>saved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our </a:t>
            </a:r>
            <a:r>
              <a:rPr dirty="0" sz="1100" spc="-5">
                <a:latin typeface="Verdana"/>
                <a:cs typeface="Verdana"/>
              </a:rPr>
              <a:t>working </a:t>
            </a:r>
            <a:r>
              <a:rPr dirty="0" sz="1100">
                <a:latin typeface="Verdana"/>
                <a:cs typeface="Verdana"/>
              </a:rPr>
              <a:t>directory. The </a:t>
            </a:r>
            <a:r>
              <a:rPr dirty="0" sz="1100" spc="-5">
                <a:latin typeface="Verdana"/>
                <a:cs typeface="Verdana"/>
              </a:rPr>
              <a:t>file</a:t>
            </a:r>
            <a:r>
              <a:rPr dirty="0" sz="1100" spc="-2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stores  </a:t>
            </a:r>
            <a:r>
              <a:rPr dirty="0" sz="1100" spc="-5">
                <a:latin typeface="Verdana"/>
                <a:cs typeface="Verdana"/>
              </a:rPr>
              <a:t>rainfall </a:t>
            </a:r>
            <a:r>
              <a:rPr dirty="0" sz="1100">
                <a:latin typeface="Verdana"/>
                <a:cs typeface="Verdana"/>
              </a:rPr>
              <a:t>data for </a:t>
            </a:r>
            <a:r>
              <a:rPr dirty="0" sz="1100" spc="-5">
                <a:latin typeface="Verdana"/>
                <a:cs typeface="Verdana"/>
              </a:rPr>
              <a:t>three </a:t>
            </a:r>
            <a:r>
              <a:rPr dirty="0" sz="1100">
                <a:latin typeface="Verdana"/>
                <a:cs typeface="Verdana"/>
              </a:rPr>
              <a:t>months; June, </a:t>
            </a:r>
            <a:r>
              <a:rPr dirty="0" sz="1100" spc="-5">
                <a:latin typeface="Verdana"/>
                <a:cs typeface="Verdana"/>
              </a:rPr>
              <a:t>July </a:t>
            </a:r>
            <a:r>
              <a:rPr dirty="0" sz="1100">
                <a:latin typeface="Verdana"/>
                <a:cs typeface="Verdana"/>
              </a:rPr>
              <a:t>and August for </a:t>
            </a:r>
            <a:r>
              <a:rPr dirty="0" sz="1100" spc="-5">
                <a:latin typeface="Verdana"/>
                <a:cs typeface="Verdana"/>
              </a:rPr>
              <a:t>the year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2012.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data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myfile.txt contains </a:t>
            </a:r>
            <a:r>
              <a:rPr dirty="0" sz="1100">
                <a:latin typeface="Verdana"/>
                <a:cs typeface="Verdana"/>
              </a:rPr>
              <a:t>repeated sets of </a:t>
            </a:r>
            <a:r>
              <a:rPr dirty="0" sz="1100" spc="-5">
                <a:latin typeface="Verdana"/>
                <a:cs typeface="Verdana"/>
              </a:rPr>
              <a:t>time, month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rainfall  </a:t>
            </a:r>
            <a:r>
              <a:rPr dirty="0" sz="1100">
                <a:latin typeface="Verdana"/>
                <a:cs typeface="Verdana"/>
              </a:rPr>
              <a:t>measurements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 spc="-10">
                <a:latin typeface="Verdana"/>
                <a:cs typeface="Verdana"/>
              </a:rPr>
              <a:t>five </a:t>
            </a:r>
            <a:r>
              <a:rPr dirty="0" sz="1100" spc="-5">
                <a:latin typeface="Verdana"/>
                <a:cs typeface="Verdana"/>
              </a:rPr>
              <a:t>places. </a:t>
            </a:r>
            <a:r>
              <a:rPr dirty="0" sz="1100">
                <a:latin typeface="Verdana"/>
                <a:cs typeface="Verdana"/>
              </a:rPr>
              <a:t>The header </a:t>
            </a:r>
            <a:r>
              <a:rPr dirty="0" sz="1100" spc="-5">
                <a:latin typeface="Verdana"/>
                <a:cs typeface="Verdana"/>
              </a:rPr>
              <a:t>data </a:t>
            </a:r>
            <a:r>
              <a:rPr dirty="0" sz="1100">
                <a:latin typeface="Verdana"/>
                <a:cs typeface="Verdana"/>
              </a:rPr>
              <a:t>stores </a:t>
            </a:r>
            <a:r>
              <a:rPr dirty="0" sz="1100" spc="-5">
                <a:latin typeface="Verdana"/>
                <a:cs typeface="Verdana"/>
              </a:rPr>
              <a:t>the number </a:t>
            </a:r>
            <a:r>
              <a:rPr dirty="0" sz="1100">
                <a:latin typeface="Verdana"/>
                <a:cs typeface="Verdana"/>
              </a:rPr>
              <a:t>of months M;  so </a:t>
            </a:r>
            <a:r>
              <a:rPr dirty="0" sz="1100" spc="-5">
                <a:latin typeface="Verdana"/>
                <a:cs typeface="Verdana"/>
              </a:rPr>
              <a:t>we have </a:t>
            </a:r>
            <a:r>
              <a:rPr dirty="0" sz="1100">
                <a:latin typeface="Verdana"/>
                <a:cs typeface="Verdana"/>
              </a:rPr>
              <a:t>M </a:t>
            </a:r>
            <a:r>
              <a:rPr dirty="0" sz="1100" spc="-5">
                <a:latin typeface="Verdana"/>
                <a:cs typeface="Verdana"/>
              </a:rPr>
              <a:t>sets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measurements.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file looks </a:t>
            </a:r>
            <a:r>
              <a:rPr dirty="0" sz="1100" spc="-10">
                <a:latin typeface="Verdana"/>
                <a:cs typeface="Verdana"/>
              </a:rPr>
              <a:t>like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901268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40">
                <a:latin typeface="Arial"/>
                <a:cs typeface="Arial"/>
              </a:rPr>
              <a:t>Rainfall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632" y="975106"/>
            <a:ext cx="19818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latin typeface="Arial"/>
                <a:cs typeface="Arial"/>
              </a:rPr>
              <a:t>Months: </a:t>
            </a:r>
            <a:r>
              <a:rPr dirty="0" sz="1100" spc="60">
                <a:latin typeface="Arial"/>
                <a:cs typeface="Arial"/>
              </a:rPr>
              <a:t>June, </a:t>
            </a:r>
            <a:r>
              <a:rPr dirty="0" sz="1100" spc="145">
                <a:latin typeface="Arial"/>
                <a:cs typeface="Arial"/>
              </a:rPr>
              <a:t>July,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30">
                <a:latin typeface="Arial"/>
                <a:cs typeface="Arial"/>
              </a:rPr>
              <a:t>August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3632" y="1577085"/>
            <a:ext cx="718185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0">
                <a:latin typeface="Arial"/>
                <a:cs typeface="Arial"/>
              </a:rPr>
              <a:t>M</a:t>
            </a:r>
            <a:r>
              <a:rPr dirty="0" sz="1100" spc="-100">
                <a:latin typeface="Arial"/>
                <a:cs typeface="Arial"/>
              </a:rPr>
              <a:t>=3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12:00:00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J</a:t>
            </a:r>
            <a:r>
              <a:rPr dirty="0" sz="1100" spc="-15">
                <a:latin typeface="Arial"/>
                <a:cs typeface="Arial"/>
              </a:rPr>
              <a:t>u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e</a:t>
            </a:r>
            <a:r>
              <a:rPr dirty="0" sz="1100" spc="229">
                <a:latin typeface="Arial"/>
                <a:cs typeface="Arial"/>
              </a:rPr>
              <a:t>-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4582" y="2573792"/>
          <a:ext cx="2423795" cy="203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440"/>
                <a:gridCol w="502920"/>
                <a:gridCol w="495300"/>
                <a:gridCol w="95250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28.52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39.78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16.55</a:t>
                      </a:r>
                      <a:r>
                        <a:rPr dirty="0" sz="11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23.67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19.15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65">
                          <a:latin typeface="Arial"/>
                          <a:cs typeface="Arial"/>
                        </a:rPr>
                        <a:t>0.35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17.57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ct val="100000"/>
                        </a:lnSpc>
                        <a:spcBef>
                          <a:spcPts val="415"/>
                        </a:spcBef>
                        <a:tabLst>
                          <a:tab pos="418465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28.49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17.06</a:t>
                      </a:r>
                      <a:r>
                        <a:rPr dirty="0" sz="11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11.09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65">
                          <a:latin typeface="Arial"/>
                          <a:cs typeface="Arial"/>
                        </a:rPr>
                        <a:t>9.59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65">
                          <a:latin typeface="Arial"/>
                          <a:cs typeface="Arial"/>
                        </a:rPr>
                        <a:t>9.33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65">
                          <a:latin typeface="Arial"/>
                          <a:cs typeface="Arial"/>
                        </a:rPr>
                        <a:t>0.31</a:t>
                      </a:r>
                      <a:r>
                        <a:rPr dirty="0" sz="1100" spc="2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65">
                          <a:latin typeface="Arial"/>
                          <a:cs typeface="Arial"/>
                        </a:rPr>
                        <a:t>0.23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10.46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13.17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0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14.89</a:t>
                      </a:r>
                      <a:r>
                        <a:rPr dirty="0" sz="11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19.33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20.97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19.50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14.45</a:t>
                      </a:r>
                      <a:r>
                        <a:rPr dirty="0" sz="11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14.00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18.23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16.46</a:t>
                      </a:r>
                      <a:r>
                        <a:rPr dirty="0" sz="11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19.34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73632" y="4738242"/>
            <a:ext cx="718185" cy="509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65">
                <a:latin typeface="Arial"/>
                <a:cs typeface="Arial"/>
              </a:rPr>
              <a:t>09:10:02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70">
                <a:latin typeface="Arial"/>
                <a:cs typeface="Arial"/>
              </a:rPr>
              <a:t>July-2012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4582" y="5418211"/>
          <a:ext cx="2459990" cy="203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425"/>
                <a:gridCol w="509905"/>
                <a:gridCol w="495934"/>
                <a:gridCol w="479424"/>
                <a:gridCol w="497205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12.76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16.94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14.38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16.89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20.46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23.17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19.33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30.97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49.50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47.65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34.00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18.23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27.95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19.34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30.46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33.17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29.33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30.97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49.50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47.65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34.00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27965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28.67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30.34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27.95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29.34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73632" y="7582661"/>
            <a:ext cx="870585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65">
                <a:latin typeface="Arial"/>
                <a:cs typeface="Arial"/>
              </a:rPr>
              <a:t>15:03:40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30">
                <a:latin typeface="Arial"/>
                <a:cs typeface="Arial"/>
              </a:rPr>
              <a:t>August-2012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54582" y="8262377"/>
          <a:ext cx="2423795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425"/>
                <a:gridCol w="509905"/>
                <a:gridCol w="509269"/>
                <a:gridCol w="478789"/>
                <a:gridCol w="446405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16.55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19.59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19.22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11.45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13.48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24.01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73632" y="8846057"/>
            <a:ext cx="23583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030" algn="l"/>
              </a:tabLst>
            </a:pPr>
            <a:r>
              <a:rPr dirty="0" sz="1100" spc="-130">
                <a:latin typeface="Arial"/>
                <a:cs typeface="Arial"/>
              </a:rPr>
              <a:t>NaN	</a:t>
            </a:r>
            <a:r>
              <a:rPr dirty="0" sz="1100" spc="50">
                <a:latin typeface="Arial"/>
                <a:cs typeface="Arial"/>
              </a:rPr>
              <a:t>21.19 25.85 25.05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27.21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752" y="911631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3180" y="914399"/>
            <a:ext cx="0" cy="8206740"/>
          </a:xfrm>
          <a:custGeom>
            <a:avLst/>
            <a:gdLst/>
            <a:ahLst/>
            <a:cxnLst/>
            <a:rect l="l" t="t" r="r" b="b"/>
            <a:pathLst>
              <a:path w="0" h="8206740">
                <a:moveTo>
                  <a:pt x="0" y="0"/>
                </a:moveTo>
                <a:lnTo>
                  <a:pt x="0" y="820648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12965" y="914399"/>
            <a:ext cx="0" cy="8206740"/>
          </a:xfrm>
          <a:custGeom>
            <a:avLst/>
            <a:gdLst/>
            <a:ahLst/>
            <a:cxnLst/>
            <a:rect l="l" t="t" r="r" b="b"/>
            <a:pathLst>
              <a:path w="0" h="8206740">
                <a:moveTo>
                  <a:pt x="0" y="0"/>
                </a:moveTo>
                <a:lnTo>
                  <a:pt x="0" y="820648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148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3180" y="1023884"/>
          <a:ext cx="2465070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095"/>
                <a:gridCol w="510540"/>
                <a:gridCol w="509269"/>
                <a:gridCol w="939165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26.79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24.98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12.23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1040"/>
                        </a:lnSpc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16.99</a:t>
                      </a:r>
                      <a:r>
                        <a:rPr dirty="0" sz="11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18.67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17.54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11.45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13.48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22.55</a:t>
                      </a:r>
                      <a:r>
                        <a:rPr dirty="0" sz="11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24.01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21.19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25.85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25.05</a:t>
                      </a:r>
                      <a:r>
                        <a:rPr dirty="0" sz="11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27.21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861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26.79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24.98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12.23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16.99</a:t>
                      </a:r>
                      <a:r>
                        <a:rPr dirty="0" sz="11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18.67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219328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914399"/>
            <a:ext cx="0" cy="1283970"/>
          </a:xfrm>
          <a:custGeom>
            <a:avLst/>
            <a:gdLst/>
            <a:ahLst/>
            <a:cxnLst/>
            <a:rect l="l" t="t" r="r" b="b"/>
            <a:pathLst>
              <a:path w="0" h="1283970">
                <a:moveTo>
                  <a:pt x="0" y="0"/>
                </a:moveTo>
                <a:lnTo>
                  <a:pt x="0" y="128346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914399"/>
            <a:ext cx="0" cy="1283970"/>
          </a:xfrm>
          <a:custGeom>
            <a:avLst/>
            <a:gdLst/>
            <a:ahLst/>
            <a:cxnLst/>
            <a:rect l="l" t="t" r="r" b="b"/>
            <a:pathLst>
              <a:path w="0" h="1283970">
                <a:moveTo>
                  <a:pt x="0" y="0"/>
                </a:moveTo>
                <a:lnTo>
                  <a:pt x="0" y="128346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2004" y="2334513"/>
            <a:ext cx="5757545" cy="1558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import data </a:t>
            </a:r>
            <a:r>
              <a:rPr dirty="0" sz="1100">
                <a:latin typeface="Verdana"/>
                <a:cs typeface="Verdana"/>
              </a:rPr>
              <a:t>from </a:t>
            </a:r>
            <a:r>
              <a:rPr dirty="0" sz="1100" spc="-5">
                <a:latin typeface="Verdana"/>
                <a:cs typeface="Verdana"/>
              </a:rPr>
              <a:t>this file and display this data. Take the </a:t>
            </a:r>
            <a:r>
              <a:rPr dirty="0" sz="1100">
                <a:latin typeface="Verdana"/>
                <a:cs typeface="Verdana"/>
              </a:rPr>
              <a:t>following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steps: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100">
                <a:latin typeface="Verdana"/>
                <a:cs typeface="Verdana"/>
              </a:rPr>
              <a:t>Open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10">
                <a:latin typeface="Verdana"/>
                <a:cs typeface="Verdana"/>
              </a:rPr>
              <a:t>file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 b="1">
                <a:latin typeface="Verdana"/>
                <a:cs typeface="Verdana"/>
              </a:rPr>
              <a:t>fopen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and get the </a:t>
            </a:r>
            <a:r>
              <a:rPr dirty="0" sz="1100" spc="-5">
                <a:latin typeface="Verdana"/>
                <a:cs typeface="Verdana"/>
              </a:rPr>
              <a:t>file</a:t>
            </a:r>
            <a:r>
              <a:rPr dirty="0" sz="1100" spc="-1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identifier.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2000"/>
              </a:lnSpc>
              <a:spcBef>
                <a:spcPts val="585"/>
              </a:spcBef>
            </a:pPr>
            <a:r>
              <a:rPr dirty="0" sz="1100" spc="-5">
                <a:latin typeface="Verdana"/>
                <a:cs typeface="Verdana"/>
              </a:rPr>
              <a:t>Describe the data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file with </a:t>
            </a:r>
            <a:r>
              <a:rPr dirty="0" sz="1100" spc="-5" b="1">
                <a:latin typeface="Verdana"/>
                <a:cs typeface="Verdana"/>
              </a:rPr>
              <a:t>format specifiers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as '</a:t>
            </a:r>
            <a:r>
              <a:rPr dirty="0" sz="1100" spc="-5" b="1">
                <a:latin typeface="Verdana"/>
                <a:cs typeface="Verdana"/>
              </a:rPr>
              <a:t>%s</a:t>
            </a:r>
            <a:r>
              <a:rPr dirty="0" sz="1100" spc="-5">
                <a:latin typeface="Verdana"/>
                <a:cs typeface="Verdana"/>
              </a:rPr>
              <a:t>' </a:t>
            </a:r>
            <a:r>
              <a:rPr dirty="0" sz="1100">
                <a:latin typeface="Verdana"/>
                <a:cs typeface="Verdana"/>
              </a:rPr>
              <a:t>for a </a:t>
            </a:r>
            <a:r>
              <a:rPr dirty="0" sz="1100" spc="-5">
                <a:latin typeface="Verdana"/>
                <a:cs typeface="Verdana"/>
              </a:rPr>
              <a:t>string,  </a:t>
            </a:r>
            <a:r>
              <a:rPr dirty="0" sz="1100">
                <a:latin typeface="Verdana"/>
                <a:cs typeface="Verdana"/>
              </a:rPr>
              <a:t>'</a:t>
            </a:r>
            <a:r>
              <a:rPr dirty="0" sz="1100" b="1">
                <a:latin typeface="Verdana"/>
                <a:cs typeface="Verdana"/>
              </a:rPr>
              <a:t>%d</a:t>
            </a:r>
            <a:r>
              <a:rPr dirty="0" sz="1100">
                <a:latin typeface="Verdana"/>
                <a:cs typeface="Verdana"/>
              </a:rPr>
              <a:t>' </a:t>
            </a:r>
            <a:r>
              <a:rPr dirty="0" sz="1100" spc="-5">
                <a:latin typeface="Verdana"/>
                <a:cs typeface="Verdana"/>
              </a:rPr>
              <a:t>for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integer, </a:t>
            </a:r>
            <a:r>
              <a:rPr dirty="0" sz="1100" spc="5">
                <a:latin typeface="Verdana"/>
                <a:cs typeface="Verdana"/>
              </a:rPr>
              <a:t>or </a:t>
            </a:r>
            <a:r>
              <a:rPr dirty="0" sz="1100">
                <a:latin typeface="Verdana"/>
                <a:cs typeface="Verdana"/>
              </a:rPr>
              <a:t>'</a:t>
            </a:r>
            <a:r>
              <a:rPr dirty="0" sz="1100" b="1">
                <a:latin typeface="Verdana"/>
                <a:cs typeface="Verdana"/>
              </a:rPr>
              <a:t>%f</a:t>
            </a:r>
            <a:r>
              <a:rPr dirty="0" sz="1100">
                <a:latin typeface="Verdana"/>
                <a:cs typeface="Verdana"/>
              </a:rPr>
              <a:t>' </a:t>
            </a:r>
            <a:r>
              <a:rPr dirty="0" sz="1100" spc="-5">
                <a:latin typeface="Verdana"/>
                <a:cs typeface="Verdana"/>
              </a:rPr>
              <a:t>for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floating-point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number.</a:t>
            </a:r>
            <a:endParaRPr sz="1100">
              <a:latin typeface="Verdana"/>
              <a:cs typeface="Verdana"/>
            </a:endParaRPr>
          </a:p>
          <a:p>
            <a:pPr marL="12700" marR="6985">
              <a:lnSpc>
                <a:spcPct val="100899"/>
              </a:lnSpc>
              <a:spcBef>
                <a:spcPts val="600"/>
              </a:spcBef>
            </a:pP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skip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literal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characters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include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them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format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description.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skip 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data field, </a:t>
            </a:r>
            <a:r>
              <a:rPr dirty="0" sz="1100">
                <a:latin typeface="Verdana"/>
                <a:cs typeface="Verdana"/>
              </a:rPr>
              <a:t>use an </a:t>
            </a:r>
            <a:r>
              <a:rPr dirty="0" sz="1100" spc="-5">
                <a:latin typeface="Verdana"/>
                <a:cs typeface="Verdana"/>
              </a:rPr>
              <a:t>asterisk ('*')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specifier.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to </a:t>
            </a:r>
            <a:r>
              <a:rPr dirty="0" sz="1100">
                <a:latin typeface="Verdana"/>
                <a:cs typeface="Verdana"/>
              </a:rPr>
              <a:t>read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headers and </a:t>
            </a:r>
            <a:r>
              <a:rPr dirty="0" sz="1100" spc="-5">
                <a:latin typeface="Verdana"/>
                <a:cs typeface="Verdana"/>
              </a:rPr>
              <a:t>return the single value </a:t>
            </a:r>
            <a:r>
              <a:rPr dirty="0" sz="1100">
                <a:latin typeface="Verdana"/>
                <a:cs typeface="Verdana"/>
              </a:rPr>
              <a:t>for M, we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149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6613" y="4039234"/>
            <a:ext cx="535686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45">
                <a:latin typeface="Arial"/>
                <a:cs typeface="Arial"/>
              </a:rPr>
              <a:t>fscanf</a:t>
            </a:r>
            <a:r>
              <a:rPr dirty="0" sz="1100" spc="145">
                <a:latin typeface="Arial"/>
                <a:cs typeface="Arial"/>
              </a:rPr>
              <a:t>(</a:t>
            </a:r>
            <a:r>
              <a:rPr dirty="0" sz="900" spc="145">
                <a:latin typeface="Arial"/>
                <a:cs typeface="Arial"/>
              </a:rPr>
              <a:t>fid</a:t>
            </a:r>
            <a:r>
              <a:rPr dirty="0" sz="1100" spc="145">
                <a:latin typeface="Arial"/>
                <a:cs typeface="Arial"/>
              </a:rPr>
              <a:t>, </a:t>
            </a:r>
            <a:r>
              <a:rPr dirty="0" sz="1100" spc="60">
                <a:latin typeface="Arial"/>
                <a:cs typeface="Arial"/>
              </a:rPr>
              <a:t>'%*s </a:t>
            </a:r>
            <a:r>
              <a:rPr dirty="0" sz="1100">
                <a:latin typeface="Arial"/>
                <a:cs typeface="Arial"/>
              </a:rPr>
              <a:t>%*s\n%*s </a:t>
            </a:r>
            <a:r>
              <a:rPr dirty="0" sz="1100" spc="-55">
                <a:latin typeface="Arial"/>
                <a:cs typeface="Arial"/>
              </a:rPr>
              <a:t>%*s </a:t>
            </a:r>
            <a:r>
              <a:rPr dirty="0" sz="1100" spc="-50">
                <a:latin typeface="Arial"/>
                <a:cs typeface="Arial"/>
              </a:rPr>
              <a:t>%*s </a:t>
            </a:r>
            <a:r>
              <a:rPr dirty="0" sz="1100" spc="40">
                <a:latin typeface="Arial"/>
                <a:cs typeface="Arial"/>
              </a:rPr>
              <a:t>%*s\nM=%d\n\n',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1);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4508118"/>
            <a:ext cx="5759450" cy="11938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6985">
              <a:lnSpc>
                <a:spcPct val="101400"/>
              </a:lnSpc>
              <a:spcBef>
                <a:spcPts val="85"/>
              </a:spcBef>
            </a:pP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default, </a:t>
            </a:r>
            <a:r>
              <a:rPr dirty="0" sz="1100" spc="-5" b="1">
                <a:latin typeface="Verdana"/>
                <a:cs typeface="Verdana"/>
              </a:rPr>
              <a:t>fscanf </a:t>
            </a:r>
            <a:r>
              <a:rPr dirty="0" sz="1100" spc="-5">
                <a:latin typeface="Verdana"/>
                <a:cs typeface="Verdana"/>
              </a:rPr>
              <a:t>reads data according to </a:t>
            </a:r>
            <a:r>
              <a:rPr dirty="0" sz="1100">
                <a:latin typeface="Verdana"/>
                <a:cs typeface="Verdana"/>
              </a:rPr>
              <a:t>our </a:t>
            </a:r>
            <a:r>
              <a:rPr dirty="0" sz="1100" spc="-5">
                <a:latin typeface="Verdana"/>
                <a:cs typeface="Verdana"/>
              </a:rPr>
              <a:t>format description until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does</a:t>
            </a:r>
            <a:r>
              <a:rPr dirty="0" sz="1100" spc="-1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not  </a:t>
            </a:r>
            <a:r>
              <a:rPr dirty="0" sz="1100" spc="-5">
                <a:latin typeface="Verdana"/>
                <a:cs typeface="Verdana"/>
              </a:rPr>
              <a:t>find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match </a:t>
            </a:r>
            <a:r>
              <a:rPr dirty="0" sz="1100">
                <a:latin typeface="Verdana"/>
                <a:cs typeface="Verdana"/>
              </a:rPr>
              <a:t>for the </a:t>
            </a:r>
            <a:r>
              <a:rPr dirty="0" sz="1100" spc="-5">
                <a:latin typeface="Verdana"/>
                <a:cs typeface="Verdana"/>
              </a:rPr>
              <a:t>data,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reaches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end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file. Here 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use for  </a:t>
            </a:r>
            <a:r>
              <a:rPr dirty="0" sz="1100" spc="-5">
                <a:latin typeface="Verdana"/>
                <a:cs typeface="Verdana"/>
              </a:rPr>
              <a:t>loop </a:t>
            </a:r>
            <a:r>
              <a:rPr dirty="0" sz="1100">
                <a:latin typeface="Verdana"/>
                <a:cs typeface="Verdana"/>
              </a:rPr>
              <a:t>for reading 3 sets of </a:t>
            </a:r>
            <a:r>
              <a:rPr dirty="0" sz="1100" spc="-5">
                <a:latin typeface="Verdana"/>
                <a:cs typeface="Verdana"/>
              </a:rPr>
              <a:t>data </a:t>
            </a:r>
            <a:r>
              <a:rPr dirty="0" sz="1100">
                <a:latin typeface="Verdana"/>
                <a:cs typeface="Verdana"/>
              </a:rPr>
              <a:t>and each time,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read 7 rows and 5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columns.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1800"/>
              </a:lnSpc>
              <a:spcBef>
                <a:spcPts val="590"/>
              </a:spcBef>
            </a:pP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will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structure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named</a:t>
            </a:r>
            <a:r>
              <a:rPr dirty="0" sz="1100" spc="-125">
                <a:latin typeface="Verdana"/>
                <a:cs typeface="Verdana"/>
              </a:rPr>
              <a:t> </a:t>
            </a:r>
            <a:r>
              <a:rPr dirty="0" sz="1100" i="1">
                <a:latin typeface="Verdana"/>
                <a:cs typeface="Verdana"/>
              </a:rPr>
              <a:t>mydata</a:t>
            </a:r>
            <a:r>
              <a:rPr dirty="0" sz="1100" spc="-140" i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workspace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store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data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read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  the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file.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 structure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has three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fields</a:t>
            </a:r>
            <a:r>
              <a:rPr dirty="0" sz="1100">
                <a:latin typeface="Verdana"/>
                <a:cs typeface="Verdana"/>
              </a:rPr>
              <a:t> -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i="1">
                <a:latin typeface="Verdana"/>
                <a:cs typeface="Verdana"/>
              </a:rPr>
              <a:t>time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i="1">
                <a:latin typeface="Verdana"/>
                <a:cs typeface="Verdana"/>
              </a:rPr>
              <a:t>month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raindata</a:t>
            </a:r>
            <a:r>
              <a:rPr dirty="0" sz="1100" spc="-100" i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5863716"/>
            <a:ext cx="5800090" cy="34861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80">
                <a:latin typeface="Arial"/>
                <a:cs typeface="Arial"/>
              </a:rPr>
              <a:t>filename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185">
                <a:latin typeface="Arial"/>
                <a:cs typeface="Arial"/>
              </a:rPr>
              <a:t>'/data/myfile.txt';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rows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7;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14">
                <a:latin typeface="Arial"/>
                <a:cs typeface="Arial"/>
              </a:rPr>
              <a:t>cols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5;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open </a:t>
            </a:r>
            <a:r>
              <a:rPr dirty="0" sz="1100" spc="90">
                <a:latin typeface="Arial"/>
                <a:cs typeface="Arial"/>
              </a:rPr>
              <a:t>the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250">
                <a:latin typeface="Arial"/>
                <a:cs typeface="Arial"/>
              </a:rPr>
              <a:t>file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215">
                <a:latin typeface="Arial"/>
                <a:cs typeface="Arial"/>
              </a:rPr>
              <a:t>fid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fopen(filename);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read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250">
                <a:latin typeface="Arial"/>
                <a:cs typeface="Arial"/>
              </a:rPr>
              <a:t>file </a:t>
            </a:r>
            <a:r>
              <a:rPr dirty="0" sz="1100" spc="65">
                <a:latin typeface="Arial"/>
                <a:cs typeface="Arial"/>
              </a:rPr>
              <a:t>headers, </a:t>
            </a:r>
            <a:r>
              <a:rPr dirty="0" sz="1100" spc="160">
                <a:latin typeface="Arial"/>
                <a:cs typeface="Arial"/>
              </a:rPr>
              <a:t>find </a:t>
            </a:r>
            <a:r>
              <a:rPr dirty="0" sz="1100" spc="-310">
                <a:latin typeface="Arial"/>
                <a:cs typeface="Arial"/>
              </a:rPr>
              <a:t>M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(number </a:t>
            </a:r>
            <a:r>
              <a:rPr dirty="0" sz="1100" spc="145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30">
                <a:latin typeface="Arial"/>
                <a:cs typeface="Arial"/>
              </a:rPr>
              <a:t>months)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10">
                <a:latin typeface="Arial"/>
                <a:cs typeface="Arial"/>
              </a:rPr>
              <a:t>M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5">
                <a:latin typeface="Arial"/>
                <a:cs typeface="Arial"/>
              </a:rPr>
              <a:t>fscanf(fid, </a:t>
            </a:r>
            <a:r>
              <a:rPr dirty="0" sz="1100" spc="60">
                <a:latin typeface="Arial"/>
                <a:cs typeface="Arial"/>
              </a:rPr>
              <a:t>'%*s </a:t>
            </a:r>
            <a:r>
              <a:rPr dirty="0" sz="1100">
                <a:latin typeface="Arial"/>
                <a:cs typeface="Arial"/>
              </a:rPr>
              <a:t>%*s\n%*s </a:t>
            </a:r>
            <a:r>
              <a:rPr dirty="0" sz="1100" spc="-50">
                <a:latin typeface="Arial"/>
                <a:cs typeface="Arial"/>
              </a:rPr>
              <a:t>%*s %*s </a:t>
            </a:r>
            <a:r>
              <a:rPr dirty="0" sz="1100" spc="40">
                <a:latin typeface="Arial"/>
                <a:cs typeface="Arial"/>
              </a:rPr>
              <a:t>%*s\nM=%d\n\n',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1);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read </a:t>
            </a:r>
            <a:r>
              <a:rPr dirty="0" sz="1100" spc="5">
                <a:latin typeface="Arial"/>
                <a:cs typeface="Arial"/>
              </a:rPr>
              <a:t>each </a:t>
            </a:r>
            <a:r>
              <a:rPr dirty="0" sz="1100" spc="110">
                <a:latin typeface="Arial"/>
                <a:cs typeface="Arial"/>
              </a:rPr>
              <a:t>set </a:t>
            </a:r>
            <a:r>
              <a:rPr dirty="0" sz="1100" spc="14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measurements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50666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n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1:M</a:t>
            </a:r>
            <a:endParaRPr sz="1100">
              <a:latin typeface="Arial"/>
              <a:cs typeface="Arial"/>
            </a:endParaRPr>
          </a:p>
          <a:p>
            <a:pPr marL="380365" marR="2419985">
              <a:lnSpc>
                <a:spcPct val="188200"/>
              </a:lnSpc>
              <a:spcBef>
                <a:spcPts val="10"/>
              </a:spcBef>
            </a:pPr>
            <a:r>
              <a:rPr dirty="0" sz="1100" spc="75">
                <a:latin typeface="Arial"/>
                <a:cs typeface="Arial"/>
              </a:rPr>
              <a:t>mydata(n).time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5">
                <a:latin typeface="Arial"/>
                <a:cs typeface="Arial"/>
              </a:rPr>
              <a:t>fscanf(fid, </a:t>
            </a:r>
            <a:r>
              <a:rPr dirty="0" sz="1100" spc="150">
                <a:latin typeface="Arial"/>
                <a:cs typeface="Arial"/>
              </a:rPr>
              <a:t>'%s', </a:t>
            </a:r>
            <a:r>
              <a:rPr dirty="0" sz="1100" spc="175">
                <a:latin typeface="Arial"/>
                <a:cs typeface="Arial"/>
              </a:rPr>
              <a:t>1);  </a:t>
            </a:r>
            <a:r>
              <a:rPr dirty="0" sz="1100" spc="45">
                <a:latin typeface="Arial"/>
                <a:cs typeface="Arial"/>
              </a:rPr>
              <a:t>mydata(n).month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5">
                <a:latin typeface="Arial"/>
                <a:cs typeface="Arial"/>
              </a:rPr>
              <a:t>fscanf(fid, </a:t>
            </a:r>
            <a:r>
              <a:rPr dirty="0" sz="1100" spc="150">
                <a:latin typeface="Arial"/>
                <a:cs typeface="Arial"/>
              </a:rPr>
              <a:t>'%s',</a:t>
            </a:r>
            <a:r>
              <a:rPr dirty="0" sz="1100" spc="36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1);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fscanf </a:t>
            </a:r>
            <a:r>
              <a:rPr dirty="0" sz="1100" spc="280">
                <a:latin typeface="Arial"/>
                <a:cs typeface="Arial"/>
              </a:rPr>
              <a:t>fills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95">
                <a:latin typeface="Arial"/>
                <a:cs typeface="Arial"/>
              </a:rPr>
              <a:t>array </a:t>
            </a:r>
            <a:r>
              <a:rPr dirty="0" sz="1100" spc="170">
                <a:latin typeface="Arial"/>
                <a:cs typeface="Arial"/>
              </a:rPr>
              <a:t>in </a:t>
            </a:r>
            <a:r>
              <a:rPr dirty="0" sz="1100" spc="10">
                <a:latin typeface="Arial"/>
                <a:cs typeface="Arial"/>
              </a:rPr>
              <a:t>column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order,</a:t>
            </a:r>
            <a:endParaRPr sz="1100">
              <a:latin typeface="Arial"/>
              <a:cs typeface="Arial"/>
            </a:endParaRPr>
          </a:p>
          <a:p>
            <a:pPr marL="380365" marR="3416300">
              <a:lnSpc>
                <a:spcPct val="188200"/>
              </a:lnSpc>
              <a:tabLst>
                <a:tab pos="1914525" algn="l"/>
              </a:tabLst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so </a:t>
            </a:r>
            <a:r>
              <a:rPr dirty="0" sz="1100" spc="60">
                <a:latin typeface="Arial"/>
                <a:cs typeface="Arial"/>
              </a:rPr>
              <a:t>transpose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135">
                <a:latin typeface="Arial"/>
                <a:cs typeface="Arial"/>
              </a:rPr>
              <a:t>results  </a:t>
            </a:r>
            <a:r>
              <a:rPr dirty="0" sz="1100" spc="85">
                <a:latin typeface="Arial"/>
                <a:cs typeface="Arial"/>
              </a:rPr>
              <a:t>mydata(n).raindata	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34670">
              <a:lnSpc>
                <a:spcPct val="100000"/>
              </a:lnSpc>
              <a:spcBef>
                <a:spcPts val="5"/>
              </a:spcBef>
            </a:pPr>
            <a:r>
              <a:rPr dirty="0" sz="1100" spc="165">
                <a:latin typeface="Arial"/>
                <a:cs typeface="Arial"/>
              </a:rPr>
              <a:t>fscanf(fid, </a:t>
            </a:r>
            <a:r>
              <a:rPr dirty="0" sz="1100" spc="195">
                <a:latin typeface="Arial"/>
                <a:cs typeface="Arial"/>
              </a:rPr>
              <a:t>'%f', </a:t>
            </a:r>
            <a:r>
              <a:rPr dirty="0" sz="1100" spc="110">
                <a:latin typeface="Arial"/>
                <a:cs typeface="Arial"/>
              </a:rPr>
              <a:t>[rows, </a:t>
            </a:r>
            <a:r>
              <a:rPr dirty="0" sz="1100" spc="180">
                <a:latin typeface="Arial"/>
                <a:cs typeface="Arial"/>
              </a:rPr>
              <a:t>cols]);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-5">
                <a:latin typeface="Arial"/>
                <a:cs typeface="Arial"/>
              </a:rPr>
              <a:t>n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1:M</a:t>
            </a:r>
            <a:endParaRPr sz="1100">
              <a:latin typeface="Arial"/>
              <a:cs typeface="Arial"/>
            </a:endParaRPr>
          </a:p>
          <a:p>
            <a:pPr marL="380365" marR="2112645">
              <a:lnSpc>
                <a:spcPct val="188200"/>
              </a:lnSpc>
              <a:spcBef>
                <a:spcPts val="15"/>
              </a:spcBef>
            </a:pPr>
            <a:r>
              <a:rPr dirty="0" sz="1100" spc="105">
                <a:latin typeface="Arial"/>
                <a:cs typeface="Arial"/>
              </a:rPr>
              <a:t>disp(mydata(n).time), </a:t>
            </a:r>
            <a:r>
              <a:rPr dirty="0" sz="1100" spc="70">
                <a:latin typeface="Arial"/>
                <a:cs typeface="Arial"/>
              </a:rPr>
              <a:t>disp(mydata(n).month)  </a:t>
            </a:r>
            <a:r>
              <a:rPr dirty="0" sz="1100" spc="100">
                <a:latin typeface="Arial"/>
                <a:cs typeface="Arial"/>
              </a:rPr>
              <a:t>disp(mydata(n).raindata)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4491355">
              <a:lnSpc>
                <a:spcPct val="1882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close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250">
                <a:latin typeface="Arial"/>
                <a:cs typeface="Arial"/>
              </a:rPr>
              <a:t>file  </a:t>
            </a:r>
            <a:r>
              <a:rPr dirty="0" sz="1100" spc="175">
                <a:latin typeface="Arial"/>
                <a:cs typeface="Arial"/>
              </a:rPr>
              <a:t>fclose(fid);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126860"/>
            <a:ext cx="3811270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12:00:00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648246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3180" y="6904111"/>
          <a:ext cx="3736340" cy="243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094"/>
                <a:gridCol w="725805"/>
                <a:gridCol w="704850"/>
                <a:gridCol w="692785"/>
                <a:gridCol w="725804"/>
              </a:tblGrid>
              <a:tr h="227965">
                <a:tc>
                  <a:txBody>
                    <a:bodyPr/>
                    <a:lstStyle/>
                    <a:p>
                      <a:pPr algn="r" marR="113664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11.0900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352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9.5900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25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14.0000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366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19.3300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10.3400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8610"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10.4600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7752" y="933739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4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6477888"/>
            <a:ext cx="0" cy="2864485"/>
          </a:xfrm>
          <a:custGeom>
            <a:avLst/>
            <a:gdLst/>
            <a:ahLst/>
            <a:cxnLst/>
            <a:rect l="l" t="t" r="r" b="b"/>
            <a:pathLst>
              <a:path w="0" h="2864484">
                <a:moveTo>
                  <a:pt x="0" y="0"/>
                </a:moveTo>
                <a:lnTo>
                  <a:pt x="0" y="286423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6477888"/>
            <a:ext cx="0" cy="2864485"/>
          </a:xfrm>
          <a:custGeom>
            <a:avLst/>
            <a:gdLst/>
            <a:ahLst/>
            <a:cxnLst/>
            <a:rect l="l" t="t" r="r" b="b"/>
            <a:pathLst>
              <a:path w="0" h="2864484">
                <a:moveTo>
                  <a:pt x="0" y="0"/>
                </a:moveTo>
                <a:lnTo>
                  <a:pt x="0" y="286423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1723"/>
            <a:ext cx="5795010" cy="1703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22225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environment behaves </a:t>
            </a:r>
            <a:r>
              <a:rPr dirty="0" sz="1100" spc="-10">
                <a:latin typeface="Verdana"/>
                <a:cs typeface="Verdana"/>
              </a:rPr>
              <a:t>like </a:t>
            </a:r>
            <a:r>
              <a:rPr dirty="0" sz="1100">
                <a:latin typeface="Verdana"/>
                <a:cs typeface="Verdana"/>
              </a:rPr>
              <a:t>a super-complex </a:t>
            </a:r>
            <a:r>
              <a:rPr dirty="0" sz="1100" spc="-5">
                <a:latin typeface="Verdana"/>
                <a:cs typeface="Verdana"/>
              </a:rPr>
              <a:t>calculator. </a:t>
            </a: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enter  commands at the &gt;&gt;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5">
                <a:latin typeface="Verdana"/>
                <a:cs typeface="Verdana"/>
              </a:rPr>
              <a:t> prompt.</a:t>
            </a:r>
            <a:endParaRPr sz="1100">
              <a:latin typeface="Verdana"/>
              <a:cs typeface="Verdana"/>
            </a:endParaRPr>
          </a:p>
          <a:p>
            <a:pPr marL="30480" marR="26034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interpreted environment. </a:t>
            </a:r>
            <a:r>
              <a:rPr dirty="0" sz="1100">
                <a:latin typeface="Verdana"/>
                <a:cs typeface="Verdana"/>
              </a:rPr>
              <a:t>In other </a:t>
            </a:r>
            <a:r>
              <a:rPr dirty="0" sz="1100" spc="-5">
                <a:latin typeface="Verdana"/>
                <a:cs typeface="Verdana"/>
              </a:rPr>
              <a:t>words, you give </a:t>
            </a:r>
            <a:r>
              <a:rPr dirty="0" sz="1100">
                <a:latin typeface="Verdana"/>
                <a:cs typeface="Verdana"/>
              </a:rPr>
              <a:t>a command and  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right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away.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Hands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Practice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 spc="-5">
                <a:latin typeface="Verdana"/>
                <a:cs typeface="Verdana"/>
              </a:rPr>
              <a:t>Type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valid expression,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665854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271" y="4421250"/>
            <a:ext cx="5905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type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177" y="4421250"/>
            <a:ext cx="5295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C</a:t>
            </a:r>
            <a:r>
              <a:rPr dirty="0" sz="1100" spc="-10">
                <a:latin typeface="Verdana"/>
                <a:cs typeface="Verdana"/>
              </a:rPr>
              <a:t>t</a:t>
            </a:r>
            <a:r>
              <a:rPr dirty="0" sz="1100" spc="5">
                <a:latin typeface="Verdana"/>
                <a:cs typeface="Verdana"/>
              </a:rPr>
              <a:t>r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 spc="-5">
                <a:latin typeface="Verdana"/>
                <a:cs typeface="Verdana"/>
              </a:rPr>
              <a:t>+E</a:t>
            </a:r>
            <a:r>
              <a:rPr dirty="0" sz="110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2658" y="4421250"/>
            <a:ext cx="59880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</a:t>
            </a:r>
            <a:r>
              <a:rPr dirty="0" sz="1100" spc="15">
                <a:latin typeface="Verdana"/>
                <a:cs typeface="Verdana"/>
              </a:rPr>
              <a:t>T</a:t>
            </a:r>
            <a:r>
              <a:rPr dirty="0" sz="1100">
                <a:latin typeface="Verdana"/>
                <a:cs typeface="Verdana"/>
              </a:rPr>
              <a:t>LAB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8148" y="4421250"/>
            <a:ext cx="85216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executes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4134738"/>
            <a:ext cx="2840990" cy="66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And press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ENTER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click the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button,  immediately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result </a:t>
            </a:r>
            <a:r>
              <a:rPr dirty="0" sz="1100">
                <a:latin typeface="Verdana"/>
                <a:cs typeface="Verdana"/>
              </a:rPr>
              <a:t>returned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495820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5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425820"/>
            <a:ext cx="25184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take up </a:t>
            </a:r>
            <a:r>
              <a:rPr dirty="0" sz="1100">
                <a:latin typeface="Verdana"/>
                <a:cs typeface="Verdana"/>
              </a:rPr>
              <a:t>few more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578142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  <a:tabLst>
                <a:tab pos="897255" algn="l"/>
              </a:tabLst>
            </a:pP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^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 </a:t>
            </a:r>
            <a:r>
              <a:rPr dirty="0" sz="900" spc="80">
                <a:latin typeface="Arial"/>
                <a:cs typeface="Arial"/>
              </a:rPr>
              <a:t>raised </a:t>
            </a:r>
            <a:r>
              <a:rPr dirty="0" sz="900" spc="114">
                <a:latin typeface="Arial"/>
                <a:cs typeface="Arial"/>
              </a:rPr>
              <a:t>to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power </a:t>
            </a:r>
            <a:r>
              <a:rPr dirty="0" sz="900" spc="114">
                <a:latin typeface="Arial"/>
                <a:cs typeface="Arial"/>
              </a:rPr>
              <a:t>of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237198"/>
            <a:ext cx="575691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click the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button,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type Ctrl+E,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immediately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result </a:t>
            </a:r>
            <a:r>
              <a:rPr dirty="0" sz="1100">
                <a:latin typeface="Verdana"/>
                <a:cs typeface="Verdana"/>
              </a:rPr>
              <a:t>returned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6787260"/>
            <a:ext cx="5800090" cy="2971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5">
                <a:latin typeface="Arial"/>
                <a:cs typeface="Arial"/>
              </a:rPr>
              <a:t>ans </a:t>
            </a:r>
            <a:r>
              <a:rPr dirty="0" sz="900" spc="-35">
                <a:latin typeface="Arial"/>
                <a:cs typeface="Arial"/>
              </a:rPr>
              <a:t>=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226045"/>
            <a:ext cx="12750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3180" y="758164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  <a:tabLst>
                <a:tab pos="1040765" algn="l"/>
              </a:tabLst>
            </a:pPr>
            <a:r>
              <a:rPr dirty="0" sz="900" spc="140">
                <a:latin typeface="Arial"/>
                <a:cs typeface="Arial"/>
              </a:rPr>
              <a:t>sin</a:t>
            </a:r>
            <a:r>
              <a:rPr dirty="0" sz="1100" spc="140">
                <a:latin typeface="Arial"/>
                <a:cs typeface="Arial"/>
              </a:rPr>
              <a:t>(</a:t>
            </a:r>
            <a:r>
              <a:rPr dirty="0" sz="900" spc="140">
                <a:latin typeface="Arial"/>
                <a:cs typeface="Arial"/>
              </a:rPr>
              <a:t>pi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1100" spc="180">
                <a:latin typeface="Arial"/>
                <a:cs typeface="Arial"/>
              </a:rPr>
              <a:t>/2)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75">
                <a:latin typeface="Arial"/>
                <a:cs typeface="Arial"/>
              </a:rPr>
              <a:t>sine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50">
                <a:latin typeface="Arial"/>
                <a:cs typeface="Arial"/>
              </a:rPr>
              <a:t>angle</a:t>
            </a:r>
            <a:r>
              <a:rPr dirty="0" sz="9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90o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8037423"/>
            <a:ext cx="575691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click the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button,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type Ctrl+E,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immediately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result </a:t>
            </a:r>
            <a:r>
              <a:rPr dirty="0" sz="1100">
                <a:latin typeface="Verdana"/>
                <a:cs typeface="Verdana"/>
              </a:rPr>
              <a:t>returned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3180" y="8587485"/>
            <a:ext cx="5800090" cy="2959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5">
                <a:latin typeface="Arial"/>
                <a:cs typeface="Arial"/>
              </a:rPr>
              <a:t>ans </a:t>
            </a:r>
            <a:r>
              <a:rPr dirty="0" sz="900" spc="-35">
                <a:latin typeface="Arial"/>
                <a:cs typeface="Arial"/>
              </a:rPr>
              <a:t>=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88566" y="476503"/>
            <a:ext cx="314642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3. </a:t>
            </a:r>
            <a:r>
              <a:rPr dirty="0" spc="-220"/>
              <a:t>BASIC</a:t>
            </a:r>
            <a:r>
              <a:rPr dirty="0" spc="140"/>
              <a:t> </a:t>
            </a:r>
            <a:r>
              <a:rPr dirty="0" spc="-280"/>
              <a:t>SYNTAX</a:t>
            </a:r>
            <a:endParaRPr sz="48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3632" y="1261618"/>
            <a:ext cx="6400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15">
                <a:latin typeface="Arial"/>
                <a:cs typeface="Arial"/>
              </a:rPr>
              <a:t>9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-15">
                <a:latin typeface="Arial"/>
                <a:cs typeface="Arial"/>
              </a:rPr>
              <a:t>10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4582" y="1625864"/>
          <a:ext cx="3694429" cy="2353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"/>
                <a:gridCol w="697865"/>
                <a:gridCol w="726440"/>
                <a:gridCol w="726439"/>
                <a:gridCol w="691514"/>
              </a:tblGrid>
              <a:tr h="228600">
                <a:tc>
                  <a:txBody>
                    <a:bodyPr/>
                    <a:lstStyle/>
                    <a:p>
                      <a:pPr algn="r" marR="121285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algn="r" marR="869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34.0000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33.1700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24.4500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r" marR="869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43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34.0000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r" marR="869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869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 algn="r" marR="869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r" marR="869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228600">
                <a:tc>
                  <a:txBody>
                    <a:bodyPr/>
                    <a:lstStyle/>
                    <a:p>
                      <a:pPr algn="r" marR="8699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05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73632" y="4392294"/>
            <a:ext cx="6400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5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-15">
                <a:latin typeface="Arial"/>
                <a:cs typeface="Arial"/>
              </a:rPr>
              <a:t>03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-15">
                <a:latin typeface="Arial"/>
                <a:cs typeface="Arial"/>
              </a:rPr>
              <a:t>4</a:t>
            </a: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3180" y="4756541"/>
          <a:ext cx="3736340" cy="243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69"/>
                <a:gridCol w="638810"/>
                <a:gridCol w="727074"/>
                <a:gridCol w="726439"/>
                <a:gridCol w="691514"/>
              </a:tblGrid>
              <a:tr h="228600">
                <a:tc>
                  <a:txBody>
                    <a:bodyPr/>
                    <a:lstStyle/>
                    <a:p>
                      <a:pPr algn="ctr" marL="36830">
                        <a:lnSpc>
                          <a:spcPts val="1040"/>
                        </a:lnSpc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August-2012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17.0900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13.4800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16.5500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22.5500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19.5900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24.0100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17.2500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30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12.2300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24.0100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24.9800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19.2200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21.1900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12.2300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17.5400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25.8500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5">
                          <a:latin typeface="Arial"/>
                          <a:cs typeface="Arial"/>
                        </a:rPr>
                        <a:t>11.4500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30">
                          <a:latin typeface="Arial"/>
                          <a:cs typeface="Arial"/>
                        </a:rPr>
                        <a:t>25.0500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08608" y="71850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8608" y="71850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7752" y="718959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8393" y="71850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8393" y="71850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3180" y="914399"/>
            <a:ext cx="0" cy="6270625"/>
          </a:xfrm>
          <a:custGeom>
            <a:avLst/>
            <a:gdLst/>
            <a:ahLst/>
            <a:cxnLst/>
            <a:rect l="l" t="t" r="r" b="b"/>
            <a:pathLst>
              <a:path w="0" h="6270625">
                <a:moveTo>
                  <a:pt x="0" y="0"/>
                </a:moveTo>
                <a:lnTo>
                  <a:pt x="0" y="627062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12965" y="914399"/>
            <a:ext cx="0" cy="6270625"/>
          </a:xfrm>
          <a:custGeom>
            <a:avLst/>
            <a:gdLst/>
            <a:ahLst/>
            <a:cxnLst/>
            <a:rect l="l" t="t" r="r" b="b"/>
            <a:pathLst>
              <a:path w="0" h="6270625">
                <a:moveTo>
                  <a:pt x="0" y="0"/>
                </a:moveTo>
                <a:lnTo>
                  <a:pt x="0" y="627062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151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57545" cy="3359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Data export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means to write into files.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you to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your  data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another </a:t>
            </a:r>
            <a:r>
              <a:rPr dirty="0" sz="1100" spc="-5">
                <a:latin typeface="Verdana"/>
                <a:cs typeface="Verdana"/>
              </a:rPr>
              <a:t>application that reads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files.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this,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 </a:t>
            </a:r>
            <a:r>
              <a:rPr dirty="0" sz="1100">
                <a:latin typeface="Verdana"/>
                <a:cs typeface="Verdana"/>
              </a:rPr>
              <a:t>several </a:t>
            </a:r>
            <a:r>
              <a:rPr dirty="0" sz="1100" spc="-5">
                <a:latin typeface="Verdana"/>
                <a:cs typeface="Verdana"/>
              </a:rPr>
              <a:t>data </a:t>
            </a:r>
            <a:r>
              <a:rPr dirty="0" sz="1100">
                <a:latin typeface="Verdana"/>
                <a:cs typeface="Verdana"/>
              </a:rPr>
              <a:t>export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options.</a:t>
            </a:r>
            <a:endParaRPr sz="1100">
              <a:latin typeface="Verdana"/>
              <a:cs typeface="Verdana"/>
            </a:endParaRPr>
          </a:p>
          <a:p>
            <a:pPr marL="12700" marR="2012950">
              <a:lnSpc>
                <a:spcPts val="2260"/>
              </a:lnSpc>
              <a:spcBef>
                <a:spcPts val="215"/>
              </a:spcBef>
            </a:pPr>
            <a:r>
              <a:rPr dirty="0" sz="1100">
                <a:latin typeface="Verdana"/>
                <a:cs typeface="Verdana"/>
              </a:rPr>
              <a:t>You can create </a:t>
            </a:r>
            <a:r>
              <a:rPr dirty="0" sz="1100" spc="-5">
                <a:latin typeface="Verdana"/>
                <a:cs typeface="Verdana"/>
              </a:rPr>
              <a:t>the following type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files:  Rectangular, delimited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data file from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00" spc="-5">
                <a:latin typeface="Verdana"/>
                <a:cs typeface="Verdana"/>
              </a:rPr>
              <a:t>Diary </a:t>
            </a:r>
            <a:r>
              <a:rPr dirty="0" sz="1100">
                <a:latin typeface="Verdana"/>
                <a:cs typeface="Verdana"/>
              </a:rPr>
              <a:t>(or </a:t>
            </a:r>
            <a:r>
              <a:rPr dirty="0" sz="1100" spc="-5">
                <a:latin typeface="Verdana"/>
                <a:cs typeface="Verdana"/>
              </a:rPr>
              <a:t>log) file </a:t>
            </a:r>
            <a:r>
              <a:rPr dirty="0" sz="1100">
                <a:latin typeface="Verdana"/>
                <a:cs typeface="Verdana"/>
              </a:rPr>
              <a:t>of keystrokes </a:t>
            </a:r>
            <a:r>
              <a:rPr dirty="0" sz="1100" spc="-5">
                <a:latin typeface="Verdana"/>
                <a:cs typeface="Verdana"/>
              </a:rPr>
              <a:t>and the resulting text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output.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100" spc="-5">
                <a:latin typeface="Verdana"/>
                <a:cs typeface="Verdana"/>
              </a:rPr>
              <a:t>Specialized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file using low-level functions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fprintf.</a:t>
            </a:r>
            <a:endParaRPr sz="1100">
              <a:latin typeface="Verdana"/>
              <a:cs typeface="Verdana"/>
            </a:endParaRPr>
          </a:p>
          <a:p>
            <a:pPr marL="12700" marR="6350">
              <a:lnSpc>
                <a:spcPct val="101800"/>
              </a:lnSpc>
              <a:spcBef>
                <a:spcPts val="585"/>
              </a:spcBef>
            </a:pPr>
            <a:r>
              <a:rPr dirty="0" sz="1100" spc="-5">
                <a:latin typeface="Verdana"/>
                <a:cs typeface="Verdana"/>
              </a:rPr>
              <a:t>MEX-file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access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C/C++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FORTRAN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routine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writes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particular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text  file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format.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Apart from this,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also export data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spreadsheets.</a:t>
            </a:r>
            <a:endParaRPr sz="1100">
              <a:latin typeface="Verdana"/>
              <a:cs typeface="Verdana"/>
            </a:endParaRPr>
          </a:p>
          <a:p>
            <a:pPr marL="12700" marR="325120">
              <a:lnSpc>
                <a:spcPts val="2260"/>
              </a:lnSpc>
              <a:spcBef>
                <a:spcPts val="215"/>
              </a:spcBef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two ways to </a:t>
            </a:r>
            <a:r>
              <a:rPr dirty="0" sz="1100">
                <a:latin typeface="Verdana"/>
                <a:cs typeface="Verdana"/>
              </a:rPr>
              <a:t>export a </a:t>
            </a:r>
            <a:r>
              <a:rPr dirty="0" sz="1100" spc="-5">
                <a:latin typeface="Verdana"/>
                <a:cs typeface="Verdana"/>
              </a:rPr>
              <a:t>numeric </a:t>
            </a:r>
            <a:r>
              <a:rPr dirty="0" sz="1100">
                <a:latin typeface="Verdana"/>
                <a:cs typeface="Verdana"/>
              </a:rPr>
              <a:t>array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delimited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data file:  Using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save</a:t>
            </a:r>
            <a:r>
              <a:rPr dirty="0" sz="1100" spc="-9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function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specifying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-ASCII</a:t>
            </a:r>
            <a:r>
              <a:rPr dirty="0" sz="1100" spc="-9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qualifier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100" spc="-5">
                <a:latin typeface="Verdana"/>
                <a:cs typeface="Verdana"/>
              </a:rPr>
              <a:t>Using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dlmwrite</a:t>
            </a:r>
            <a:r>
              <a:rPr dirty="0" sz="1100" spc="-20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using </a:t>
            </a:r>
            <a:r>
              <a:rPr dirty="0" sz="1100" spc="-5">
                <a:latin typeface="Verdana"/>
                <a:cs typeface="Verdana"/>
              </a:rPr>
              <a:t>the save function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5321172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20">
                <a:latin typeface="Arial"/>
                <a:cs typeface="Arial"/>
              </a:rPr>
              <a:t>save </a:t>
            </a:r>
            <a:r>
              <a:rPr dirty="0" sz="1100" spc="50">
                <a:latin typeface="Arial"/>
                <a:cs typeface="Arial"/>
              </a:rPr>
              <a:t>my_data.out </a:t>
            </a:r>
            <a:r>
              <a:rPr dirty="0" sz="1100" spc="15">
                <a:latin typeface="Arial"/>
                <a:cs typeface="Arial"/>
              </a:rPr>
              <a:t>num_array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60">
                <a:latin typeface="Arial"/>
                <a:cs typeface="Arial"/>
              </a:rPr>
              <a:t>-ASCII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776950"/>
            <a:ext cx="5756910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where, </a:t>
            </a:r>
            <a:r>
              <a:rPr dirty="0" sz="1100" spc="-5" i="1">
                <a:latin typeface="Verdana"/>
                <a:cs typeface="Verdana"/>
              </a:rPr>
              <a:t>my_data.out </a:t>
            </a:r>
            <a:r>
              <a:rPr dirty="0" sz="1100" spc="-5">
                <a:latin typeface="Verdana"/>
                <a:cs typeface="Verdana"/>
              </a:rPr>
              <a:t>is the delimited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data file </a:t>
            </a:r>
            <a:r>
              <a:rPr dirty="0" sz="1100">
                <a:latin typeface="Verdana"/>
                <a:cs typeface="Verdana"/>
              </a:rPr>
              <a:t>created, </a:t>
            </a:r>
            <a:r>
              <a:rPr dirty="0" sz="1100" spc="-5" i="1">
                <a:latin typeface="Verdana"/>
                <a:cs typeface="Verdana"/>
              </a:rPr>
              <a:t>num_array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numeric </a:t>
            </a:r>
            <a:r>
              <a:rPr dirty="0" sz="1100">
                <a:latin typeface="Verdana"/>
                <a:cs typeface="Verdana"/>
              </a:rPr>
              <a:t>array and </a:t>
            </a:r>
            <a:r>
              <a:rPr dirty="0" sz="1100" spc="-5" b="1">
                <a:latin typeface="Tahoma"/>
                <a:cs typeface="Tahoma"/>
              </a:rPr>
              <a:t>�</a:t>
            </a:r>
            <a:r>
              <a:rPr dirty="0" sz="1100" spc="-5" b="1">
                <a:latin typeface="Verdana"/>
                <a:cs typeface="Verdana"/>
              </a:rPr>
              <a:t>ASCII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specifier.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Syntax for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dlmwrite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1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661200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10">
                <a:latin typeface="Arial"/>
                <a:cs typeface="Arial"/>
              </a:rPr>
              <a:t>dlmwrite('my_data.out', </a:t>
            </a:r>
            <a:r>
              <a:rPr dirty="0" sz="1100" spc="45">
                <a:latin typeface="Arial"/>
                <a:cs typeface="Arial"/>
              </a:rPr>
              <a:t>num_array,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'dlm_char')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067397"/>
            <a:ext cx="5756910" cy="1162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4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where, </a:t>
            </a:r>
            <a:r>
              <a:rPr dirty="0" sz="1100" spc="-5" i="1">
                <a:latin typeface="Verdana"/>
                <a:cs typeface="Verdana"/>
              </a:rPr>
              <a:t>my_data.out </a:t>
            </a:r>
            <a:r>
              <a:rPr dirty="0" sz="1100" spc="-5">
                <a:latin typeface="Verdana"/>
                <a:cs typeface="Verdana"/>
              </a:rPr>
              <a:t>is the delimited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data file </a:t>
            </a:r>
            <a:r>
              <a:rPr dirty="0" sz="1100">
                <a:latin typeface="Verdana"/>
                <a:cs typeface="Verdana"/>
              </a:rPr>
              <a:t>created, </a:t>
            </a:r>
            <a:r>
              <a:rPr dirty="0" sz="1100" spc="-5" i="1">
                <a:latin typeface="Verdana"/>
                <a:cs typeface="Verdana"/>
              </a:rPr>
              <a:t>num_array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numeric </a:t>
            </a:r>
            <a:r>
              <a:rPr dirty="0" sz="1100">
                <a:latin typeface="Verdana"/>
                <a:cs typeface="Verdana"/>
              </a:rPr>
              <a:t>array and </a:t>
            </a:r>
            <a:r>
              <a:rPr dirty="0" sz="1100" spc="-5" i="1">
                <a:latin typeface="Verdana"/>
                <a:cs typeface="Verdana"/>
              </a:rPr>
              <a:t>dlm_char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delimiter</a:t>
            </a:r>
            <a:r>
              <a:rPr dirty="0" sz="1100" spc="-1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character.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demonstrates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concept.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Create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script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type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8390889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5">
                <a:latin typeface="Arial"/>
                <a:cs typeface="Arial"/>
              </a:rPr>
              <a:t>num_array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1 2 3 4 </a:t>
            </a:r>
            <a:r>
              <a:rPr dirty="0" sz="1100" spc="300">
                <a:latin typeface="Arial"/>
                <a:cs typeface="Arial"/>
              </a:rPr>
              <a:t>; </a:t>
            </a:r>
            <a:r>
              <a:rPr dirty="0" sz="1100" spc="-5">
                <a:latin typeface="Arial"/>
                <a:cs typeface="Arial"/>
              </a:rPr>
              <a:t>4 5 6 </a:t>
            </a:r>
            <a:r>
              <a:rPr dirty="0" sz="1100" spc="145">
                <a:latin typeface="Arial"/>
                <a:cs typeface="Arial"/>
              </a:rPr>
              <a:t>7; </a:t>
            </a:r>
            <a:r>
              <a:rPr dirty="0" sz="1100" spc="-5">
                <a:latin typeface="Arial"/>
                <a:cs typeface="Arial"/>
              </a:rPr>
              <a:t>7 8 9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0];</a:t>
            </a:r>
            <a:endParaRPr sz="1100">
              <a:latin typeface="Arial"/>
              <a:cs typeface="Arial"/>
            </a:endParaRPr>
          </a:p>
          <a:p>
            <a:pPr marL="73025" marR="2799715">
              <a:lnSpc>
                <a:spcPct val="189100"/>
              </a:lnSpc>
            </a:pPr>
            <a:r>
              <a:rPr dirty="0" sz="1100" spc="20">
                <a:latin typeface="Arial"/>
                <a:cs typeface="Arial"/>
              </a:rPr>
              <a:t>save </a:t>
            </a:r>
            <a:r>
              <a:rPr dirty="0" sz="1100" spc="85">
                <a:latin typeface="Arial"/>
                <a:cs typeface="Arial"/>
              </a:rPr>
              <a:t>array_data1.out </a:t>
            </a:r>
            <a:r>
              <a:rPr dirty="0" sz="1100" spc="15">
                <a:latin typeface="Arial"/>
                <a:cs typeface="Arial"/>
              </a:rPr>
              <a:t>num_array </a:t>
            </a:r>
            <a:r>
              <a:rPr dirty="0" sz="1100" spc="90">
                <a:latin typeface="Arial"/>
                <a:cs typeface="Arial"/>
              </a:rPr>
              <a:t>-ASCII;  </a:t>
            </a:r>
            <a:r>
              <a:rPr dirty="0" sz="1100" spc="80">
                <a:latin typeface="Arial"/>
                <a:cs typeface="Arial"/>
              </a:rPr>
              <a:t>type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array_data1.out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39570" y="476503"/>
            <a:ext cx="354076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19. </a:t>
            </a:r>
            <a:r>
              <a:rPr dirty="0" spc="-225"/>
              <a:t>DATA</a:t>
            </a:r>
            <a:r>
              <a:rPr dirty="0" spc="60"/>
              <a:t> </a:t>
            </a:r>
            <a:r>
              <a:rPr dirty="0" spc="-270"/>
              <a:t>OUTPUT</a:t>
            </a:r>
            <a:endParaRPr sz="48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152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20">
                <a:latin typeface="Arial"/>
                <a:cs typeface="Arial"/>
              </a:rPr>
              <a:t>dlmwrite('array_data2.out', </a:t>
            </a:r>
            <a:r>
              <a:rPr dirty="0" sz="1100" spc="40">
                <a:latin typeface="Arial"/>
                <a:cs typeface="Arial"/>
              </a:rPr>
              <a:t>num_array, </a:t>
            </a:r>
            <a:r>
              <a:rPr dirty="0" sz="1100" spc="395">
                <a:latin typeface="Arial"/>
                <a:cs typeface="Arial"/>
              </a:rPr>
              <a:t>'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305">
                <a:latin typeface="Arial"/>
                <a:cs typeface="Arial"/>
              </a:rPr>
              <a:t>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80">
                <a:latin typeface="Arial"/>
                <a:cs typeface="Arial"/>
              </a:rPr>
              <a:t>type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array_data2.out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702054"/>
            <a:ext cx="381190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205765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2034" y="2162312"/>
          <a:ext cx="4625340" cy="77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855"/>
                <a:gridCol w="1186180"/>
                <a:gridCol w="1189355"/>
                <a:gridCol w="1124585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1.0000000e+00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2.0000000e+00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04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4.0000000e+00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5.0000000e+00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7.0000000e+00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8.0000000e+00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7752" y="425107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2053081"/>
            <a:ext cx="0" cy="2202815"/>
          </a:xfrm>
          <a:custGeom>
            <a:avLst/>
            <a:gdLst/>
            <a:ahLst/>
            <a:cxnLst/>
            <a:rect l="l" t="t" r="r" b="b"/>
            <a:pathLst>
              <a:path w="0" h="2202815">
                <a:moveTo>
                  <a:pt x="0" y="0"/>
                </a:moveTo>
                <a:lnTo>
                  <a:pt x="0" y="220256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2053081"/>
            <a:ext cx="0" cy="2202815"/>
          </a:xfrm>
          <a:custGeom>
            <a:avLst/>
            <a:gdLst/>
            <a:ahLst/>
            <a:cxnLst/>
            <a:rect l="l" t="t" r="r" b="b"/>
            <a:pathLst>
              <a:path w="0" h="2202815">
                <a:moveTo>
                  <a:pt x="0" y="0"/>
                </a:moveTo>
                <a:lnTo>
                  <a:pt x="0" y="220256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2004" y="3348354"/>
            <a:ext cx="5758815" cy="2849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1  2  3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4  5  6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7  8  9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8600"/>
              </a:lnSpc>
            </a:pPr>
            <a:r>
              <a:rPr dirty="0" sz="1100" spc="-5">
                <a:latin typeface="Verdana"/>
                <a:cs typeface="Verdana"/>
              </a:rPr>
              <a:t>Please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note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save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-ascii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dlmwrite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  with </a:t>
            </a:r>
            <a:r>
              <a:rPr dirty="0" sz="1100">
                <a:latin typeface="Verdana"/>
                <a:cs typeface="Verdana"/>
              </a:rPr>
              <a:t>cell </a:t>
            </a:r>
            <a:r>
              <a:rPr dirty="0" sz="1100" spc="-5">
                <a:latin typeface="Verdana"/>
                <a:cs typeface="Verdana"/>
              </a:rPr>
              <a:t>arrays as input. </a:t>
            </a:r>
            <a:r>
              <a:rPr dirty="0" sz="1100">
                <a:latin typeface="Verdana"/>
                <a:cs typeface="Verdana"/>
              </a:rPr>
              <a:t>To create a </a:t>
            </a:r>
            <a:r>
              <a:rPr dirty="0" sz="1100" spc="-5">
                <a:latin typeface="Verdana"/>
                <a:cs typeface="Verdana"/>
              </a:rPr>
              <a:t>delimited </a:t>
            </a:r>
            <a:r>
              <a:rPr dirty="0" sz="1100">
                <a:latin typeface="Verdana"/>
                <a:cs typeface="Verdana"/>
              </a:rPr>
              <a:t>ASCII </a:t>
            </a:r>
            <a:r>
              <a:rPr dirty="0" sz="1100" spc="-5">
                <a:latin typeface="Verdana"/>
                <a:cs typeface="Verdana"/>
              </a:rPr>
              <a:t>file from the </a:t>
            </a:r>
            <a:r>
              <a:rPr dirty="0" sz="1100">
                <a:latin typeface="Verdana"/>
                <a:cs typeface="Verdana"/>
              </a:rPr>
              <a:t>contents of a  cell </a:t>
            </a:r>
            <a:r>
              <a:rPr dirty="0" sz="1100" spc="-5">
                <a:latin typeface="Verdana"/>
                <a:cs typeface="Verdana"/>
              </a:rPr>
              <a:t>array, you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endParaRPr sz="1100">
              <a:latin typeface="Verdana"/>
              <a:cs typeface="Verdana"/>
            </a:endParaRPr>
          </a:p>
          <a:p>
            <a:pPr marL="12700" marR="880110">
              <a:lnSpc>
                <a:spcPct val="146400"/>
              </a:lnSpc>
              <a:spcBef>
                <a:spcPts val="325"/>
              </a:spcBef>
            </a:pPr>
            <a:r>
              <a:rPr dirty="0" sz="1100" spc="-5">
                <a:latin typeface="Verdana"/>
                <a:cs typeface="Verdana"/>
              </a:rPr>
              <a:t>Either, </a:t>
            </a:r>
            <a:r>
              <a:rPr dirty="0" sz="1100">
                <a:latin typeface="Verdana"/>
                <a:cs typeface="Verdana"/>
              </a:rPr>
              <a:t>convert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cell array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cell2mat</a:t>
            </a:r>
            <a:r>
              <a:rPr dirty="0" sz="1100" spc="-17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  Or </a:t>
            </a:r>
            <a:r>
              <a:rPr dirty="0" sz="1100">
                <a:latin typeface="Verdana"/>
                <a:cs typeface="Verdana"/>
              </a:rPr>
              <a:t>export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cell array using </a:t>
            </a:r>
            <a:r>
              <a:rPr dirty="0" sz="1100" spc="-5">
                <a:latin typeface="Verdana"/>
                <a:cs typeface="Verdana"/>
              </a:rPr>
              <a:t>low-level file </a:t>
            </a:r>
            <a:r>
              <a:rPr dirty="0" sz="1100">
                <a:latin typeface="Verdana"/>
                <a:cs typeface="Verdana"/>
              </a:rPr>
              <a:t>I/O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functions.</a:t>
            </a:r>
            <a:endParaRPr sz="1100">
              <a:latin typeface="Verdana"/>
              <a:cs typeface="Verdana"/>
            </a:endParaRPr>
          </a:p>
          <a:p>
            <a:pPr algn="just" marL="12700" marR="8890">
              <a:lnSpc>
                <a:spcPct val="108200"/>
              </a:lnSpc>
              <a:spcBef>
                <a:spcPts val="51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save </a:t>
            </a:r>
            <a:r>
              <a:rPr dirty="0" sz="1100" spc="-5">
                <a:latin typeface="Verdana"/>
                <a:cs typeface="Verdana"/>
              </a:rPr>
              <a:t>function to write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character array to </a:t>
            </a:r>
            <a:r>
              <a:rPr dirty="0" sz="1100">
                <a:latin typeface="Verdana"/>
                <a:cs typeface="Verdana"/>
              </a:rPr>
              <a:t>an ASCII </a:t>
            </a:r>
            <a:r>
              <a:rPr dirty="0" sz="1100" spc="-10">
                <a:latin typeface="Verdana"/>
                <a:cs typeface="Verdana"/>
              </a:rPr>
              <a:t>file, </a:t>
            </a:r>
            <a:r>
              <a:rPr dirty="0" sz="1100" spc="-5">
                <a:latin typeface="Verdana"/>
                <a:cs typeface="Verdana"/>
              </a:rPr>
              <a:t>it writes  the ASCII equivalent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characters to the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write the </a:t>
            </a:r>
            <a:r>
              <a:rPr dirty="0" sz="1100">
                <a:latin typeface="Verdana"/>
                <a:cs typeface="Verdana"/>
              </a:rPr>
              <a:t>word 'hello'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6359016"/>
            <a:ext cx="5800090" cy="9594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h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220">
                <a:latin typeface="Arial"/>
                <a:cs typeface="Arial"/>
              </a:rPr>
              <a:t>'hello';</a:t>
            </a:r>
            <a:endParaRPr sz="1100">
              <a:latin typeface="Arial"/>
              <a:cs typeface="Arial"/>
            </a:endParaRPr>
          </a:p>
          <a:p>
            <a:pPr marL="73025" marR="3721735">
              <a:lnSpc>
                <a:spcPct val="188200"/>
              </a:lnSpc>
              <a:spcBef>
                <a:spcPts val="10"/>
              </a:spcBef>
            </a:pPr>
            <a:r>
              <a:rPr dirty="0" sz="1100" spc="20">
                <a:latin typeface="Arial"/>
                <a:cs typeface="Arial"/>
              </a:rPr>
              <a:t>save </a:t>
            </a:r>
            <a:r>
              <a:rPr dirty="0" sz="1100" spc="120">
                <a:latin typeface="Arial"/>
                <a:cs typeface="Arial"/>
              </a:rPr>
              <a:t>textdata.out </a:t>
            </a:r>
            <a:r>
              <a:rPr dirty="0" sz="1100" spc="-5">
                <a:latin typeface="Arial"/>
                <a:cs typeface="Arial"/>
              </a:rPr>
              <a:t>h </a:t>
            </a:r>
            <a:r>
              <a:rPr dirty="0" sz="1100" spc="175">
                <a:latin typeface="Arial"/>
                <a:cs typeface="Arial"/>
              </a:rPr>
              <a:t>-ascii  </a:t>
            </a:r>
            <a:r>
              <a:rPr dirty="0" sz="1100" spc="80">
                <a:latin typeface="Arial"/>
                <a:cs typeface="Arial"/>
              </a:rPr>
              <a:t>type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textdata.out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752" y="799769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02004" y="7447635"/>
            <a:ext cx="5756910" cy="964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the above statements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displays the </a:t>
            </a:r>
            <a:r>
              <a:rPr dirty="0" sz="1100">
                <a:latin typeface="Verdana"/>
                <a:cs typeface="Verdana"/>
              </a:rPr>
              <a:t>following </a:t>
            </a:r>
            <a:r>
              <a:rPr dirty="0" sz="1100" spc="-5">
                <a:latin typeface="Verdana"/>
                <a:cs typeface="Verdana"/>
              </a:rPr>
              <a:t>result which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the characters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string </a:t>
            </a:r>
            <a:r>
              <a:rPr dirty="0" sz="1100">
                <a:latin typeface="Verdana"/>
                <a:cs typeface="Verdana"/>
              </a:rPr>
              <a:t>'hello'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8-digit </a:t>
            </a:r>
            <a:r>
              <a:rPr dirty="0" sz="1100">
                <a:latin typeface="Verdana"/>
                <a:cs typeface="Verdana"/>
              </a:rPr>
              <a:t>ASCII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format.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ts val="1310"/>
              </a:lnSpc>
              <a:tabLst>
                <a:tab pos="1271270" algn="l"/>
                <a:tab pos="2459990" algn="l"/>
                <a:tab pos="3647440" algn="l"/>
              </a:tabLst>
            </a:pPr>
            <a:r>
              <a:rPr dirty="0" sz="1100" spc="10">
                <a:latin typeface="Arial"/>
                <a:cs typeface="Arial"/>
              </a:rPr>
              <a:t>1.0400000e+02	1.0100000e+02	1.0800000e+02	1.0800000e+02</a:t>
            </a:r>
            <a:endParaRPr sz="1100">
              <a:latin typeface="Arial"/>
              <a:cs typeface="Arial"/>
            </a:endParaRPr>
          </a:p>
          <a:p>
            <a:pPr marL="83820">
              <a:lnSpc>
                <a:spcPts val="1310"/>
              </a:lnSpc>
            </a:pPr>
            <a:r>
              <a:rPr dirty="0" sz="1100" spc="10">
                <a:latin typeface="Arial"/>
                <a:cs typeface="Arial"/>
              </a:rPr>
              <a:t>1.1100000e+02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7752" y="848690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3180" y="7993125"/>
            <a:ext cx="0" cy="498475"/>
          </a:xfrm>
          <a:custGeom>
            <a:avLst/>
            <a:gdLst/>
            <a:ahLst/>
            <a:cxnLst/>
            <a:rect l="l" t="t" r="r" b="b"/>
            <a:pathLst>
              <a:path w="0" h="498475">
                <a:moveTo>
                  <a:pt x="0" y="0"/>
                </a:moveTo>
                <a:lnTo>
                  <a:pt x="0" y="49834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2965" y="7993125"/>
            <a:ext cx="0" cy="498475"/>
          </a:xfrm>
          <a:custGeom>
            <a:avLst/>
            <a:gdLst/>
            <a:ahLst/>
            <a:cxnLst/>
            <a:rect l="l" t="t" r="r" b="b"/>
            <a:pathLst>
              <a:path w="0" h="498475">
                <a:moveTo>
                  <a:pt x="0" y="0"/>
                </a:moveTo>
                <a:lnTo>
                  <a:pt x="0" y="49834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153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883665"/>
            <a:ext cx="5795010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Writing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Diary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Files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ct val="1082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Diary files are activity logs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your </a:t>
            </a:r>
            <a:r>
              <a:rPr dirty="0" sz="1100">
                <a:latin typeface="Verdana"/>
                <a:cs typeface="Verdana"/>
              </a:rPr>
              <a:t>MATLAB session. The </a:t>
            </a:r>
            <a:r>
              <a:rPr dirty="0" sz="1100" spc="-5">
                <a:latin typeface="Verdana"/>
                <a:cs typeface="Verdana"/>
              </a:rPr>
              <a:t>diary </a:t>
            </a:r>
            <a:r>
              <a:rPr dirty="0" sz="1100">
                <a:latin typeface="Verdana"/>
                <a:cs typeface="Verdana"/>
              </a:rPr>
              <a:t>function </a:t>
            </a:r>
            <a:r>
              <a:rPr dirty="0" sz="1100" spc="-5">
                <a:latin typeface="Verdana"/>
                <a:cs typeface="Verdana"/>
              </a:rPr>
              <a:t>creates </a:t>
            </a:r>
            <a:r>
              <a:rPr dirty="0" sz="1100">
                <a:latin typeface="Verdana"/>
                <a:cs typeface="Verdana"/>
              </a:rPr>
              <a:t>an  exact copy of </a:t>
            </a:r>
            <a:r>
              <a:rPr dirty="0" sz="1100" spc="-5">
                <a:latin typeface="Verdana"/>
                <a:cs typeface="Verdana"/>
              </a:rPr>
              <a:t>your </a:t>
            </a:r>
            <a:r>
              <a:rPr dirty="0" sz="1100">
                <a:latin typeface="Verdana"/>
                <a:cs typeface="Verdana"/>
              </a:rPr>
              <a:t>session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disk </a:t>
            </a:r>
            <a:r>
              <a:rPr dirty="0" sz="1100" spc="-5">
                <a:latin typeface="Verdana"/>
                <a:cs typeface="Verdana"/>
              </a:rPr>
              <a:t>file, excluding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turn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diary function,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2080513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25">
                <a:latin typeface="Arial"/>
                <a:cs typeface="Arial"/>
              </a:rPr>
              <a:t>diary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547873"/>
            <a:ext cx="38176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Optionally,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give the </a:t>
            </a:r>
            <a:r>
              <a:rPr dirty="0" sz="1100">
                <a:latin typeface="Verdana"/>
                <a:cs typeface="Verdana"/>
              </a:rPr>
              <a:t>name of </a:t>
            </a:r>
            <a:r>
              <a:rPr dirty="0" sz="1100" spc="-5">
                <a:latin typeface="Verdana"/>
                <a:cs typeface="Verdana"/>
              </a:rPr>
              <a:t>the log file,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say: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2903473"/>
            <a:ext cx="5800090" cy="32702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25">
                <a:latin typeface="Arial"/>
                <a:cs typeface="Arial"/>
              </a:rPr>
              <a:t>diary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logdata.out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371214"/>
            <a:ext cx="21228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turn </a:t>
            </a:r>
            <a:r>
              <a:rPr dirty="0" sz="1100">
                <a:latin typeface="Verdana"/>
                <a:cs typeface="Verdana"/>
              </a:rPr>
              <a:t>off </a:t>
            </a:r>
            <a:r>
              <a:rPr dirty="0" sz="1100" spc="-5">
                <a:latin typeface="Verdana"/>
                <a:cs typeface="Verdana"/>
              </a:rPr>
              <a:t>the diary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3726814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25">
                <a:latin typeface="Arial"/>
                <a:cs typeface="Arial"/>
              </a:rPr>
              <a:t>diary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off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716" y="4194174"/>
            <a:ext cx="5795010" cy="35839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open </a:t>
            </a:r>
            <a:r>
              <a:rPr dirty="0" sz="1100" spc="-5">
                <a:latin typeface="Verdana"/>
                <a:cs typeface="Verdana"/>
              </a:rPr>
              <a:t>the diary file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text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editor.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Exporting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Files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Low-Level</a:t>
            </a:r>
            <a:r>
              <a:rPr dirty="0" u="sng" sz="1800" spc="-229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I/O	</a:t>
            </a:r>
            <a:endParaRPr sz="1800">
              <a:latin typeface="Arial"/>
              <a:cs typeface="Arial"/>
            </a:endParaRPr>
          </a:p>
          <a:p>
            <a:pPr algn="just" marL="30480" marR="20955">
              <a:lnSpc>
                <a:spcPct val="109100"/>
              </a:lnSpc>
              <a:spcBef>
                <a:spcPts val="665"/>
              </a:spcBef>
            </a:pPr>
            <a:r>
              <a:rPr dirty="0" sz="1100">
                <a:latin typeface="Verdana"/>
                <a:cs typeface="Verdana"/>
              </a:rPr>
              <a:t>So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far,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have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exported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numeric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However,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need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other  text files, including combinations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numeric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character </a:t>
            </a:r>
            <a:r>
              <a:rPr dirty="0" sz="1100">
                <a:latin typeface="Verdana"/>
                <a:cs typeface="Verdana"/>
              </a:rPr>
              <a:t>data, </a:t>
            </a:r>
            <a:r>
              <a:rPr dirty="0" sz="1100" spc="-5">
                <a:latin typeface="Verdana"/>
                <a:cs typeface="Verdana"/>
              </a:rPr>
              <a:t>nonrectangular  </a:t>
            </a:r>
            <a:r>
              <a:rPr dirty="0" sz="1100">
                <a:latin typeface="Verdana"/>
                <a:cs typeface="Verdana"/>
              </a:rPr>
              <a:t>output </a:t>
            </a:r>
            <a:r>
              <a:rPr dirty="0" sz="1100" spc="-5">
                <a:latin typeface="Verdana"/>
                <a:cs typeface="Verdana"/>
              </a:rPr>
              <a:t>files,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files with </a:t>
            </a:r>
            <a:r>
              <a:rPr dirty="0" sz="1100">
                <a:latin typeface="Verdana"/>
                <a:cs typeface="Verdana"/>
              </a:rPr>
              <a:t>non-ASCII </a:t>
            </a:r>
            <a:r>
              <a:rPr dirty="0" sz="1100" spc="-5">
                <a:latin typeface="Verdana"/>
                <a:cs typeface="Verdana"/>
              </a:rPr>
              <a:t>encoding </a:t>
            </a:r>
            <a:r>
              <a:rPr dirty="0" sz="1100">
                <a:latin typeface="Verdana"/>
                <a:cs typeface="Verdana"/>
              </a:rPr>
              <a:t>schemes. For these purposes,  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low-level </a:t>
            </a:r>
            <a:r>
              <a:rPr dirty="0" sz="1100" spc="-5" b="1">
                <a:latin typeface="Verdana"/>
                <a:cs typeface="Verdana"/>
              </a:rPr>
              <a:t>fprintf</a:t>
            </a:r>
            <a:r>
              <a:rPr dirty="0" sz="1100" spc="-11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function.</a:t>
            </a:r>
            <a:endParaRPr sz="1100">
              <a:latin typeface="Verdana"/>
              <a:cs typeface="Verdana"/>
            </a:endParaRPr>
          </a:p>
          <a:p>
            <a:pPr algn="just" marL="30480" marR="22225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As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low-level </a:t>
            </a:r>
            <a:r>
              <a:rPr dirty="0" sz="1100">
                <a:latin typeface="Verdana"/>
                <a:cs typeface="Verdana"/>
              </a:rPr>
              <a:t>I/O </a:t>
            </a:r>
            <a:r>
              <a:rPr dirty="0" sz="1100" spc="-5">
                <a:latin typeface="Verdana"/>
                <a:cs typeface="Verdana"/>
              </a:rPr>
              <a:t>file activities, </a:t>
            </a:r>
            <a:r>
              <a:rPr dirty="0" sz="1100">
                <a:latin typeface="Verdana"/>
                <a:cs typeface="Verdana"/>
              </a:rPr>
              <a:t>before </a:t>
            </a:r>
            <a:r>
              <a:rPr dirty="0" sz="1100" spc="-5">
                <a:latin typeface="Verdana"/>
                <a:cs typeface="Verdana"/>
              </a:rPr>
              <a:t>exporting,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open or </a:t>
            </a: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file with the </a:t>
            </a:r>
            <a:r>
              <a:rPr dirty="0" sz="1100" spc="-5" b="1">
                <a:latin typeface="Verdana"/>
                <a:cs typeface="Verdana"/>
              </a:rPr>
              <a:t>fopen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and get </a:t>
            </a:r>
            <a:r>
              <a:rPr dirty="0" sz="1100" spc="-5">
                <a:latin typeface="Verdana"/>
                <a:cs typeface="Verdana"/>
              </a:rPr>
              <a:t>the file identifier.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default, </a:t>
            </a:r>
            <a:r>
              <a:rPr dirty="0" sz="1100">
                <a:latin typeface="Verdana"/>
                <a:cs typeface="Verdana"/>
              </a:rPr>
              <a:t>fopen opens a  </a:t>
            </a:r>
            <a:r>
              <a:rPr dirty="0" sz="1100" spc="-5">
                <a:latin typeface="Verdana"/>
                <a:cs typeface="Verdana"/>
              </a:rPr>
              <a:t>file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read-only </a:t>
            </a:r>
            <a:r>
              <a:rPr dirty="0" sz="1100">
                <a:latin typeface="Verdana"/>
                <a:cs typeface="Verdana"/>
              </a:rPr>
              <a:t>access. You </a:t>
            </a:r>
            <a:r>
              <a:rPr dirty="0" sz="1100" spc="-5">
                <a:latin typeface="Verdana"/>
                <a:cs typeface="Verdana"/>
              </a:rPr>
              <a:t>should </a:t>
            </a:r>
            <a:r>
              <a:rPr dirty="0" sz="1100">
                <a:latin typeface="Verdana"/>
                <a:cs typeface="Verdana"/>
              </a:rPr>
              <a:t>specify </a:t>
            </a:r>
            <a:r>
              <a:rPr dirty="0" sz="1100" spc="-5">
                <a:latin typeface="Verdana"/>
                <a:cs typeface="Verdana"/>
              </a:rPr>
              <a:t>the permission to write </a:t>
            </a:r>
            <a:r>
              <a:rPr dirty="0" sz="1100">
                <a:latin typeface="Verdana"/>
                <a:cs typeface="Verdana"/>
              </a:rPr>
              <a:t>or append,  such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'w' 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'a'.</a:t>
            </a:r>
            <a:endParaRPr sz="1100">
              <a:latin typeface="Verdana"/>
              <a:cs typeface="Verdana"/>
            </a:endParaRPr>
          </a:p>
          <a:p>
            <a:pPr marL="30480" marR="750570">
              <a:lnSpc>
                <a:spcPct val="170000"/>
              </a:lnSpc>
            </a:pPr>
            <a:r>
              <a:rPr dirty="0" sz="1100">
                <a:latin typeface="Verdana"/>
                <a:cs typeface="Verdana"/>
              </a:rPr>
              <a:t>After </a:t>
            </a:r>
            <a:r>
              <a:rPr dirty="0" sz="1100" spc="-5">
                <a:latin typeface="Verdana"/>
                <a:cs typeface="Verdana"/>
              </a:rPr>
              <a:t>processing the file,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close it with </a:t>
            </a:r>
            <a:r>
              <a:rPr dirty="0" sz="1100" spc="-5" b="1">
                <a:latin typeface="Verdana"/>
                <a:cs typeface="Verdana"/>
              </a:rPr>
              <a:t>fclose(fid) </a:t>
            </a:r>
            <a:r>
              <a:rPr dirty="0" sz="1100">
                <a:latin typeface="Verdana"/>
                <a:cs typeface="Verdana"/>
              </a:rPr>
              <a:t>function.  The </a:t>
            </a:r>
            <a:r>
              <a:rPr dirty="0" sz="1100" spc="-5">
                <a:latin typeface="Verdana"/>
                <a:cs typeface="Verdana"/>
              </a:rPr>
              <a:t>following example demonstrates the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concept: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7939785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create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100">
                <a:latin typeface="Arial"/>
                <a:cs typeface="Arial"/>
              </a:rPr>
              <a:t>matrix </a:t>
            </a:r>
            <a:r>
              <a:rPr dirty="0" sz="1100" spc="170">
                <a:latin typeface="Arial"/>
                <a:cs typeface="Arial"/>
              </a:rPr>
              <a:t>y, </a:t>
            </a:r>
            <a:r>
              <a:rPr dirty="0" sz="1100" spc="110">
                <a:latin typeface="Arial"/>
                <a:cs typeface="Arial"/>
              </a:rPr>
              <a:t>with </a:t>
            </a:r>
            <a:r>
              <a:rPr dirty="0" sz="1100" spc="30">
                <a:latin typeface="Arial"/>
                <a:cs typeface="Arial"/>
              </a:rPr>
              <a:t>two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rows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0:10:100;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15">
                <a:latin typeface="Arial"/>
                <a:cs typeface="Arial"/>
              </a:rPr>
              <a:t>[x;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180">
                <a:latin typeface="Arial"/>
                <a:cs typeface="Arial"/>
              </a:rPr>
              <a:t>log(x)];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6332" y="975106"/>
            <a:ext cx="254508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open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50">
                <a:latin typeface="Arial"/>
                <a:cs typeface="Arial"/>
              </a:rPr>
              <a:t>file </a:t>
            </a:r>
            <a:r>
              <a:rPr dirty="0" sz="1100" spc="175">
                <a:latin typeface="Arial"/>
                <a:cs typeface="Arial"/>
              </a:rPr>
              <a:t>for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writing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215">
                <a:latin typeface="Arial"/>
                <a:cs typeface="Arial"/>
              </a:rPr>
              <a:t>fid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0">
                <a:latin typeface="Arial"/>
                <a:cs typeface="Arial"/>
              </a:rPr>
              <a:t>fopen('logtable.txt',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220">
                <a:latin typeface="Arial"/>
                <a:cs typeface="Arial"/>
              </a:rPr>
              <a:t>'w');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6332" y="1923033"/>
            <a:ext cx="131826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Table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Header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215">
                <a:latin typeface="Arial"/>
                <a:cs typeface="Arial"/>
              </a:rPr>
              <a:t>fprintf(fid,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'Log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3876" y="2240025"/>
            <a:ext cx="11684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140">
                <a:latin typeface="Arial"/>
                <a:cs typeface="Arial"/>
              </a:rPr>
              <a:t>Function\n\n');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472046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914399"/>
            <a:ext cx="0" cy="3810635"/>
          </a:xfrm>
          <a:custGeom>
            <a:avLst/>
            <a:gdLst/>
            <a:ahLst/>
            <a:cxnLst/>
            <a:rect l="l" t="t" r="r" b="b"/>
            <a:pathLst>
              <a:path w="0" h="3810635">
                <a:moveTo>
                  <a:pt x="0" y="0"/>
                </a:moveTo>
                <a:lnTo>
                  <a:pt x="0" y="381063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914399"/>
            <a:ext cx="0" cy="3810635"/>
          </a:xfrm>
          <a:custGeom>
            <a:avLst/>
            <a:gdLst/>
            <a:ahLst/>
            <a:cxnLst/>
            <a:rect l="l" t="t" r="r" b="b"/>
            <a:pathLst>
              <a:path w="0" h="3810635">
                <a:moveTo>
                  <a:pt x="0" y="0"/>
                </a:moveTo>
                <a:lnTo>
                  <a:pt x="0" y="381063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7752" y="521754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004" y="2870961"/>
            <a:ext cx="3811270" cy="291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70">
                <a:latin typeface="Arial"/>
                <a:cs typeface="Arial"/>
              </a:rPr>
              <a:t>values </a:t>
            </a:r>
            <a:r>
              <a:rPr dirty="0" sz="1100" spc="175">
                <a:latin typeface="Arial"/>
                <a:cs typeface="Arial"/>
              </a:rPr>
              <a:t>in </a:t>
            </a:r>
            <a:r>
              <a:rPr dirty="0" sz="1100" spc="10">
                <a:latin typeface="Arial"/>
                <a:cs typeface="Arial"/>
              </a:rPr>
              <a:t>column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order</a:t>
            </a:r>
            <a:endParaRPr sz="1100">
              <a:latin typeface="Arial"/>
              <a:cs typeface="Arial"/>
            </a:endParaRPr>
          </a:p>
          <a:p>
            <a:pPr marL="83820" marR="420370">
              <a:lnSpc>
                <a:spcPct val="188200"/>
              </a:lnSpc>
              <a:spcBef>
                <a:spcPts val="15"/>
              </a:spcBef>
              <a:tabLst>
                <a:tab pos="1617980" algn="l"/>
              </a:tabLst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30">
                <a:latin typeface="Arial"/>
                <a:cs typeface="Arial"/>
              </a:rPr>
              <a:t>two </a:t>
            </a:r>
            <a:r>
              <a:rPr dirty="0" sz="1100" spc="70">
                <a:latin typeface="Arial"/>
                <a:cs typeface="Arial"/>
              </a:rPr>
              <a:t>values </a:t>
            </a:r>
            <a:r>
              <a:rPr dirty="0" sz="1100" spc="30">
                <a:latin typeface="Arial"/>
                <a:cs typeface="Arial"/>
              </a:rPr>
              <a:t>appear </a:t>
            </a:r>
            <a:r>
              <a:rPr dirty="0" sz="1100" spc="-5">
                <a:latin typeface="Arial"/>
                <a:cs typeface="Arial"/>
              </a:rPr>
              <a:t>on </a:t>
            </a:r>
            <a:r>
              <a:rPr dirty="0" sz="1100" spc="5">
                <a:latin typeface="Arial"/>
                <a:cs typeface="Arial"/>
              </a:rPr>
              <a:t>each row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250">
                <a:latin typeface="Arial"/>
                <a:cs typeface="Arial"/>
              </a:rPr>
              <a:t>file  </a:t>
            </a:r>
            <a:r>
              <a:rPr dirty="0" sz="1100" spc="215">
                <a:latin typeface="Arial"/>
                <a:cs typeface="Arial"/>
              </a:rPr>
              <a:t>fprintf(fid,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'%f	</a:t>
            </a:r>
            <a:r>
              <a:rPr dirty="0" sz="1100" spc="150">
                <a:latin typeface="Arial"/>
                <a:cs typeface="Arial"/>
              </a:rPr>
              <a:t>%f\n', </a:t>
            </a:r>
            <a:r>
              <a:rPr dirty="0" sz="1100" spc="195">
                <a:latin typeface="Arial"/>
                <a:cs typeface="Arial"/>
              </a:rPr>
              <a:t>y);  </a:t>
            </a:r>
            <a:r>
              <a:rPr dirty="0" sz="1100" spc="175">
                <a:latin typeface="Arial"/>
                <a:cs typeface="Arial"/>
              </a:rPr>
              <a:t>fclose(fid);</a:t>
            </a:r>
            <a:endParaRPr sz="1100">
              <a:latin typeface="Arial"/>
              <a:cs typeface="Arial"/>
            </a:endParaRPr>
          </a:p>
          <a:p>
            <a:pPr marL="83820" marR="1724025">
              <a:lnSpc>
                <a:spcPct val="188200"/>
              </a:lnSpc>
              <a:spcBef>
                <a:spcPts val="1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display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250">
                <a:latin typeface="Arial"/>
                <a:cs typeface="Arial"/>
              </a:rPr>
              <a:t>file </a:t>
            </a:r>
            <a:r>
              <a:rPr dirty="0" sz="1100" spc="75">
                <a:latin typeface="Arial"/>
                <a:cs typeface="Arial"/>
              </a:rPr>
              <a:t>created  </a:t>
            </a:r>
            <a:r>
              <a:rPr dirty="0" sz="1100" spc="80">
                <a:latin typeface="Arial"/>
                <a:cs typeface="Arial"/>
              </a:rPr>
              <a:t>type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logtable.txt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 marL="83820" marR="2490470">
              <a:lnSpc>
                <a:spcPct val="189100"/>
              </a:lnSpc>
              <a:spcBef>
                <a:spcPts val="750"/>
              </a:spcBef>
              <a:tabLst>
                <a:tab pos="698500" algn="l"/>
                <a:tab pos="1005840" algn="l"/>
              </a:tabLst>
            </a:pPr>
            <a:r>
              <a:rPr dirty="0" sz="1100" spc="-5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g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75">
                <a:latin typeface="Arial"/>
                <a:cs typeface="Arial"/>
              </a:rPr>
              <a:t>F</a:t>
            </a:r>
            <a:r>
              <a:rPr dirty="0" sz="1100" spc="-15">
                <a:latin typeface="Arial"/>
                <a:cs typeface="Arial"/>
              </a:rPr>
              <a:t>u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 spc="45">
                <a:latin typeface="Arial"/>
                <a:cs typeface="Arial"/>
              </a:rPr>
              <a:t>c</a:t>
            </a:r>
            <a:r>
              <a:rPr dirty="0" sz="1100" spc="300">
                <a:latin typeface="Arial"/>
                <a:cs typeface="Arial"/>
              </a:rPr>
              <a:t>t</a:t>
            </a:r>
            <a:r>
              <a:rPr dirty="0" sz="1100" spc="35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n  0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15">
                <a:latin typeface="Arial"/>
                <a:cs typeface="Arial"/>
              </a:rPr>
              <a:t>00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		</a:t>
            </a:r>
            <a:r>
              <a:rPr dirty="0" sz="1100" spc="245">
                <a:latin typeface="Arial"/>
                <a:cs typeface="Arial"/>
              </a:rPr>
              <a:t>-</a:t>
            </a:r>
            <a:r>
              <a:rPr dirty="0" sz="1100" spc="185">
                <a:latin typeface="Arial"/>
                <a:cs typeface="Arial"/>
              </a:rPr>
              <a:t>Inf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3180" y="5956183"/>
          <a:ext cx="1793875" cy="3064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/>
                <a:gridCol w="837565"/>
              </a:tblGrid>
              <a:tr h="227329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10.000000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040"/>
                        </a:lnSpc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2.302585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20.000000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2.995732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30.000000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3.401197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40.000000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3.688879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55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50.000000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3.912023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60.000000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4.094345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559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70.000000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4.248495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80.000000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4.382027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90.000000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4.499810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100.000000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4.605170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917752" y="902030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5212968"/>
            <a:ext cx="0" cy="3811904"/>
          </a:xfrm>
          <a:custGeom>
            <a:avLst/>
            <a:gdLst/>
            <a:ahLst/>
            <a:cxnLst/>
            <a:rect l="l" t="t" r="r" b="b"/>
            <a:pathLst>
              <a:path w="0" h="3811904">
                <a:moveTo>
                  <a:pt x="0" y="0"/>
                </a:moveTo>
                <a:lnTo>
                  <a:pt x="0" y="381190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5212968"/>
            <a:ext cx="0" cy="3811904"/>
          </a:xfrm>
          <a:custGeom>
            <a:avLst/>
            <a:gdLst/>
            <a:ahLst/>
            <a:cxnLst/>
            <a:rect l="l" t="t" r="r" b="b"/>
            <a:pathLst>
              <a:path w="0" h="3811904">
                <a:moveTo>
                  <a:pt x="0" y="0"/>
                </a:moveTo>
                <a:lnTo>
                  <a:pt x="0" y="381190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155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13306"/>
            <a:ext cx="5756910" cy="1985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plot the graph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function,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take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steps: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Define </a:t>
            </a:r>
            <a:r>
              <a:rPr dirty="0" sz="1100" b="1">
                <a:latin typeface="Verdana"/>
                <a:cs typeface="Verdana"/>
              </a:rPr>
              <a:t>x</a:t>
            </a:r>
            <a:r>
              <a:rPr dirty="0" sz="1100">
                <a:latin typeface="Verdana"/>
                <a:cs typeface="Verdana"/>
              </a:rPr>
              <a:t>, by specifying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range </a:t>
            </a:r>
            <a:r>
              <a:rPr dirty="0" sz="1100" b="1">
                <a:latin typeface="Verdana"/>
                <a:cs typeface="Verdana"/>
              </a:rPr>
              <a:t>of values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variable </a:t>
            </a:r>
            <a:r>
              <a:rPr dirty="0" sz="1100" b="1">
                <a:latin typeface="Verdana"/>
                <a:cs typeface="Verdana"/>
              </a:rPr>
              <a:t>x</a:t>
            </a:r>
            <a:r>
              <a:rPr dirty="0" sz="1100">
                <a:latin typeface="Verdana"/>
                <a:cs typeface="Verdana"/>
              </a:rPr>
              <a:t>, for </a:t>
            </a:r>
            <a:r>
              <a:rPr dirty="0" sz="1100" spc="-5">
                <a:latin typeface="Verdana"/>
                <a:cs typeface="Verdana"/>
              </a:rPr>
              <a:t>which the  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to be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plotted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Define the function, </a:t>
            </a:r>
            <a:r>
              <a:rPr dirty="0" sz="1100" b="1">
                <a:latin typeface="Verdana"/>
                <a:cs typeface="Verdana"/>
              </a:rPr>
              <a:t>y =</a:t>
            </a:r>
            <a:r>
              <a:rPr dirty="0" sz="1100" spc="-9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f(x)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Call the </a:t>
            </a:r>
            <a:r>
              <a:rPr dirty="0" sz="1100" spc="-5" b="1">
                <a:latin typeface="Verdana"/>
                <a:cs typeface="Verdana"/>
              </a:rPr>
              <a:t>plot </a:t>
            </a:r>
            <a:r>
              <a:rPr dirty="0" sz="1100">
                <a:latin typeface="Verdana"/>
                <a:cs typeface="Verdana"/>
              </a:rPr>
              <a:t>command,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295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plot(x, y)</a:t>
            </a:r>
            <a:endParaRPr sz="1100">
              <a:latin typeface="Verdana"/>
              <a:cs typeface="Verdana"/>
            </a:endParaRPr>
          </a:p>
          <a:p>
            <a:pPr marL="12700" marR="6350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Following example would demonstrate the concept. </a:t>
            </a: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plot the simple  function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y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=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x</a:t>
            </a:r>
            <a:r>
              <a:rPr dirty="0" sz="1100" spc="-9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range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from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100,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5">
                <a:latin typeface="Verdana"/>
                <a:cs typeface="Verdana"/>
              </a:rPr>
              <a:t> increment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5.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959986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[0:5:100];</a:t>
            </a:r>
            <a:endParaRPr sz="1100">
              <a:latin typeface="Arial"/>
              <a:cs typeface="Arial"/>
            </a:endParaRPr>
          </a:p>
          <a:p>
            <a:pPr marL="73025" marR="4951095">
              <a:lnSpc>
                <a:spcPct val="188200"/>
              </a:lnSpc>
              <a:spcBef>
                <a:spcPts val="1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70">
                <a:latin typeface="Arial"/>
                <a:cs typeface="Arial"/>
              </a:rPr>
              <a:t>x;  plot(x,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y)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060060"/>
            <a:ext cx="415480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323935"/>
            <a:ext cx="5756275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88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take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baseline="31746" sz="1050">
                <a:latin typeface="Verdana"/>
                <a:cs typeface="Verdana"/>
              </a:rPr>
              <a:t>2</a:t>
            </a:r>
            <a:r>
              <a:rPr dirty="0" sz="1100">
                <a:latin typeface="Verdana"/>
                <a:cs typeface="Verdana"/>
              </a:rPr>
              <a:t>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will  draw two </a:t>
            </a:r>
            <a:r>
              <a:rPr dirty="0" sz="1100">
                <a:latin typeface="Verdana"/>
                <a:cs typeface="Verdana"/>
              </a:rPr>
              <a:t>graphs </a:t>
            </a:r>
            <a:r>
              <a:rPr dirty="0" sz="1100" spc="-5">
                <a:latin typeface="Verdana"/>
                <a:cs typeface="Verdana"/>
              </a:rPr>
              <a:t>with 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function, </a:t>
            </a:r>
            <a:r>
              <a:rPr dirty="0" sz="1100">
                <a:latin typeface="Verdana"/>
                <a:cs typeface="Verdana"/>
              </a:rPr>
              <a:t>but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second </a:t>
            </a:r>
            <a:r>
              <a:rPr dirty="0" sz="1100" spc="-5">
                <a:latin typeface="Verdana"/>
                <a:cs typeface="Verdana"/>
              </a:rPr>
              <a:t>time,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reduce </a:t>
            </a:r>
            <a:r>
              <a:rPr dirty="0" sz="1100" spc="-5">
                <a:latin typeface="Verdana"/>
                <a:cs typeface="Verdana"/>
              </a:rPr>
              <a:t>the  value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increment. </a:t>
            </a:r>
            <a:r>
              <a:rPr dirty="0" sz="1100">
                <a:latin typeface="Verdana"/>
                <a:cs typeface="Verdana"/>
              </a:rPr>
              <a:t>Please note </a:t>
            </a:r>
            <a:r>
              <a:rPr dirty="0" sz="1100" spc="-5">
                <a:latin typeface="Verdana"/>
                <a:cs typeface="Verdana"/>
              </a:rPr>
              <a:t>that as </a:t>
            </a:r>
            <a:r>
              <a:rPr dirty="0" sz="1100" spc="5">
                <a:latin typeface="Verdana"/>
                <a:cs typeface="Verdana"/>
              </a:rPr>
              <a:t>we </a:t>
            </a:r>
            <a:r>
              <a:rPr dirty="0" sz="1100">
                <a:latin typeface="Verdana"/>
                <a:cs typeface="Verdana"/>
              </a:rPr>
              <a:t>decrease </a:t>
            </a:r>
            <a:r>
              <a:rPr dirty="0" sz="1100" spc="-5">
                <a:latin typeface="Verdana"/>
                <a:cs typeface="Verdana"/>
              </a:rPr>
              <a:t>the increment, the graph  </a:t>
            </a:r>
            <a:r>
              <a:rPr dirty="0" sz="1100">
                <a:latin typeface="Verdana"/>
                <a:cs typeface="Verdana"/>
              </a:rPr>
              <a:t>becomes</a:t>
            </a:r>
            <a:r>
              <a:rPr dirty="0" sz="1100" spc="-5">
                <a:latin typeface="Verdana"/>
                <a:cs typeface="Verdana"/>
              </a:rPr>
              <a:t> smoother.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2432" y="5359907"/>
            <a:ext cx="3686555" cy="2866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28189" y="476503"/>
            <a:ext cx="276669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20.</a:t>
            </a:r>
            <a:r>
              <a:rPr dirty="0" sz="4800" spc="265"/>
              <a:t> </a:t>
            </a:r>
            <a:r>
              <a:rPr dirty="0" spc="-295"/>
              <a:t>PLOTTING</a:t>
            </a:r>
            <a:endParaRPr sz="48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156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3705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[1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10];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[-100:20:100];</a:t>
            </a:r>
            <a:endParaRPr sz="1100">
              <a:latin typeface="Arial"/>
              <a:cs typeface="Arial"/>
            </a:endParaRPr>
          </a:p>
          <a:p>
            <a:pPr marL="73025" marR="5048885">
              <a:lnSpc>
                <a:spcPct val="188200"/>
              </a:lnSpc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40">
                <a:latin typeface="Arial"/>
                <a:cs typeface="Arial"/>
              </a:rPr>
              <a:t>x</a:t>
            </a:r>
            <a:r>
              <a:rPr dirty="0" sz="1100" spc="140">
                <a:latin typeface="Arial"/>
                <a:cs typeface="Arial"/>
              </a:rPr>
              <a:t>.^2;  </a:t>
            </a:r>
            <a:r>
              <a:rPr dirty="0" sz="900" spc="155">
                <a:latin typeface="Arial"/>
                <a:cs typeface="Arial"/>
              </a:rPr>
              <a:t>plot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x</a:t>
            </a:r>
            <a:r>
              <a:rPr dirty="0" sz="1100" spc="155">
                <a:latin typeface="Arial"/>
                <a:cs typeface="Arial"/>
              </a:rPr>
              <a:t>,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y</a:t>
            </a:r>
            <a:r>
              <a:rPr dirty="0" sz="1100" spc="1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669794"/>
            <a:ext cx="4154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947028"/>
            <a:ext cx="39509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Change the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file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little, </a:t>
            </a:r>
            <a:r>
              <a:rPr dirty="0" sz="1100">
                <a:latin typeface="Verdana"/>
                <a:cs typeface="Verdana"/>
              </a:rPr>
              <a:t>reduce the increment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5: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302628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[-100:5:100];</a:t>
            </a:r>
            <a:endParaRPr sz="1100">
              <a:latin typeface="Arial"/>
              <a:cs typeface="Arial"/>
            </a:endParaRPr>
          </a:p>
          <a:p>
            <a:pPr marL="73025" marR="5048885">
              <a:lnSpc>
                <a:spcPct val="188200"/>
              </a:lnSpc>
              <a:spcBef>
                <a:spcPts val="10"/>
              </a:spcBef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40">
                <a:latin typeface="Arial"/>
                <a:cs typeface="Arial"/>
              </a:rPr>
              <a:t>x</a:t>
            </a:r>
            <a:r>
              <a:rPr dirty="0" sz="1100" spc="140">
                <a:latin typeface="Arial"/>
                <a:cs typeface="Arial"/>
              </a:rPr>
              <a:t>.^2;  </a:t>
            </a:r>
            <a:r>
              <a:rPr dirty="0" sz="900" spc="155">
                <a:latin typeface="Arial"/>
                <a:cs typeface="Arial"/>
              </a:rPr>
              <a:t>plot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x</a:t>
            </a:r>
            <a:r>
              <a:rPr dirty="0" sz="1100" spc="155">
                <a:latin typeface="Arial"/>
                <a:cs typeface="Arial"/>
              </a:rPr>
              <a:t>,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y</a:t>
            </a:r>
            <a:r>
              <a:rPr dirty="0" sz="1100" spc="1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0720" y="2970275"/>
            <a:ext cx="3657600" cy="2875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157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24263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draws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smoother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4535550"/>
            <a:ext cx="5795010" cy="273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Title,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Labels,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Grid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Lines,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Graph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83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you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add title, labels </a:t>
            </a:r>
            <a:r>
              <a:rPr dirty="0" sz="1100">
                <a:latin typeface="Verdana"/>
                <a:cs typeface="Verdana"/>
              </a:rPr>
              <a:t>along </a:t>
            </a:r>
            <a:r>
              <a:rPr dirty="0" sz="1100" spc="5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x-axis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y-axis, grid lines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also to adjust the axes to </a:t>
            </a:r>
            <a:r>
              <a:rPr dirty="0" sz="1100">
                <a:latin typeface="Verdana"/>
                <a:cs typeface="Verdana"/>
              </a:rPr>
              <a:t>spruce up </a:t>
            </a:r>
            <a:r>
              <a:rPr dirty="0" sz="1100" spc="-5">
                <a:latin typeface="Verdana"/>
                <a:cs typeface="Verdana"/>
              </a:rPr>
              <a:t>the graph.</a:t>
            </a:r>
            <a:endParaRPr sz="1100">
              <a:latin typeface="Verdana"/>
              <a:cs typeface="Verdana"/>
            </a:endParaRPr>
          </a:p>
          <a:p>
            <a:pPr marL="30480" marR="522605">
              <a:lnSpc>
                <a:spcPct val="146400"/>
              </a:lnSpc>
              <a:spcBef>
                <a:spcPts val="3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xlabel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ylabel</a:t>
            </a:r>
            <a:r>
              <a:rPr dirty="0" sz="1100" spc="-29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 generate labels </a:t>
            </a:r>
            <a:r>
              <a:rPr dirty="0" sz="1100">
                <a:latin typeface="Verdana"/>
                <a:cs typeface="Verdana"/>
              </a:rPr>
              <a:t>along </a:t>
            </a:r>
            <a:r>
              <a:rPr dirty="0" sz="1100" spc="-5">
                <a:latin typeface="Verdana"/>
                <a:cs typeface="Verdana"/>
              </a:rPr>
              <a:t>x-axis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y-axis.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title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10">
                <a:latin typeface="Verdana"/>
                <a:cs typeface="Verdana"/>
              </a:rPr>
              <a:t>allows </a:t>
            </a:r>
            <a:r>
              <a:rPr dirty="0" sz="1100" spc="-5">
                <a:latin typeface="Verdana"/>
                <a:cs typeface="Verdana"/>
              </a:rPr>
              <a:t>you to </a:t>
            </a:r>
            <a:r>
              <a:rPr dirty="0" sz="1100">
                <a:latin typeface="Verdana"/>
                <a:cs typeface="Verdana"/>
              </a:rPr>
              <a:t>put a </a:t>
            </a:r>
            <a:r>
              <a:rPr dirty="0" sz="1100" spc="-5">
                <a:latin typeface="Verdana"/>
                <a:cs typeface="Verdana"/>
              </a:rPr>
              <a:t>title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2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grid </a:t>
            </a:r>
            <a:r>
              <a:rPr dirty="0" sz="1100" b="1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command allows you to </a:t>
            </a:r>
            <a:r>
              <a:rPr dirty="0" sz="1100">
                <a:latin typeface="Verdana"/>
                <a:cs typeface="Verdana"/>
              </a:rPr>
              <a:t>put the </a:t>
            </a:r>
            <a:r>
              <a:rPr dirty="0" sz="1100" spc="-5">
                <a:latin typeface="Verdana"/>
                <a:cs typeface="Verdana"/>
              </a:rPr>
              <a:t>grid lines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graph.</a:t>
            </a:r>
            <a:endParaRPr sz="1100">
              <a:latin typeface="Verdana"/>
              <a:cs typeface="Verdana"/>
            </a:endParaRPr>
          </a:p>
          <a:p>
            <a:pPr marL="30480" marR="24765">
              <a:lnSpc>
                <a:spcPct val="100899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axis equal </a:t>
            </a:r>
            <a:r>
              <a:rPr dirty="0" sz="1100" spc="-5">
                <a:latin typeface="Verdana"/>
                <a:cs typeface="Verdana"/>
              </a:rPr>
              <a:t>command allows generating the plot with </a:t>
            </a:r>
            <a:r>
              <a:rPr dirty="0" sz="1100">
                <a:latin typeface="Verdana"/>
                <a:cs typeface="Verdana"/>
              </a:rPr>
              <a:t>the same </a:t>
            </a:r>
            <a:r>
              <a:rPr dirty="0" sz="1100" spc="-5">
                <a:latin typeface="Verdana"/>
                <a:cs typeface="Verdana"/>
              </a:rPr>
              <a:t>scale factors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spaces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both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axes.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2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axis square </a:t>
            </a:r>
            <a:r>
              <a:rPr dirty="0" sz="1100" spc="-5">
                <a:latin typeface="Verdana"/>
                <a:cs typeface="Verdana"/>
              </a:rPr>
              <a:t>command generates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square</a:t>
            </a:r>
            <a:r>
              <a:rPr dirty="0" sz="1100" spc="-204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6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7436865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[0:0.01:10];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900" spc="165">
                <a:latin typeface="Arial"/>
                <a:cs typeface="Arial"/>
              </a:rPr>
              <a:t>sin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x</a:t>
            </a:r>
            <a:r>
              <a:rPr dirty="0" sz="1100" spc="16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155">
                <a:latin typeface="Arial"/>
                <a:cs typeface="Arial"/>
              </a:rPr>
              <a:t>plot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x</a:t>
            </a:r>
            <a:r>
              <a:rPr dirty="0" sz="1100" spc="155">
                <a:latin typeface="Arial"/>
                <a:cs typeface="Arial"/>
              </a:rPr>
              <a:t>, </a:t>
            </a:r>
            <a:r>
              <a:rPr dirty="0" sz="900" spc="195">
                <a:latin typeface="Arial"/>
                <a:cs typeface="Arial"/>
              </a:rPr>
              <a:t>y</a:t>
            </a:r>
            <a:r>
              <a:rPr dirty="0" sz="1100" spc="195">
                <a:latin typeface="Arial"/>
                <a:cs typeface="Arial"/>
              </a:rPr>
              <a:t>), </a:t>
            </a:r>
            <a:r>
              <a:rPr dirty="0" sz="900" spc="180">
                <a:latin typeface="Arial"/>
                <a:cs typeface="Arial"/>
              </a:rPr>
              <a:t>xlabel</a:t>
            </a:r>
            <a:r>
              <a:rPr dirty="0" sz="1100" spc="180">
                <a:latin typeface="Arial"/>
                <a:cs typeface="Arial"/>
              </a:rPr>
              <a:t>('x'), </a:t>
            </a:r>
            <a:r>
              <a:rPr dirty="0" sz="900" spc="165">
                <a:latin typeface="Arial"/>
                <a:cs typeface="Arial"/>
              </a:rPr>
              <a:t>ylabel</a:t>
            </a:r>
            <a:r>
              <a:rPr dirty="0" sz="1100" spc="165">
                <a:latin typeface="Arial"/>
                <a:cs typeface="Arial"/>
              </a:rPr>
              <a:t>('Sin(x)'), </a:t>
            </a:r>
            <a:r>
              <a:rPr dirty="0" sz="900" spc="185">
                <a:latin typeface="Arial"/>
                <a:cs typeface="Arial"/>
              </a:rPr>
              <a:t>title</a:t>
            </a:r>
            <a:r>
              <a:rPr dirty="0" sz="1100" spc="185">
                <a:latin typeface="Arial"/>
                <a:cs typeface="Arial"/>
              </a:rPr>
              <a:t>('Sin(x)</a:t>
            </a:r>
            <a:r>
              <a:rPr dirty="0" sz="1100" spc="385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Graph'),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14">
                <a:latin typeface="Arial"/>
                <a:cs typeface="Arial"/>
              </a:rPr>
              <a:t>grid </a:t>
            </a:r>
            <a:r>
              <a:rPr dirty="0" sz="900" spc="95">
                <a:latin typeface="Arial"/>
                <a:cs typeface="Arial"/>
              </a:rPr>
              <a:t>on</a:t>
            </a:r>
            <a:r>
              <a:rPr dirty="0" sz="1100" spc="95">
                <a:latin typeface="Arial"/>
                <a:cs typeface="Arial"/>
              </a:rPr>
              <a:t>, </a:t>
            </a:r>
            <a:r>
              <a:rPr dirty="0" sz="900" spc="90">
                <a:latin typeface="Arial"/>
                <a:cs typeface="Arial"/>
              </a:rPr>
              <a:t>axis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equal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9176" y="1199387"/>
            <a:ext cx="3982212" cy="3038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158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28079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generates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4306950"/>
            <a:ext cx="5795010" cy="1340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Drawing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Same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Graph	</a:t>
            </a:r>
            <a:endParaRPr sz="1800">
              <a:latin typeface="Arial"/>
              <a:cs typeface="Arial"/>
            </a:endParaRPr>
          </a:p>
          <a:p>
            <a:pPr marL="30480" marR="2540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draw multiple graphs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plot.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 demonstrates the concept: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808852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[0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10">
                <a:latin typeface="Arial"/>
                <a:cs typeface="Arial"/>
              </a:rPr>
              <a:t>0.01: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10];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900" spc="165">
                <a:latin typeface="Arial"/>
                <a:cs typeface="Arial"/>
              </a:rPr>
              <a:t>sin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x</a:t>
            </a:r>
            <a:r>
              <a:rPr dirty="0" sz="1100" spc="16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g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900" spc="125">
                <a:latin typeface="Arial"/>
                <a:cs typeface="Arial"/>
              </a:rPr>
              <a:t>cos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x</a:t>
            </a:r>
            <a:r>
              <a:rPr dirty="0" sz="1100" spc="12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plot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x</a:t>
            </a:r>
            <a:r>
              <a:rPr dirty="0" sz="1100" spc="155">
                <a:latin typeface="Arial"/>
                <a:cs typeface="Arial"/>
              </a:rPr>
              <a:t>, </a:t>
            </a:r>
            <a:r>
              <a:rPr dirty="0" sz="900" spc="170">
                <a:latin typeface="Arial"/>
                <a:cs typeface="Arial"/>
              </a:rPr>
              <a:t>y</a:t>
            </a:r>
            <a:r>
              <a:rPr dirty="0" sz="1100" spc="170">
                <a:latin typeface="Arial"/>
                <a:cs typeface="Arial"/>
              </a:rPr>
              <a:t>, </a:t>
            </a:r>
            <a:r>
              <a:rPr dirty="0" sz="900" spc="170">
                <a:latin typeface="Arial"/>
                <a:cs typeface="Arial"/>
              </a:rPr>
              <a:t>x</a:t>
            </a:r>
            <a:r>
              <a:rPr dirty="0" sz="1100" spc="170">
                <a:latin typeface="Arial"/>
                <a:cs typeface="Arial"/>
              </a:rPr>
              <a:t>, </a:t>
            </a:r>
            <a:r>
              <a:rPr dirty="0" sz="900" spc="145">
                <a:latin typeface="Arial"/>
                <a:cs typeface="Arial"/>
              </a:rPr>
              <a:t>g</a:t>
            </a:r>
            <a:r>
              <a:rPr dirty="0" sz="1100" spc="145">
                <a:latin typeface="Arial"/>
                <a:cs typeface="Arial"/>
              </a:rPr>
              <a:t>, </a:t>
            </a:r>
            <a:r>
              <a:rPr dirty="0" sz="1100" spc="305">
                <a:latin typeface="Arial"/>
                <a:cs typeface="Arial"/>
              </a:rPr>
              <a:t>'.-'), </a:t>
            </a:r>
            <a:r>
              <a:rPr dirty="0" sz="900" spc="140">
                <a:latin typeface="Arial"/>
                <a:cs typeface="Arial"/>
              </a:rPr>
              <a:t>legend</a:t>
            </a:r>
            <a:r>
              <a:rPr dirty="0" sz="1100" spc="140">
                <a:latin typeface="Arial"/>
                <a:cs typeface="Arial"/>
              </a:rPr>
              <a:t>('Sin(x)',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'Cos(x)')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4832" y="1199387"/>
            <a:ext cx="33909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159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28079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generates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4241451"/>
            <a:ext cx="5795010" cy="90995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Setting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Colors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Graph	</a:t>
            </a:r>
            <a:endParaRPr sz="1800">
              <a:latin typeface="Arial"/>
              <a:cs typeface="Arial"/>
            </a:endParaRPr>
          </a:p>
          <a:p>
            <a:pPr marL="30480" marR="21590">
              <a:lnSpc>
                <a:spcPct val="1082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eight basic </a:t>
            </a:r>
            <a:r>
              <a:rPr dirty="0" sz="1100">
                <a:latin typeface="Verdana"/>
                <a:cs typeface="Verdana"/>
              </a:rPr>
              <a:t>color options for </a:t>
            </a:r>
            <a:r>
              <a:rPr dirty="0" sz="1100" spc="-5">
                <a:latin typeface="Verdana"/>
                <a:cs typeface="Verdana"/>
              </a:rPr>
              <a:t>drawing graphs.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2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table  shows </a:t>
            </a:r>
            <a:r>
              <a:rPr dirty="0" sz="1100" spc="-5">
                <a:latin typeface="Verdana"/>
                <a:cs typeface="Verdana"/>
              </a:rPr>
              <a:t>the colors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their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2220" y="5258688"/>
          <a:ext cx="5861050" cy="403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800"/>
                <a:gridCol w="3510279"/>
              </a:tblGrid>
              <a:tr h="4464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Color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w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White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Black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Blue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c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Cyan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Green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Magenta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Yellow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50720" y="1199387"/>
            <a:ext cx="3648455" cy="291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12750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  <a:tabLst>
                <a:tab pos="1290320" algn="l"/>
              </a:tabLst>
            </a:pPr>
            <a:r>
              <a:rPr dirty="0" sz="1100" spc="90">
                <a:latin typeface="Arial"/>
                <a:cs typeface="Arial"/>
              </a:rPr>
              <a:t>7/0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Divide </a:t>
            </a:r>
            <a:r>
              <a:rPr dirty="0" sz="1100" spc="25">
                <a:latin typeface="Arial"/>
                <a:cs typeface="Arial"/>
              </a:rPr>
              <a:t>by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zero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710283"/>
            <a:ext cx="575754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click the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button,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type Ctrl+E,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immediately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result </a:t>
            </a:r>
            <a:r>
              <a:rPr dirty="0" sz="1100">
                <a:latin typeface="Verdana"/>
                <a:cs typeface="Verdana"/>
              </a:rPr>
              <a:t>returned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2260345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Inf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70">
                <a:latin typeface="Arial"/>
                <a:cs typeface="Arial"/>
              </a:rPr>
              <a:t>warning</a:t>
            </a:r>
            <a:r>
              <a:rPr dirty="0" sz="1100" spc="70">
                <a:latin typeface="Arial"/>
                <a:cs typeface="Arial"/>
              </a:rPr>
              <a:t>: </a:t>
            </a:r>
            <a:r>
              <a:rPr dirty="0" sz="900" spc="114">
                <a:latin typeface="Arial"/>
                <a:cs typeface="Arial"/>
              </a:rPr>
              <a:t>division </a:t>
            </a:r>
            <a:r>
              <a:rPr dirty="0" sz="1100" spc="25">
                <a:latin typeface="Arial"/>
                <a:cs typeface="Arial"/>
              </a:rPr>
              <a:t>by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zero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045079"/>
            <a:ext cx="12750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340067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-10">
                <a:latin typeface="Arial"/>
                <a:cs typeface="Arial"/>
              </a:rPr>
              <a:t>732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20.3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3856456"/>
            <a:ext cx="575691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click the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button,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type Ctrl+E,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immediately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result </a:t>
            </a:r>
            <a:r>
              <a:rPr dirty="0" sz="1100">
                <a:latin typeface="Verdana"/>
                <a:cs typeface="Verdana"/>
              </a:rPr>
              <a:t>returned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440651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5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1.4860e+04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716" y="4862042"/>
            <a:ext cx="5795010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24765">
              <a:lnSpc>
                <a:spcPct val="1083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some special expressions for some </a:t>
            </a:r>
            <a:r>
              <a:rPr dirty="0" sz="1100" spc="-5">
                <a:latin typeface="Verdana"/>
                <a:cs typeface="Verdana"/>
              </a:rPr>
              <a:t>mathematical </a:t>
            </a:r>
            <a:r>
              <a:rPr dirty="0" sz="1100">
                <a:latin typeface="Verdana"/>
                <a:cs typeface="Verdana"/>
              </a:rPr>
              <a:t>symbols, </a:t>
            </a:r>
            <a:r>
              <a:rPr dirty="0" sz="1100" spc="-10">
                <a:latin typeface="Verdana"/>
                <a:cs typeface="Verdana"/>
              </a:rPr>
              <a:t>like  </a:t>
            </a:r>
            <a:r>
              <a:rPr dirty="0" sz="1100" spc="-5">
                <a:latin typeface="Verdana"/>
                <a:cs typeface="Verdana"/>
              </a:rPr>
              <a:t>pi </a:t>
            </a:r>
            <a:r>
              <a:rPr dirty="0" sz="1100">
                <a:latin typeface="Verdana"/>
                <a:cs typeface="Verdana"/>
              </a:rPr>
              <a:t>for π, Inf for ∞, i </a:t>
            </a:r>
            <a:r>
              <a:rPr dirty="0" sz="1100" spc="-5">
                <a:latin typeface="Verdana"/>
                <a:cs typeface="Verdana"/>
              </a:rPr>
              <a:t>(and </a:t>
            </a:r>
            <a:r>
              <a:rPr dirty="0" sz="1100">
                <a:latin typeface="Verdana"/>
                <a:cs typeface="Verdana"/>
              </a:rPr>
              <a:t>j) </a:t>
            </a:r>
            <a:r>
              <a:rPr dirty="0" sz="1100" spc="-5">
                <a:latin typeface="Verdana"/>
                <a:cs typeface="Verdana"/>
              </a:rPr>
              <a:t>for </a:t>
            </a:r>
            <a:r>
              <a:rPr dirty="0" sz="1100">
                <a:latin typeface="Verdana"/>
                <a:cs typeface="Verdana"/>
              </a:rPr>
              <a:t>√-1 etc. </a:t>
            </a:r>
            <a:r>
              <a:rPr dirty="0" sz="1100" b="1">
                <a:latin typeface="Verdana"/>
                <a:cs typeface="Verdana"/>
              </a:rPr>
              <a:t>Nan </a:t>
            </a:r>
            <a:r>
              <a:rPr dirty="0" sz="1100" spc="-5">
                <a:latin typeface="Verdana"/>
                <a:cs typeface="Verdana"/>
              </a:rPr>
              <a:t>stands </a:t>
            </a:r>
            <a:r>
              <a:rPr dirty="0" sz="1100">
                <a:latin typeface="Verdana"/>
                <a:cs typeface="Verdana"/>
              </a:rPr>
              <a:t>for 'not a</a:t>
            </a:r>
            <a:r>
              <a:rPr dirty="0" sz="1100" spc="-2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number'.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Semicolon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(;)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marL="30480" marR="20320">
              <a:lnSpc>
                <a:spcPct val="109100"/>
              </a:lnSpc>
              <a:spcBef>
                <a:spcPts val="665"/>
              </a:spcBef>
            </a:pPr>
            <a:r>
              <a:rPr dirty="0" sz="1100" spc="-5">
                <a:latin typeface="Verdana"/>
                <a:cs typeface="Verdana"/>
              </a:rPr>
              <a:t>Semicolon </a:t>
            </a:r>
            <a:r>
              <a:rPr dirty="0" sz="1100">
                <a:latin typeface="Verdana"/>
                <a:cs typeface="Verdana"/>
              </a:rPr>
              <a:t>(;) </a:t>
            </a:r>
            <a:r>
              <a:rPr dirty="0" sz="1100" spc="-5">
                <a:latin typeface="Verdana"/>
                <a:cs typeface="Verdana"/>
              </a:rPr>
              <a:t>indicates </a:t>
            </a:r>
            <a:r>
              <a:rPr dirty="0" sz="1100">
                <a:latin typeface="Verdana"/>
                <a:cs typeface="Verdana"/>
              </a:rPr>
              <a:t>end of </a:t>
            </a:r>
            <a:r>
              <a:rPr dirty="0" sz="1100" spc="-5">
                <a:latin typeface="Verdana"/>
                <a:cs typeface="Verdana"/>
              </a:rPr>
              <a:t>statement. However,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want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suppress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hide the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output </a:t>
            </a:r>
            <a:r>
              <a:rPr dirty="0" sz="1100">
                <a:latin typeface="Verdana"/>
                <a:cs typeface="Verdana"/>
              </a:rPr>
              <a:t>for an </a:t>
            </a:r>
            <a:r>
              <a:rPr dirty="0" sz="1100" spc="-5">
                <a:latin typeface="Verdana"/>
                <a:cs typeface="Verdana"/>
              </a:rPr>
              <a:t>expression, add </a:t>
            </a:r>
            <a:r>
              <a:rPr dirty="0" sz="1100">
                <a:latin typeface="Verdana"/>
                <a:cs typeface="Verdana"/>
              </a:rPr>
              <a:t>a semicolon </a:t>
            </a:r>
            <a:r>
              <a:rPr dirty="0" sz="1100" spc="-5">
                <a:latin typeface="Verdana"/>
                <a:cs typeface="Verdana"/>
              </a:rPr>
              <a:t>after the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expression.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6726301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3;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499451"/>
            <a:ext cx="575691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click the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button,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type Ctrl+E,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immediately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result </a:t>
            </a:r>
            <a:r>
              <a:rPr dirty="0" sz="1100">
                <a:latin typeface="Verdana"/>
                <a:cs typeface="Verdana"/>
              </a:rPr>
              <a:t>returned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8049513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716" y="8492522"/>
            <a:ext cx="5795010" cy="72898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sng" sz="1800" spc="-3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Comments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The percent </a:t>
            </a:r>
            <a:r>
              <a:rPr dirty="0" sz="1100" spc="-5">
                <a:latin typeface="Verdana"/>
                <a:cs typeface="Verdana"/>
              </a:rPr>
              <a:t>symbol (%)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indicating </a:t>
            </a:r>
            <a:r>
              <a:rPr dirty="0" sz="1100">
                <a:latin typeface="Verdana"/>
                <a:cs typeface="Verdana"/>
              </a:rPr>
              <a:t>a comment </a:t>
            </a:r>
            <a:r>
              <a:rPr dirty="0" sz="1100" spc="-5">
                <a:latin typeface="Verdana"/>
                <a:cs typeface="Verdana"/>
              </a:rPr>
              <a:t>line. </a:t>
            </a:r>
            <a:r>
              <a:rPr dirty="0" sz="1100" spc="5">
                <a:latin typeface="Verdana"/>
                <a:cs typeface="Verdana"/>
              </a:rPr>
              <a:t>For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146787"/>
            <a:ext cx="3370579" cy="131318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draw the graph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polynomials</a:t>
            </a:r>
            <a:endParaRPr sz="1100">
              <a:latin typeface="Verdana"/>
              <a:cs typeface="Verdana"/>
            </a:endParaRPr>
          </a:p>
          <a:p>
            <a:pPr marL="12700" marR="849630">
              <a:lnSpc>
                <a:spcPct val="146400"/>
              </a:lnSpc>
              <a:spcBef>
                <a:spcPts val="325"/>
              </a:spcBef>
            </a:pPr>
            <a:r>
              <a:rPr dirty="0" sz="1100" spc="-5">
                <a:latin typeface="Verdana"/>
                <a:cs typeface="Verdana"/>
              </a:rPr>
              <a:t>f(x)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3x</a:t>
            </a:r>
            <a:r>
              <a:rPr dirty="0" baseline="31746" sz="1050" spc="-7">
                <a:latin typeface="Verdana"/>
                <a:cs typeface="Verdana"/>
              </a:rPr>
              <a:t>4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2x</a:t>
            </a:r>
            <a:r>
              <a:rPr dirty="0" baseline="31746" sz="1050" spc="-7">
                <a:latin typeface="Verdana"/>
                <a:cs typeface="Verdana"/>
              </a:rPr>
              <a:t>3</a:t>
            </a:r>
            <a:r>
              <a:rPr dirty="0" sz="1100" spc="-5">
                <a:latin typeface="Verdana"/>
                <a:cs typeface="Verdana"/>
              </a:rPr>
              <a:t>+ 7x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2x </a:t>
            </a:r>
            <a:r>
              <a:rPr dirty="0" sz="1100">
                <a:latin typeface="Verdana"/>
                <a:cs typeface="Verdana"/>
              </a:rPr>
              <a:t>+ 9 and  </a:t>
            </a:r>
            <a:r>
              <a:rPr dirty="0" sz="1100" spc="-5">
                <a:latin typeface="Verdana"/>
                <a:cs typeface="Verdana"/>
              </a:rPr>
              <a:t>g(x)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5x</a:t>
            </a:r>
            <a:r>
              <a:rPr dirty="0" baseline="31746" sz="1050" spc="-7">
                <a:latin typeface="Verdana"/>
                <a:cs typeface="Verdana"/>
              </a:rPr>
              <a:t>3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9x </a:t>
            </a:r>
            <a:r>
              <a:rPr dirty="0" sz="1100">
                <a:latin typeface="Verdana"/>
                <a:cs typeface="Verdana"/>
              </a:rPr>
              <a:t>+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2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620009"/>
            <a:ext cx="5800090" cy="12763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0">
                <a:latin typeface="Arial"/>
                <a:cs typeface="Arial"/>
              </a:rPr>
              <a:t>[-10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10">
                <a:latin typeface="Arial"/>
                <a:cs typeface="Arial"/>
              </a:rPr>
              <a:t>0.01: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10];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5">
                <a:latin typeface="Arial"/>
                <a:cs typeface="Arial"/>
              </a:rPr>
              <a:t>3*</a:t>
            </a:r>
            <a:r>
              <a:rPr dirty="0" sz="900" spc="95">
                <a:latin typeface="Arial"/>
                <a:cs typeface="Arial"/>
              </a:rPr>
              <a:t>x</a:t>
            </a:r>
            <a:r>
              <a:rPr dirty="0" sz="1100" spc="95">
                <a:latin typeface="Arial"/>
                <a:cs typeface="Arial"/>
              </a:rPr>
              <a:t>.^4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900" spc="100">
                <a:latin typeface="Arial"/>
                <a:cs typeface="Arial"/>
              </a:rPr>
              <a:t>x</a:t>
            </a:r>
            <a:r>
              <a:rPr dirty="0" sz="1100" spc="100">
                <a:latin typeface="Arial"/>
                <a:cs typeface="Arial"/>
              </a:rPr>
              <a:t>.^3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900" spc="100">
                <a:latin typeface="Arial"/>
                <a:cs typeface="Arial"/>
              </a:rPr>
              <a:t>x</a:t>
            </a:r>
            <a:r>
              <a:rPr dirty="0" sz="1100" spc="100">
                <a:latin typeface="Arial"/>
                <a:cs typeface="Arial"/>
              </a:rPr>
              <a:t>.^2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9;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900" spc="100">
                <a:latin typeface="Arial"/>
                <a:cs typeface="Arial"/>
              </a:rPr>
              <a:t>x</a:t>
            </a:r>
            <a:r>
              <a:rPr dirty="0" sz="1100" spc="100">
                <a:latin typeface="Arial"/>
                <a:cs typeface="Arial"/>
              </a:rPr>
              <a:t>.^3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9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2;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plot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x</a:t>
            </a:r>
            <a:r>
              <a:rPr dirty="0" sz="1100" spc="155">
                <a:latin typeface="Arial"/>
                <a:cs typeface="Arial"/>
              </a:rPr>
              <a:t>, </a:t>
            </a:r>
            <a:r>
              <a:rPr dirty="0" sz="900" spc="170">
                <a:latin typeface="Arial"/>
                <a:cs typeface="Arial"/>
              </a:rPr>
              <a:t>y</a:t>
            </a:r>
            <a:r>
              <a:rPr dirty="0" sz="1100" spc="170">
                <a:latin typeface="Arial"/>
                <a:cs typeface="Arial"/>
              </a:rPr>
              <a:t>, </a:t>
            </a:r>
            <a:r>
              <a:rPr dirty="0" sz="1100" spc="330">
                <a:latin typeface="Arial"/>
                <a:cs typeface="Arial"/>
              </a:rPr>
              <a:t>'r', </a:t>
            </a:r>
            <a:r>
              <a:rPr dirty="0" sz="900" spc="170">
                <a:latin typeface="Arial"/>
                <a:cs typeface="Arial"/>
              </a:rPr>
              <a:t>x</a:t>
            </a:r>
            <a:r>
              <a:rPr dirty="0" sz="1100" spc="170">
                <a:latin typeface="Arial"/>
                <a:cs typeface="Arial"/>
              </a:rPr>
              <a:t>, </a:t>
            </a:r>
            <a:r>
              <a:rPr dirty="0" sz="900" spc="140">
                <a:latin typeface="Arial"/>
                <a:cs typeface="Arial"/>
              </a:rPr>
              <a:t>g</a:t>
            </a:r>
            <a:r>
              <a:rPr dirty="0" sz="1100" spc="140">
                <a:latin typeface="Arial"/>
                <a:cs typeface="Arial"/>
              </a:rPr>
              <a:t>,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254">
                <a:latin typeface="Arial"/>
                <a:cs typeface="Arial"/>
              </a:rPr>
              <a:t>'g')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037202"/>
            <a:ext cx="44297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generates the following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7341903"/>
            <a:ext cx="5795010" cy="109283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Setting</a:t>
            </a:r>
            <a:r>
              <a:rPr dirty="0" u="sng" sz="18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Axis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Scales	</a:t>
            </a:r>
            <a:endParaRPr sz="1800">
              <a:latin typeface="Arial"/>
              <a:cs typeface="Arial"/>
            </a:endParaRPr>
          </a:p>
          <a:p>
            <a:pPr algn="just" marL="30480" marR="25400">
              <a:lnSpc>
                <a:spcPct val="108600"/>
              </a:lnSpc>
              <a:spcBef>
                <a:spcPts val="67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axis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allows you to </a:t>
            </a:r>
            <a:r>
              <a:rPr dirty="0" sz="1100">
                <a:latin typeface="Verdana"/>
                <a:cs typeface="Verdana"/>
              </a:rPr>
              <a:t>set </a:t>
            </a:r>
            <a:r>
              <a:rPr dirty="0" sz="1100" spc="-5">
                <a:latin typeface="Verdana"/>
                <a:cs typeface="Verdana"/>
              </a:rPr>
              <a:t>the axis scales. </a:t>
            </a: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provide minimum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maximum values </a:t>
            </a:r>
            <a:r>
              <a:rPr dirty="0" sz="1100">
                <a:latin typeface="Verdana"/>
                <a:cs typeface="Verdana"/>
              </a:rPr>
              <a:t>for x and y </a:t>
            </a:r>
            <a:r>
              <a:rPr dirty="0" sz="1100" spc="-5">
                <a:latin typeface="Verdana"/>
                <a:cs typeface="Verdana"/>
              </a:rPr>
              <a:t>axes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the axis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  way: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859663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14">
                <a:latin typeface="Arial"/>
                <a:cs typeface="Arial"/>
              </a:rPr>
              <a:t>axis </a:t>
            </a:r>
            <a:r>
              <a:rPr dirty="0" sz="1100" spc="240">
                <a:latin typeface="Arial"/>
                <a:cs typeface="Arial"/>
              </a:rPr>
              <a:t>( </a:t>
            </a:r>
            <a:r>
              <a:rPr dirty="0" sz="1100" spc="75">
                <a:latin typeface="Arial"/>
                <a:cs typeface="Arial"/>
              </a:rPr>
              <a:t>[xmin </a:t>
            </a:r>
            <a:r>
              <a:rPr dirty="0" sz="1100" spc="-55">
                <a:latin typeface="Arial"/>
                <a:cs typeface="Arial"/>
              </a:rPr>
              <a:t>xmax </a:t>
            </a:r>
            <a:r>
              <a:rPr dirty="0" sz="1100" spc="20">
                <a:latin typeface="Arial"/>
                <a:cs typeface="Arial"/>
              </a:rPr>
              <a:t>ymin </a:t>
            </a:r>
            <a:r>
              <a:rPr dirty="0" sz="1100" spc="10">
                <a:latin typeface="Arial"/>
                <a:cs typeface="Arial"/>
              </a:rPr>
              <a:t>ymax]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9488" y="4337303"/>
            <a:ext cx="3561588" cy="2866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161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370579" cy="78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</a:t>
            </a:r>
            <a:r>
              <a:rPr dirty="0" sz="1100">
                <a:latin typeface="Verdana"/>
                <a:cs typeface="Verdana"/>
              </a:rPr>
              <a:t>shows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844293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[0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10">
                <a:latin typeface="Arial"/>
                <a:cs typeface="Arial"/>
              </a:rPr>
              <a:t>0.01: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10];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40">
                <a:latin typeface="Arial"/>
                <a:cs typeface="Arial"/>
              </a:rPr>
              <a:t>exp</a:t>
            </a:r>
            <a:r>
              <a:rPr dirty="0" sz="1100" spc="140">
                <a:latin typeface="Arial"/>
                <a:cs typeface="Arial"/>
              </a:rPr>
              <a:t>(-</a:t>
            </a:r>
            <a:r>
              <a:rPr dirty="0" sz="900" spc="140">
                <a:latin typeface="Arial"/>
                <a:cs typeface="Arial"/>
              </a:rPr>
              <a:t>x</a:t>
            </a:r>
            <a:r>
              <a:rPr dirty="0" sz="1100" spc="140">
                <a:latin typeface="Arial"/>
                <a:cs typeface="Arial"/>
              </a:rPr>
              <a:t>).* </a:t>
            </a:r>
            <a:r>
              <a:rPr dirty="0" sz="900" spc="110">
                <a:latin typeface="Arial"/>
                <a:cs typeface="Arial"/>
              </a:rPr>
              <a:t>sin</a:t>
            </a:r>
            <a:r>
              <a:rPr dirty="0" sz="1100" spc="110">
                <a:latin typeface="Arial"/>
                <a:cs typeface="Arial"/>
              </a:rPr>
              <a:t>(2*</a:t>
            </a:r>
            <a:r>
              <a:rPr dirty="0" sz="900" spc="11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3);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155">
                <a:latin typeface="Arial"/>
                <a:cs typeface="Arial"/>
              </a:rPr>
              <a:t>plot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x</a:t>
            </a:r>
            <a:r>
              <a:rPr dirty="0" sz="1100" spc="155">
                <a:latin typeface="Arial"/>
                <a:cs typeface="Arial"/>
              </a:rPr>
              <a:t>, </a:t>
            </a:r>
            <a:r>
              <a:rPr dirty="0" sz="900" spc="195">
                <a:latin typeface="Arial"/>
                <a:cs typeface="Arial"/>
              </a:rPr>
              <a:t>y</a:t>
            </a:r>
            <a:r>
              <a:rPr dirty="0" sz="1100" spc="195">
                <a:latin typeface="Arial"/>
                <a:cs typeface="Arial"/>
              </a:rPr>
              <a:t>), </a:t>
            </a:r>
            <a:r>
              <a:rPr dirty="0" sz="900" spc="125">
                <a:latin typeface="Arial"/>
                <a:cs typeface="Arial"/>
              </a:rPr>
              <a:t>axis</a:t>
            </a:r>
            <a:r>
              <a:rPr dirty="0" sz="1100" spc="125">
                <a:latin typeface="Arial"/>
                <a:cs typeface="Arial"/>
              </a:rPr>
              <a:t>([0 </a:t>
            </a:r>
            <a:r>
              <a:rPr dirty="0" sz="1100" spc="-5">
                <a:latin typeface="Arial"/>
                <a:cs typeface="Arial"/>
              </a:rPr>
              <a:t>10 </a:t>
            </a:r>
            <a:r>
              <a:rPr dirty="0" sz="1100" spc="120">
                <a:latin typeface="Arial"/>
                <a:cs typeface="Arial"/>
              </a:rPr>
              <a:t>-1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1])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944113"/>
            <a:ext cx="44291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generates the 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6713601"/>
            <a:ext cx="5795010" cy="1035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Generating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Sub-Plots	</a:t>
            </a:r>
            <a:endParaRPr sz="1800">
              <a:latin typeface="Arial"/>
              <a:cs typeface="Arial"/>
            </a:endParaRPr>
          </a:p>
          <a:p>
            <a:pPr marL="30480" marR="26670">
              <a:lnSpc>
                <a:spcPct val="1084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When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plots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same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figure,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these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plots</a:t>
            </a:r>
            <a:r>
              <a:rPr dirty="0" sz="1100" spc="-10">
                <a:latin typeface="Verdana"/>
                <a:cs typeface="Verdana"/>
              </a:rPr>
              <a:t> 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called 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subplot.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subplot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creating</a:t>
            </a:r>
            <a:r>
              <a:rPr dirty="0" sz="1100" spc="-2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subplots.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91083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85">
                <a:latin typeface="Arial"/>
                <a:cs typeface="Arial"/>
              </a:rPr>
              <a:t>subplot(m, </a:t>
            </a:r>
            <a:r>
              <a:rPr dirty="0" sz="1100" spc="140">
                <a:latin typeface="Arial"/>
                <a:cs typeface="Arial"/>
              </a:rPr>
              <a:t>n,</a:t>
            </a:r>
            <a:r>
              <a:rPr dirty="0" sz="1100" spc="110">
                <a:latin typeface="Arial"/>
                <a:cs typeface="Arial"/>
              </a:rPr>
              <a:t> p)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366607"/>
            <a:ext cx="5755005" cy="855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where, </a:t>
            </a:r>
            <a:r>
              <a:rPr dirty="0" sz="1100" i="1">
                <a:latin typeface="Verdana"/>
                <a:cs typeface="Verdana"/>
              </a:rPr>
              <a:t>m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i="1">
                <a:latin typeface="Verdana"/>
                <a:cs typeface="Verdana"/>
              </a:rPr>
              <a:t>n </a:t>
            </a:r>
            <a:r>
              <a:rPr dirty="0" sz="1100" spc="-5">
                <a:latin typeface="Verdana"/>
                <a:cs typeface="Verdana"/>
              </a:rPr>
              <a:t>are the number </a:t>
            </a:r>
            <a:r>
              <a:rPr dirty="0" sz="1100">
                <a:latin typeface="Verdana"/>
                <a:cs typeface="Verdana"/>
              </a:rPr>
              <a:t>of rows and </a:t>
            </a:r>
            <a:r>
              <a:rPr dirty="0" sz="1100" spc="-5">
                <a:latin typeface="Verdana"/>
                <a:cs typeface="Verdana"/>
              </a:rPr>
              <a:t>columns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plot array  and </a:t>
            </a:r>
            <a:r>
              <a:rPr dirty="0" sz="1100" i="1">
                <a:latin typeface="Verdana"/>
                <a:cs typeface="Verdana"/>
              </a:rPr>
              <a:t>p </a:t>
            </a:r>
            <a:r>
              <a:rPr dirty="0" sz="1100">
                <a:latin typeface="Verdana"/>
                <a:cs typeface="Verdana"/>
              </a:rPr>
              <a:t>specifies where </a:t>
            </a:r>
            <a:r>
              <a:rPr dirty="0" sz="1100" spc="-5">
                <a:latin typeface="Verdana"/>
                <a:cs typeface="Verdana"/>
              </a:rPr>
              <a:t>to put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particular</a:t>
            </a:r>
            <a:r>
              <a:rPr dirty="0" sz="1100" spc="-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plot.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Each plot </a:t>
            </a:r>
            <a:r>
              <a:rPr dirty="0" sz="1100">
                <a:latin typeface="Verdana"/>
                <a:cs typeface="Verdana"/>
              </a:rPr>
              <a:t>created </a:t>
            </a:r>
            <a:r>
              <a:rPr dirty="0" sz="1100" spc="-5">
                <a:latin typeface="Verdana"/>
                <a:cs typeface="Verdana"/>
              </a:rPr>
              <a:t>with the subplot </a:t>
            </a:r>
            <a:r>
              <a:rPr dirty="0" sz="1100">
                <a:latin typeface="Verdana"/>
                <a:cs typeface="Verdana"/>
              </a:rPr>
              <a:t>command can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 spc="-10">
                <a:latin typeface="Verdana"/>
                <a:cs typeface="Verdana"/>
              </a:rPr>
              <a:t>its </a:t>
            </a:r>
            <a:r>
              <a:rPr dirty="0" sz="1100">
                <a:latin typeface="Verdana"/>
                <a:cs typeface="Verdana"/>
              </a:rPr>
              <a:t>own </a:t>
            </a:r>
            <a:r>
              <a:rPr dirty="0" sz="1100" spc="-5">
                <a:latin typeface="Verdana"/>
                <a:cs typeface="Verdana"/>
              </a:rPr>
              <a:t>characteristics.  Following example demonstrates the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concept: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0220" y="3244595"/>
            <a:ext cx="4029455" cy="317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162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1799"/>
            <a:ext cx="3370579" cy="131318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generate two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plots:</a:t>
            </a:r>
            <a:endParaRPr sz="1100">
              <a:latin typeface="Verdana"/>
              <a:cs typeface="Verdana"/>
            </a:endParaRPr>
          </a:p>
          <a:p>
            <a:pPr marL="12700" marR="2115820">
              <a:lnSpc>
                <a:spcPct val="146400"/>
              </a:lnSpc>
              <a:spcBef>
                <a:spcPts val="325"/>
              </a:spcBef>
            </a:pPr>
            <a:r>
              <a:rPr dirty="0" sz="1100">
                <a:latin typeface="Verdana"/>
                <a:cs typeface="Verdana"/>
              </a:rPr>
              <a:t>y =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</a:t>
            </a:r>
            <a:r>
              <a:rPr dirty="0" baseline="31746" sz="1050" spc="-7">
                <a:latin typeface="Verdana"/>
                <a:cs typeface="Verdana"/>
              </a:rPr>
              <a:t>−1.5x</a:t>
            </a:r>
            <a:r>
              <a:rPr dirty="0" sz="1100" spc="-5">
                <a:latin typeface="Verdana"/>
                <a:cs typeface="Verdana"/>
              </a:rPr>
              <a:t>sin(10x)  </a:t>
            </a:r>
            <a:r>
              <a:rPr dirty="0" sz="1100">
                <a:latin typeface="Verdana"/>
                <a:cs typeface="Verdana"/>
              </a:rPr>
              <a:t>y =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</a:t>
            </a:r>
            <a:r>
              <a:rPr dirty="0" baseline="31746" sz="1050" spc="-7">
                <a:latin typeface="Verdana"/>
                <a:cs typeface="Verdana"/>
              </a:rPr>
              <a:t>−2x</a:t>
            </a:r>
            <a:r>
              <a:rPr dirty="0" sz="1100" spc="-5">
                <a:latin typeface="Verdana"/>
                <a:cs typeface="Verdana"/>
              </a:rPr>
              <a:t>sin(10x)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336545"/>
            <a:ext cx="5800090" cy="22225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[0:0.01:5];</a:t>
            </a:r>
            <a:endParaRPr sz="1100">
              <a:latin typeface="Arial"/>
              <a:cs typeface="Arial"/>
            </a:endParaRPr>
          </a:p>
          <a:p>
            <a:pPr marL="73025" marR="3796665">
              <a:lnSpc>
                <a:spcPct val="188400"/>
              </a:lnSpc>
              <a:spcBef>
                <a:spcPts val="10"/>
              </a:spcBef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30">
                <a:latin typeface="Arial"/>
                <a:cs typeface="Arial"/>
              </a:rPr>
              <a:t>exp</a:t>
            </a:r>
            <a:r>
              <a:rPr dirty="0" sz="1100" spc="130">
                <a:latin typeface="Arial"/>
                <a:cs typeface="Arial"/>
              </a:rPr>
              <a:t>(-1.5*</a:t>
            </a:r>
            <a:r>
              <a:rPr dirty="0" sz="900" spc="130">
                <a:latin typeface="Arial"/>
                <a:cs typeface="Arial"/>
              </a:rPr>
              <a:t>x</a:t>
            </a:r>
            <a:r>
              <a:rPr dirty="0" sz="1100" spc="130">
                <a:latin typeface="Arial"/>
                <a:cs typeface="Arial"/>
              </a:rPr>
              <a:t>).*</a:t>
            </a:r>
            <a:r>
              <a:rPr dirty="0" sz="900" spc="130">
                <a:latin typeface="Arial"/>
                <a:cs typeface="Arial"/>
              </a:rPr>
              <a:t>sin</a:t>
            </a:r>
            <a:r>
              <a:rPr dirty="0" sz="1100" spc="130">
                <a:latin typeface="Arial"/>
                <a:cs typeface="Arial"/>
              </a:rPr>
              <a:t>(10*</a:t>
            </a:r>
            <a:r>
              <a:rPr dirty="0" sz="900" spc="130">
                <a:latin typeface="Arial"/>
                <a:cs typeface="Arial"/>
              </a:rPr>
              <a:t>x</a:t>
            </a:r>
            <a:r>
              <a:rPr dirty="0" sz="1100" spc="130">
                <a:latin typeface="Arial"/>
                <a:cs typeface="Arial"/>
              </a:rPr>
              <a:t>);  </a:t>
            </a:r>
            <a:r>
              <a:rPr dirty="0" sz="900" spc="110">
                <a:latin typeface="Arial"/>
                <a:cs typeface="Arial"/>
              </a:rPr>
              <a:t>subplot</a:t>
            </a:r>
            <a:r>
              <a:rPr dirty="0" sz="1100" spc="110">
                <a:latin typeface="Arial"/>
                <a:cs typeface="Arial"/>
              </a:rPr>
              <a:t>(1,2,1)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65">
                <a:latin typeface="Arial"/>
                <a:cs typeface="Arial"/>
              </a:rPr>
              <a:t>plot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x</a:t>
            </a:r>
            <a:r>
              <a:rPr dirty="0" sz="1100" spc="165">
                <a:latin typeface="Arial"/>
                <a:cs typeface="Arial"/>
              </a:rPr>
              <a:t>,</a:t>
            </a:r>
            <a:r>
              <a:rPr dirty="0" sz="900" spc="165">
                <a:latin typeface="Arial"/>
                <a:cs typeface="Arial"/>
              </a:rPr>
              <a:t>y</a:t>
            </a:r>
            <a:r>
              <a:rPr dirty="0" sz="1100" spc="165">
                <a:latin typeface="Arial"/>
                <a:cs typeface="Arial"/>
              </a:rPr>
              <a:t>), </a:t>
            </a:r>
            <a:r>
              <a:rPr dirty="0" sz="900" spc="145">
                <a:latin typeface="Arial"/>
                <a:cs typeface="Arial"/>
              </a:rPr>
              <a:t>xlabel</a:t>
            </a:r>
            <a:r>
              <a:rPr dirty="0" sz="1100" spc="145">
                <a:latin typeface="Arial"/>
                <a:cs typeface="Arial"/>
              </a:rPr>
              <a:t>('x'),</a:t>
            </a:r>
            <a:r>
              <a:rPr dirty="0" sz="900" spc="145">
                <a:latin typeface="Arial"/>
                <a:cs typeface="Arial"/>
              </a:rPr>
              <a:t>ylabel</a:t>
            </a:r>
            <a:r>
              <a:rPr dirty="0" sz="1100" spc="145">
                <a:latin typeface="Arial"/>
                <a:cs typeface="Arial"/>
              </a:rPr>
              <a:t>('exp(–1.5x)*sin(10x)'),</a:t>
            </a:r>
            <a:r>
              <a:rPr dirty="0" sz="900" spc="145">
                <a:latin typeface="Arial"/>
                <a:cs typeface="Arial"/>
              </a:rPr>
              <a:t>axis</a:t>
            </a:r>
            <a:r>
              <a:rPr dirty="0" sz="1100" spc="145">
                <a:latin typeface="Arial"/>
                <a:cs typeface="Arial"/>
              </a:rPr>
              <a:t>([0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110">
                <a:latin typeface="Arial"/>
                <a:cs typeface="Arial"/>
              </a:rPr>
              <a:t>-1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1])</a:t>
            </a:r>
            <a:endParaRPr sz="1100">
              <a:latin typeface="Arial"/>
              <a:cs typeface="Arial"/>
            </a:endParaRPr>
          </a:p>
          <a:p>
            <a:pPr marL="73025" marR="3950335">
              <a:lnSpc>
                <a:spcPct val="188200"/>
              </a:lnSpc>
              <a:spcBef>
                <a:spcPts val="10"/>
              </a:spcBef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30">
                <a:latin typeface="Arial"/>
                <a:cs typeface="Arial"/>
              </a:rPr>
              <a:t>exp</a:t>
            </a:r>
            <a:r>
              <a:rPr dirty="0" sz="1100" spc="130">
                <a:latin typeface="Arial"/>
                <a:cs typeface="Arial"/>
              </a:rPr>
              <a:t>(-2*</a:t>
            </a:r>
            <a:r>
              <a:rPr dirty="0" sz="900" spc="130">
                <a:latin typeface="Arial"/>
                <a:cs typeface="Arial"/>
              </a:rPr>
              <a:t>x</a:t>
            </a:r>
            <a:r>
              <a:rPr dirty="0" sz="1100" spc="130">
                <a:latin typeface="Arial"/>
                <a:cs typeface="Arial"/>
              </a:rPr>
              <a:t>).*</a:t>
            </a:r>
            <a:r>
              <a:rPr dirty="0" sz="900" spc="130">
                <a:latin typeface="Arial"/>
                <a:cs typeface="Arial"/>
              </a:rPr>
              <a:t>sin</a:t>
            </a:r>
            <a:r>
              <a:rPr dirty="0" sz="1100" spc="130">
                <a:latin typeface="Arial"/>
                <a:cs typeface="Arial"/>
              </a:rPr>
              <a:t>(10*</a:t>
            </a:r>
            <a:r>
              <a:rPr dirty="0" sz="900" spc="130">
                <a:latin typeface="Arial"/>
                <a:cs typeface="Arial"/>
              </a:rPr>
              <a:t>x</a:t>
            </a:r>
            <a:r>
              <a:rPr dirty="0" sz="1100" spc="130">
                <a:latin typeface="Arial"/>
                <a:cs typeface="Arial"/>
              </a:rPr>
              <a:t>);  </a:t>
            </a:r>
            <a:r>
              <a:rPr dirty="0" sz="900" spc="110">
                <a:latin typeface="Arial"/>
                <a:cs typeface="Arial"/>
              </a:rPr>
              <a:t>subplot</a:t>
            </a:r>
            <a:r>
              <a:rPr dirty="0" sz="1100" spc="110">
                <a:latin typeface="Arial"/>
                <a:cs typeface="Arial"/>
              </a:rPr>
              <a:t>(1,2,2)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0">
                <a:latin typeface="Arial"/>
                <a:cs typeface="Arial"/>
              </a:rPr>
              <a:t>plot</a:t>
            </a:r>
            <a:r>
              <a:rPr dirty="0" sz="1100" spc="150">
                <a:latin typeface="Arial"/>
                <a:cs typeface="Arial"/>
              </a:rPr>
              <a:t>(</a:t>
            </a:r>
            <a:r>
              <a:rPr dirty="0" sz="900" spc="150">
                <a:latin typeface="Arial"/>
                <a:cs typeface="Arial"/>
              </a:rPr>
              <a:t>x</a:t>
            </a:r>
            <a:r>
              <a:rPr dirty="0" sz="1100" spc="150">
                <a:latin typeface="Arial"/>
                <a:cs typeface="Arial"/>
              </a:rPr>
              <a:t>,</a:t>
            </a:r>
            <a:r>
              <a:rPr dirty="0" sz="900" spc="150">
                <a:latin typeface="Arial"/>
                <a:cs typeface="Arial"/>
              </a:rPr>
              <a:t>y</a:t>
            </a:r>
            <a:r>
              <a:rPr dirty="0" sz="1100" spc="150">
                <a:latin typeface="Arial"/>
                <a:cs typeface="Arial"/>
              </a:rPr>
              <a:t>),</a:t>
            </a:r>
            <a:r>
              <a:rPr dirty="0" sz="900" spc="150">
                <a:latin typeface="Arial"/>
                <a:cs typeface="Arial"/>
              </a:rPr>
              <a:t>xlabel</a:t>
            </a:r>
            <a:r>
              <a:rPr dirty="0" sz="1100" spc="150">
                <a:latin typeface="Arial"/>
                <a:cs typeface="Arial"/>
              </a:rPr>
              <a:t>('x'),</a:t>
            </a:r>
            <a:r>
              <a:rPr dirty="0" sz="900" spc="150">
                <a:latin typeface="Arial"/>
                <a:cs typeface="Arial"/>
              </a:rPr>
              <a:t>ylabel</a:t>
            </a:r>
            <a:r>
              <a:rPr dirty="0" sz="1100" spc="150">
                <a:latin typeface="Arial"/>
                <a:cs typeface="Arial"/>
              </a:rPr>
              <a:t>('exp(–2x)*sin(10x)'),</a:t>
            </a:r>
            <a:r>
              <a:rPr dirty="0" sz="900" spc="150">
                <a:latin typeface="Arial"/>
                <a:cs typeface="Arial"/>
              </a:rPr>
              <a:t>axis</a:t>
            </a:r>
            <a:r>
              <a:rPr dirty="0" sz="1100" spc="150">
                <a:latin typeface="Arial"/>
                <a:cs typeface="Arial"/>
              </a:rPr>
              <a:t>([0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120">
                <a:latin typeface="Arial"/>
                <a:cs typeface="Arial"/>
              </a:rPr>
              <a:t>-1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1])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700142"/>
            <a:ext cx="44291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generates the 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0532" y="5000243"/>
            <a:ext cx="3610355" cy="2732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163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1723"/>
            <a:ext cx="5795010" cy="3423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28575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chapter </a:t>
            </a:r>
            <a:r>
              <a:rPr dirty="0" sz="1100" spc="-5">
                <a:latin typeface="Verdana"/>
                <a:cs typeface="Verdana"/>
              </a:rPr>
              <a:t>will continue exploring the plotting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graphics capabilities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MATLAB.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10">
                <a:latin typeface="Verdana"/>
                <a:cs typeface="Verdana"/>
              </a:rPr>
              <a:t>will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discuss:</a:t>
            </a:r>
            <a:endParaRPr sz="1100">
              <a:latin typeface="Verdana"/>
              <a:cs typeface="Verdana"/>
            </a:endParaRPr>
          </a:p>
          <a:p>
            <a:pPr marL="30480" marR="4079240">
              <a:lnSpc>
                <a:spcPct val="146800"/>
              </a:lnSpc>
              <a:spcBef>
                <a:spcPts val="320"/>
              </a:spcBef>
            </a:pPr>
            <a:r>
              <a:rPr dirty="0" sz="1100" spc="-5">
                <a:latin typeface="Verdana"/>
                <a:cs typeface="Verdana"/>
              </a:rPr>
              <a:t>Drawing </a:t>
            </a:r>
            <a:r>
              <a:rPr dirty="0" sz="1100">
                <a:latin typeface="Verdana"/>
                <a:cs typeface="Verdana"/>
              </a:rPr>
              <a:t>bar </a:t>
            </a:r>
            <a:r>
              <a:rPr dirty="0" sz="1100" spc="-5">
                <a:latin typeface="Verdana"/>
                <a:cs typeface="Verdana"/>
              </a:rPr>
              <a:t>charts  Drawing </a:t>
            </a:r>
            <a:r>
              <a:rPr dirty="0" sz="1100">
                <a:latin typeface="Verdana"/>
                <a:cs typeface="Verdana"/>
              </a:rPr>
              <a:t>contours  Three </a:t>
            </a:r>
            <a:r>
              <a:rPr dirty="0" sz="1100" spc="-5">
                <a:latin typeface="Verdana"/>
                <a:cs typeface="Verdana"/>
              </a:rPr>
              <a:t>dimensional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plots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Drawing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Bar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Charts	</a:t>
            </a:r>
            <a:endParaRPr sz="1800">
              <a:latin typeface="Arial"/>
              <a:cs typeface="Arial"/>
            </a:endParaRPr>
          </a:p>
          <a:p>
            <a:pPr marL="30480" marR="25400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bar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draws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two dimensional bar chart. </a:t>
            </a:r>
            <a:r>
              <a:rPr dirty="0" sz="1100">
                <a:latin typeface="Verdana"/>
                <a:cs typeface="Verdana"/>
              </a:rPr>
              <a:t>Let us take </a:t>
            </a:r>
            <a:r>
              <a:rPr dirty="0" sz="1100" spc="-5">
                <a:latin typeface="Verdana"/>
                <a:cs typeface="Verdana"/>
              </a:rPr>
              <a:t>up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1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  to demonstrate the idea.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 marR="24130">
              <a:lnSpc>
                <a:spcPct val="109100"/>
              </a:lnSpc>
              <a:spcBef>
                <a:spcPts val="49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imaginary </a:t>
            </a:r>
            <a:r>
              <a:rPr dirty="0" sz="1100">
                <a:latin typeface="Verdana"/>
                <a:cs typeface="Verdana"/>
              </a:rPr>
              <a:t>classroom </a:t>
            </a:r>
            <a:r>
              <a:rPr dirty="0" sz="1100" spc="-5">
                <a:latin typeface="Verdana"/>
                <a:cs typeface="Verdana"/>
              </a:rPr>
              <a:t>with 10 students.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know the </a:t>
            </a:r>
            <a:r>
              <a:rPr dirty="0" sz="1100">
                <a:latin typeface="Verdana"/>
                <a:cs typeface="Verdana"/>
              </a:rPr>
              <a:t>percent of  </a:t>
            </a:r>
            <a:r>
              <a:rPr dirty="0" sz="1100" spc="-5">
                <a:latin typeface="Verdana"/>
                <a:cs typeface="Verdana"/>
              </a:rPr>
              <a:t>marks obtained by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students are 75, 58, 90, 87, 50, 85, 92, 75, 60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95. 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draw </a:t>
            </a:r>
            <a:r>
              <a:rPr dirty="0" sz="1100" spc="-5">
                <a:latin typeface="Verdana"/>
                <a:cs typeface="Verdana"/>
              </a:rPr>
              <a:t>the bar chart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data.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5386704"/>
            <a:ext cx="5800090" cy="15900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[1:10];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[75,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58,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90,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87,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50,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85,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92,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75,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60,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95];</a:t>
            </a:r>
            <a:endParaRPr sz="1100">
              <a:latin typeface="Arial"/>
              <a:cs typeface="Arial"/>
            </a:endParaRPr>
          </a:p>
          <a:p>
            <a:pPr marL="73025" marR="2591435">
              <a:lnSpc>
                <a:spcPct val="188200"/>
              </a:lnSpc>
            </a:pPr>
            <a:r>
              <a:rPr dirty="0" sz="900" spc="145">
                <a:latin typeface="Arial"/>
                <a:cs typeface="Arial"/>
              </a:rPr>
              <a:t>bar</a:t>
            </a:r>
            <a:r>
              <a:rPr dirty="0" sz="1100" spc="145">
                <a:latin typeface="Arial"/>
                <a:cs typeface="Arial"/>
              </a:rPr>
              <a:t>(</a:t>
            </a:r>
            <a:r>
              <a:rPr dirty="0" sz="900" spc="145">
                <a:latin typeface="Arial"/>
                <a:cs typeface="Arial"/>
              </a:rPr>
              <a:t>x</a:t>
            </a:r>
            <a:r>
              <a:rPr dirty="0" sz="1100" spc="145">
                <a:latin typeface="Arial"/>
                <a:cs typeface="Arial"/>
              </a:rPr>
              <a:t>,</a:t>
            </a:r>
            <a:r>
              <a:rPr dirty="0" sz="900" spc="145">
                <a:latin typeface="Arial"/>
                <a:cs typeface="Arial"/>
              </a:rPr>
              <a:t>y</a:t>
            </a:r>
            <a:r>
              <a:rPr dirty="0" sz="1100" spc="145">
                <a:latin typeface="Arial"/>
                <a:cs typeface="Arial"/>
              </a:rPr>
              <a:t>), </a:t>
            </a:r>
            <a:r>
              <a:rPr dirty="0" sz="900" spc="140">
                <a:latin typeface="Arial"/>
                <a:cs typeface="Arial"/>
              </a:rPr>
              <a:t>xlabel</a:t>
            </a:r>
            <a:r>
              <a:rPr dirty="0" sz="1100" spc="140">
                <a:latin typeface="Arial"/>
                <a:cs typeface="Arial"/>
              </a:rPr>
              <a:t>('Student'),</a:t>
            </a:r>
            <a:r>
              <a:rPr dirty="0" sz="900" spc="140">
                <a:latin typeface="Arial"/>
                <a:cs typeface="Arial"/>
              </a:rPr>
              <a:t>ylabel</a:t>
            </a:r>
            <a:r>
              <a:rPr dirty="0" sz="1100" spc="140">
                <a:latin typeface="Arial"/>
                <a:cs typeface="Arial"/>
              </a:rPr>
              <a:t>('Score'),  </a:t>
            </a:r>
            <a:r>
              <a:rPr dirty="0" sz="900" spc="210">
                <a:latin typeface="Arial"/>
                <a:cs typeface="Arial"/>
              </a:rPr>
              <a:t>title</a:t>
            </a:r>
            <a:r>
              <a:rPr dirty="0" sz="1100" spc="210">
                <a:latin typeface="Arial"/>
                <a:cs typeface="Arial"/>
              </a:rPr>
              <a:t>('First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75">
                <a:latin typeface="Arial"/>
                <a:cs typeface="Arial"/>
              </a:rPr>
              <a:t>Sem:')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</a:t>
            </a:r>
            <a:r>
              <a:rPr dirty="0" sz="900" spc="50">
                <a:latin typeface="Arial"/>
                <a:cs typeface="Arial"/>
              </a:rPr>
              <a:t>deps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graph</a:t>
            </a:r>
            <a:r>
              <a:rPr dirty="0" sz="1100" spc="50">
                <a:latin typeface="Arial"/>
                <a:cs typeface="Arial"/>
              </a:rPr>
              <a:t>.</a:t>
            </a:r>
            <a:r>
              <a:rPr dirty="0" sz="900" spc="50">
                <a:latin typeface="Arial"/>
                <a:cs typeface="Arial"/>
              </a:rPr>
              <a:t>eps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2094" y="476503"/>
            <a:ext cx="277685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21.</a:t>
            </a:r>
            <a:r>
              <a:rPr dirty="0" sz="4800" spc="250"/>
              <a:t> </a:t>
            </a:r>
            <a:r>
              <a:rPr dirty="0" spc="-250"/>
              <a:t>GRAPHICS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164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5281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 bar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chart: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4306950"/>
            <a:ext cx="5795010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Drawing</a:t>
            </a:r>
            <a:r>
              <a:rPr dirty="0" u="sng" sz="1800" spc="-3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Contours	</a:t>
            </a:r>
            <a:endParaRPr sz="1800">
              <a:latin typeface="Arial"/>
              <a:cs typeface="Arial"/>
            </a:endParaRPr>
          </a:p>
          <a:p>
            <a:pPr algn="just" marL="30480" marR="22860">
              <a:lnSpc>
                <a:spcPct val="1087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A contour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two variables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curve </a:t>
            </a:r>
            <a:r>
              <a:rPr dirty="0" sz="1100">
                <a:latin typeface="Verdana"/>
                <a:cs typeface="Verdana"/>
              </a:rPr>
              <a:t>along </a:t>
            </a:r>
            <a:r>
              <a:rPr dirty="0" sz="1100" spc="-5">
                <a:latin typeface="Verdana"/>
                <a:cs typeface="Verdana"/>
              </a:rPr>
              <a:t>which the function  has </a:t>
            </a:r>
            <a:r>
              <a:rPr dirty="0" sz="1100">
                <a:latin typeface="Verdana"/>
                <a:cs typeface="Verdana"/>
              </a:rPr>
              <a:t>a constant </a:t>
            </a:r>
            <a:r>
              <a:rPr dirty="0" sz="1100" spc="-5">
                <a:latin typeface="Verdana"/>
                <a:cs typeface="Verdana"/>
              </a:rPr>
              <a:t>value. Contour lines are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creating </a:t>
            </a:r>
            <a:r>
              <a:rPr dirty="0" sz="1100">
                <a:latin typeface="Verdana"/>
                <a:cs typeface="Verdana"/>
              </a:rPr>
              <a:t>contour </a:t>
            </a:r>
            <a:r>
              <a:rPr dirty="0" sz="1100" spc="-5">
                <a:latin typeface="Verdana"/>
                <a:cs typeface="Verdana"/>
              </a:rPr>
              <a:t>maps by joining  points </a:t>
            </a:r>
            <a:r>
              <a:rPr dirty="0" sz="1100">
                <a:latin typeface="Verdana"/>
                <a:cs typeface="Verdana"/>
              </a:rPr>
              <a:t>of equal </a:t>
            </a:r>
            <a:r>
              <a:rPr dirty="0" sz="1100" spc="-5">
                <a:latin typeface="Verdana"/>
                <a:cs typeface="Verdana"/>
              </a:rPr>
              <a:t>elevation above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given level,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mean sea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level.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b="1">
                <a:latin typeface="Verdana"/>
                <a:cs typeface="Verdana"/>
              </a:rPr>
              <a:t>contour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drawing </a:t>
            </a:r>
            <a:r>
              <a:rPr dirty="0" sz="1100">
                <a:latin typeface="Verdana"/>
                <a:cs typeface="Verdana"/>
              </a:rPr>
              <a:t>contour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15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generate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contour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contour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">
                <a:latin typeface="Verdana"/>
                <a:cs typeface="Verdana"/>
              </a:rPr>
              <a:t> given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f(x, y). This function has two variables. </a:t>
            </a:r>
            <a:r>
              <a:rPr dirty="0" sz="1100">
                <a:latin typeface="Verdana"/>
                <a:cs typeface="Verdana"/>
              </a:rPr>
              <a:t>So, we </a:t>
            </a:r>
            <a:r>
              <a:rPr dirty="0" sz="1100" spc="-5">
                <a:latin typeface="Verdana"/>
                <a:cs typeface="Verdana"/>
              </a:rPr>
              <a:t>will have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generate two  independent variables, i.e., two data </a:t>
            </a:r>
            <a:r>
              <a:rPr dirty="0" sz="1100">
                <a:latin typeface="Verdana"/>
                <a:cs typeface="Verdana"/>
              </a:rPr>
              <a:t>sets x and </a:t>
            </a:r>
            <a:r>
              <a:rPr dirty="0" sz="1100" spc="-5">
                <a:latin typeface="Verdana"/>
                <a:cs typeface="Verdana"/>
              </a:rPr>
              <a:t>y. This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done </a:t>
            </a:r>
            <a:r>
              <a:rPr dirty="0" sz="1100" spc="-5">
                <a:latin typeface="Verdana"/>
                <a:cs typeface="Verdana"/>
              </a:rPr>
              <a:t>by calling  the </a:t>
            </a:r>
            <a:r>
              <a:rPr dirty="0" sz="1100" spc="-5" b="1">
                <a:latin typeface="Verdana"/>
                <a:cs typeface="Verdana"/>
              </a:rPr>
              <a:t>meshgrid</a:t>
            </a:r>
            <a:r>
              <a:rPr dirty="0" sz="1100" spc="-19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command.</a:t>
            </a:r>
            <a:endParaRPr sz="1100">
              <a:latin typeface="Verdana"/>
              <a:cs typeface="Verdana"/>
            </a:endParaRPr>
          </a:p>
          <a:p>
            <a:pPr algn="just" marL="30480" marR="23495">
              <a:lnSpc>
                <a:spcPct val="109100"/>
              </a:lnSpc>
              <a:spcBef>
                <a:spcPts val="80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3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meshgrid</a:t>
            </a:r>
            <a:r>
              <a:rPr dirty="0" sz="1100" spc="-13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generating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give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range over </a:t>
            </a:r>
            <a:r>
              <a:rPr dirty="0" sz="1100">
                <a:latin typeface="Verdana"/>
                <a:cs typeface="Verdana"/>
              </a:rPr>
              <a:t>x and y along </a:t>
            </a:r>
            <a:r>
              <a:rPr dirty="0" sz="1100" spc="-5">
                <a:latin typeface="Verdana"/>
                <a:cs typeface="Verdana"/>
              </a:rPr>
              <a:t>with the specification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increment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case.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our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function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f(x,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y),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where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−5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≤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≤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5,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−3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≤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≤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3.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take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  </a:t>
            </a:r>
            <a:r>
              <a:rPr dirty="0" sz="1100" spc="-5">
                <a:latin typeface="Verdana"/>
                <a:cs typeface="Verdana"/>
              </a:rPr>
              <a:t>increment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0.1 </a:t>
            </a:r>
            <a:r>
              <a:rPr dirty="0" sz="1100">
                <a:latin typeface="Verdana"/>
                <a:cs typeface="Verdana"/>
              </a:rPr>
              <a:t>for both </a:t>
            </a:r>
            <a:r>
              <a:rPr dirty="0" sz="1100" spc="-5">
                <a:latin typeface="Verdana"/>
                <a:cs typeface="Verdana"/>
              </a:rPr>
              <a:t>the values.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variables are </a:t>
            </a:r>
            <a:r>
              <a:rPr dirty="0" sz="1100">
                <a:latin typeface="Verdana"/>
                <a:cs typeface="Verdana"/>
              </a:rPr>
              <a:t>set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776300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95">
                <a:latin typeface="Arial"/>
                <a:cs typeface="Arial"/>
              </a:rPr>
              <a:t>[x,y]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meshgrid(–5:0.1:5,</a:t>
            </a:r>
            <a:r>
              <a:rPr dirty="0" sz="1100" spc="475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–3:0.1:3);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230361"/>
            <a:ext cx="4719955" cy="47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Lastly, </a:t>
            </a:r>
            <a:r>
              <a:rPr dirty="0" sz="1100">
                <a:latin typeface="Verdana"/>
                <a:cs typeface="Verdana"/>
              </a:rPr>
              <a:t>we need </a:t>
            </a:r>
            <a:r>
              <a:rPr dirty="0" sz="1100" spc="-5">
                <a:latin typeface="Verdana"/>
                <a:cs typeface="Verdana"/>
              </a:rPr>
              <a:t>to assign the </a:t>
            </a:r>
            <a:r>
              <a:rPr dirty="0" sz="1100">
                <a:latin typeface="Verdana"/>
                <a:cs typeface="Verdana"/>
              </a:rPr>
              <a:t>function. Let our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be: </a:t>
            </a:r>
            <a:r>
              <a:rPr dirty="0" sz="1100" spc="-5">
                <a:latin typeface="Verdana"/>
                <a:cs typeface="Verdana"/>
              </a:rPr>
              <a:t>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</a:t>
            </a:r>
            <a:r>
              <a:rPr dirty="0" baseline="31746" sz="1050" spc="-7">
                <a:latin typeface="Verdana"/>
                <a:cs typeface="Verdana"/>
              </a:rPr>
              <a:t>2</a:t>
            </a:r>
            <a:endParaRPr baseline="31746"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8870949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95">
                <a:latin typeface="Arial"/>
                <a:cs typeface="Arial"/>
              </a:rPr>
              <a:t>[x,y]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25">
                <a:latin typeface="Arial"/>
                <a:cs typeface="Arial"/>
              </a:rPr>
              <a:t>meshgrid(-5:0.1:5,-3:0.1:3); </a:t>
            </a:r>
            <a:r>
              <a:rPr dirty="0" sz="1100" spc="15">
                <a:latin typeface="Arial"/>
                <a:cs typeface="Arial"/>
              </a:rPr>
              <a:t>%independent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variables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2432" y="1199387"/>
            <a:ext cx="3686555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165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332" y="975106"/>
            <a:ext cx="12407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05">
                <a:latin typeface="Arial"/>
                <a:cs typeface="Arial"/>
              </a:rPr>
              <a:t>x.^2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y.^2;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4283" y="975106"/>
            <a:ext cx="10871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our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86332" y="1292097"/>
            <a:ext cx="10883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120">
                <a:latin typeface="Arial"/>
                <a:cs typeface="Arial"/>
              </a:rPr>
              <a:t>contour(x,y,g)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4744" y="1292097"/>
            <a:ext cx="20847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85">
                <a:latin typeface="Arial"/>
                <a:cs typeface="Arial"/>
              </a:rPr>
              <a:t>call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5">
                <a:latin typeface="Arial"/>
                <a:cs typeface="Arial"/>
              </a:rPr>
              <a:t>contour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7752" y="187629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3180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2965" y="914399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47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004" y="1607565"/>
            <a:ext cx="4779645" cy="60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 </a:t>
            </a:r>
            <a:r>
              <a:rPr dirty="0" sz="1100">
                <a:latin typeface="Verdana"/>
                <a:cs typeface="Verdana"/>
              </a:rPr>
              <a:t>contour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752" y="547966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02004" y="5124068"/>
            <a:ext cx="5006975" cy="1870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modify the </a:t>
            </a:r>
            <a:r>
              <a:rPr dirty="0" sz="1100">
                <a:latin typeface="Verdana"/>
                <a:cs typeface="Verdana"/>
              </a:rPr>
              <a:t>code a </a:t>
            </a:r>
            <a:r>
              <a:rPr dirty="0" sz="1100" spc="-5">
                <a:latin typeface="Verdana"/>
                <a:cs typeface="Verdana"/>
              </a:rPr>
              <a:t>little to spruce </a:t>
            </a:r>
            <a:r>
              <a:rPr dirty="0" sz="1100">
                <a:latin typeface="Verdana"/>
                <a:cs typeface="Verdana"/>
              </a:rPr>
              <a:t>up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map:</a:t>
            </a:r>
            <a:endParaRPr sz="1100">
              <a:latin typeface="Verdana"/>
              <a:cs typeface="Verdana"/>
            </a:endParaRPr>
          </a:p>
          <a:p>
            <a:pPr marL="83820" marR="381635">
              <a:lnSpc>
                <a:spcPct val="189100"/>
              </a:lnSpc>
              <a:spcBef>
                <a:spcPts val="740"/>
              </a:spcBef>
              <a:tabLst>
                <a:tab pos="2921635" algn="l"/>
              </a:tabLst>
            </a:pPr>
            <a:r>
              <a:rPr dirty="0" sz="1100" spc="195">
                <a:latin typeface="Arial"/>
                <a:cs typeface="Arial"/>
              </a:rPr>
              <a:t>[x,y]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25">
                <a:latin typeface="Arial"/>
                <a:cs typeface="Arial"/>
              </a:rPr>
              <a:t>meshgrid(-5:0.1:5,-3:0.1:3); </a:t>
            </a:r>
            <a:r>
              <a:rPr dirty="0" sz="1100" spc="15">
                <a:latin typeface="Arial"/>
                <a:cs typeface="Arial"/>
              </a:rPr>
              <a:t>%independent </a:t>
            </a:r>
            <a:r>
              <a:rPr dirty="0" sz="1100" spc="114">
                <a:latin typeface="Arial"/>
                <a:cs typeface="Arial"/>
              </a:rPr>
              <a:t>variables  </a:t>
            </a:r>
            <a:r>
              <a:rPr dirty="0" sz="1100" spc="-5">
                <a:latin typeface="Arial"/>
                <a:cs typeface="Arial"/>
              </a:rPr>
              <a:t>g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05">
                <a:latin typeface="Arial"/>
                <a:cs typeface="Arial"/>
              </a:rPr>
              <a:t>x.^2</a:t>
            </a:r>
            <a:r>
              <a:rPr dirty="0" sz="1100" spc="3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y.^2;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our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 marL="83820" marR="5080">
              <a:lnSpc>
                <a:spcPct val="188200"/>
              </a:lnSpc>
              <a:tabLst>
                <a:tab pos="2921635" algn="l"/>
              </a:tabLst>
            </a:pPr>
            <a:r>
              <a:rPr dirty="0" sz="1100" spc="135">
                <a:latin typeface="Arial"/>
                <a:cs typeface="Arial"/>
              </a:rPr>
              <a:t>[C,  </a:t>
            </a:r>
            <a:r>
              <a:rPr dirty="0" sz="1100" spc="140">
                <a:latin typeface="Arial"/>
                <a:cs typeface="Arial"/>
              </a:rPr>
              <a:t>h]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contour(x,y,g);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185">
                <a:latin typeface="Arial"/>
                <a:cs typeface="Arial"/>
              </a:rPr>
              <a:t>call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5">
                <a:latin typeface="Arial"/>
                <a:cs typeface="Arial"/>
              </a:rPr>
              <a:t>contour </a:t>
            </a:r>
            <a:r>
              <a:rPr dirty="0" sz="1100" spc="120">
                <a:latin typeface="Arial"/>
                <a:cs typeface="Arial"/>
              </a:rPr>
              <a:t>function  </a:t>
            </a:r>
            <a:r>
              <a:rPr dirty="0" sz="1100" spc="130">
                <a:latin typeface="Arial"/>
                <a:cs typeface="Arial"/>
              </a:rPr>
              <a:t>set(h,'ShowText','on','TextStep',get(h,'LevelStep')*2)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8608" y="70646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8608" y="70646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7752" y="706920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8393" y="70646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8393" y="706462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3180" y="5475096"/>
            <a:ext cx="0" cy="1590040"/>
          </a:xfrm>
          <a:custGeom>
            <a:avLst/>
            <a:gdLst/>
            <a:ahLst/>
            <a:cxnLst/>
            <a:rect l="l" t="t" r="r" b="b"/>
            <a:pathLst>
              <a:path w="0" h="1590040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12965" y="5475096"/>
            <a:ext cx="0" cy="1590040"/>
          </a:xfrm>
          <a:custGeom>
            <a:avLst/>
            <a:gdLst/>
            <a:ahLst/>
            <a:cxnLst/>
            <a:rect l="l" t="t" r="r" b="b"/>
            <a:pathLst>
              <a:path w="0" h="1590040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03120" y="2318003"/>
            <a:ext cx="3343655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166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779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 </a:t>
            </a:r>
            <a:r>
              <a:rPr dirty="0" sz="1100">
                <a:latin typeface="Verdana"/>
                <a:cs typeface="Verdana"/>
              </a:rPr>
              <a:t>contour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4203351"/>
            <a:ext cx="5795010" cy="272097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Three-Dimensional</a:t>
            </a:r>
            <a:r>
              <a:rPr dirty="0" u="sng" sz="18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Plots	</a:t>
            </a:r>
            <a:endParaRPr sz="1800">
              <a:latin typeface="Arial"/>
              <a:cs typeface="Arial"/>
            </a:endParaRPr>
          </a:p>
          <a:p>
            <a:pPr marL="30480" marR="29209">
              <a:lnSpc>
                <a:spcPct val="108200"/>
              </a:lnSpc>
              <a:spcBef>
                <a:spcPts val="675"/>
              </a:spcBef>
            </a:pPr>
            <a:r>
              <a:rPr dirty="0" sz="1100" spc="-5">
                <a:latin typeface="Verdana"/>
                <a:cs typeface="Verdana"/>
              </a:rPr>
              <a:t>Three-dimensional plots basically display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surface defined </a:t>
            </a:r>
            <a:r>
              <a:rPr dirty="0" sz="1100">
                <a:latin typeface="Verdana"/>
                <a:cs typeface="Verdana"/>
              </a:rPr>
              <a:t>by 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two  variables, </a:t>
            </a:r>
            <a:r>
              <a:rPr dirty="0" sz="1100">
                <a:latin typeface="Verdana"/>
                <a:cs typeface="Verdana"/>
              </a:rPr>
              <a:t>g = 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(x,y).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91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As </a:t>
            </a:r>
            <a:r>
              <a:rPr dirty="0" sz="1100" spc="-5">
                <a:latin typeface="Verdana"/>
                <a:cs typeface="Verdana"/>
              </a:rPr>
              <a:t>before, to define g,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create a set of </a:t>
            </a:r>
            <a:r>
              <a:rPr dirty="0" sz="1100" spc="-5">
                <a:latin typeface="Verdana"/>
                <a:cs typeface="Verdana"/>
              </a:rPr>
              <a:t>(x,y) points </a:t>
            </a:r>
            <a:r>
              <a:rPr dirty="0" sz="1100">
                <a:latin typeface="Verdana"/>
                <a:cs typeface="Verdana"/>
              </a:rPr>
              <a:t>over the </a:t>
            </a:r>
            <a:r>
              <a:rPr dirty="0" sz="1100" spc="-5">
                <a:latin typeface="Verdana"/>
                <a:cs typeface="Verdana"/>
              </a:rPr>
              <a:t>domain </a:t>
            </a:r>
            <a:r>
              <a:rPr dirty="0" sz="1100">
                <a:latin typeface="Verdana"/>
                <a:cs typeface="Verdana"/>
              </a:rPr>
              <a:t>of the 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using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6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meshgrid</a:t>
            </a:r>
            <a:r>
              <a:rPr dirty="0" sz="1100" spc="-15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command.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Next,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assign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itself.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Finally,  </a:t>
            </a:r>
            <a:r>
              <a:rPr dirty="0" sz="1100">
                <a:latin typeface="Verdana"/>
                <a:cs typeface="Verdana"/>
              </a:rPr>
              <a:t>we use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surf </a:t>
            </a:r>
            <a:r>
              <a:rPr dirty="0" sz="1100" spc="-5">
                <a:latin typeface="Verdana"/>
                <a:cs typeface="Verdana"/>
              </a:rPr>
              <a:t>command to </a:t>
            </a:r>
            <a:r>
              <a:rPr dirty="0" sz="1100">
                <a:latin typeface="Verdana"/>
                <a:cs typeface="Verdana"/>
              </a:rPr>
              <a:t>create a surface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demonstrates the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concept: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0"/>
              </a:spcBef>
            </a:pPr>
            <a:r>
              <a:rPr dirty="0" sz="1100">
                <a:latin typeface="Verdana"/>
                <a:cs typeface="Verdana"/>
              </a:rPr>
              <a:t>Let us create a </a:t>
            </a:r>
            <a:r>
              <a:rPr dirty="0" sz="1100" spc="-5">
                <a:latin typeface="Verdana"/>
                <a:cs typeface="Verdana"/>
              </a:rPr>
              <a:t>3D surface map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function </a:t>
            </a:r>
            <a:r>
              <a:rPr dirty="0" sz="1100">
                <a:latin typeface="Verdana"/>
                <a:cs typeface="Verdana"/>
              </a:rPr>
              <a:t>g = </a:t>
            </a:r>
            <a:r>
              <a:rPr dirty="0" sz="1100" spc="-5">
                <a:latin typeface="Verdana"/>
                <a:cs typeface="Verdana"/>
              </a:rPr>
              <a:t>xe</a:t>
            </a:r>
            <a:r>
              <a:rPr dirty="0" baseline="31746" sz="1050" spc="-7">
                <a:latin typeface="Verdana"/>
                <a:cs typeface="Verdana"/>
              </a:rPr>
              <a:t>-(x2 +</a:t>
            </a:r>
            <a:r>
              <a:rPr dirty="0" baseline="31746" sz="1050" spc="-112">
                <a:latin typeface="Verdana"/>
                <a:cs typeface="Verdana"/>
              </a:rPr>
              <a:t> </a:t>
            </a:r>
            <a:r>
              <a:rPr dirty="0" baseline="31746" sz="1050" spc="-7">
                <a:latin typeface="Verdana"/>
                <a:cs typeface="Verdana"/>
              </a:rPr>
              <a:t>y2)</a:t>
            </a:r>
            <a:endParaRPr baseline="31746" sz="105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1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7085964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95">
                <a:latin typeface="Arial"/>
                <a:cs typeface="Arial"/>
              </a:rPr>
              <a:t>[x,y]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meshgrid(-2:.2:2);</a:t>
            </a:r>
            <a:endParaRPr sz="1100">
              <a:latin typeface="Arial"/>
              <a:cs typeface="Arial"/>
            </a:endParaRPr>
          </a:p>
          <a:p>
            <a:pPr marL="73025" marR="3643629">
              <a:lnSpc>
                <a:spcPct val="189100"/>
              </a:lnSpc>
            </a:pP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235">
                <a:latin typeface="Arial"/>
                <a:cs typeface="Arial"/>
              </a:rPr>
              <a:t>.* </a:t>
            </a:r>
            <a:r>
              <a:rPr dirty="0" sz="1100" spc="100">
                <a:latin typeface="Arial"/>
                <a:cs typeface="Arial"/>
              </a:rPr>
              <a:t>exp(-x.^2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55">
                <a:latin typeface="Arial"/>
                <a:cs typeface="Arial"/>
              </a:rPr>
              <a:t>y.^2);  </a:t>
            </a:r>
            <a:r>
              <a:rPr dirty="0" sz="1100" spc="165">
                <a:latin typeface="Arial"/>
                <a:cs typeface="Arial"/>
              </a:rPr>
              <a:t>surf(x, </a:t>
            </a:r>
            <a:r>
              <a:rPr dirty="0" sz="1100" spc="170">
                <a:latin typeface="Arial"/>
                <a:cs typeface="Arial"/>
              </a:rPr>
              <a:t>y,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g)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8820" y="1199387"/>
            <a:ext cx="3581400" cy="2866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167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5053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 3-D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238980"/>
            <a:ext cx="57575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mesh </a:t>
            </a:r>
            <a:r>
              <a:rPr dirty="0" sz="1100" spc="-5">
                <a:latin typeface="Verdana"/>
                <a:cs typeface="Verdana"/>
              </a:rPr>
              <a:t>command to generate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three-dimensional surface.  However, the </a:t>
            </a:r>
            <a:r>
              <a:rPr dirty="0" sz="1100" spc="-5" b="1">
                <a:latin typeface="Verdana"/>
                <a:cs typeface="Verdana"/>
              </a:rPr>
              <a:t>surf </a:t>
            </a:r>
            <a:r>
              <a:rPr dirty="0" sz="1100" spc="-5">
                <a:latin typeface="Verdana"/>
                <a:cs typeface="Verdana"/>
              </a:rPr>
              <a:t>command displays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connecting </a:t>
            </a:r>
            <a:r>
              <a:rPr dirty="0" sz="1100" spc="-5">
                <a:latin typeface="Verdana"/>
                <a:cs typeface="Verdana"/>
              </a:rPr>
              <a:t>lines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faces of  </a:t>
            </a:r>
            <a:r>
              <a:rPr dirty="0" sz="1100" spc="-5">
                <a:latin typeface="Verdana"/>
                <a:cs typeface="Verdana"/>
              </a:rPr>
              <a:t>the surface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color, whereas,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mesh </a:t>
            </a:r>
            <a:r>
              <a:rPr dirty="0" sz="1100" spc="-5">
                <a:latin typeface="Verdana"/>
                <a:cs typeface="Verdana"/>
              </a:rPr>
              <a:t>command creates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wireframe surface  with </a:t>
            </a:r>
            <a:r>
              <a:rPr dirty="0" sz="1100">
                <a:latin typeface="Verdana"/>
                <a:cs typeface="Verdana"/>
              </a:rPr>
              <a:t>colored </a:t>
            </a:r>
            <a:r>
              <a:rPr dirty="0" sz="1100" spc="-5">
                <a:latin typeface="Verdana"/>
                <a:cs typeface="Verdana"/>
              </a:rPr>
              <a:t>lines </a:t>
            </a:r>
            <a:r>
              <a:rPr dirty="0" sz="1100">
                <a:latin typeface="Verdana"/>
                <a:cs typeface="Verdana"/>
              </a:rPr>
              <a:t>connecting </a:t>
            </a:r>
            <a:r>
              <a:rPr dirty="0" sz="1100" spc="-5">
                <a:latin typeface="Verdana"/>
                <a:cs typeface="Verdana"/>
              </a:rPr>
              <a:t>the defining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20" y="1199387"/>
            <a:ext cx="3962400" cy="294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168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2356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 marR="2286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So </a:t>
            </a:r>
            <a:r>
              <a:rPr dirty="0" sz="1100" spc="-5">
                <a:latin typeface="Verdana"/>
                <a:cs typeface="Verdana"/>
              </a:rPr>
              <a:t>far,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seen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all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examples </a:t>
            </a:r>
            <a:r>
              <a:rPr dirty="0" sz="1100" spc="-5">
                <a:latin typeface="Verdana"/>
                <a:cs typeface="Verdana"/>
              </a:rPr>
              <a:t>work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as well as </a:t>
            </a:r>
            <a:r>
              <a:rPr dirty="0" sz="1100" spc="-10">
                <a:latin typeface="Verdana"/>
                <a:cs typeface="Verdana"/>
              </a:rPr>
              <a:t>its </a:t>
            </a:r>
            <a:r>
              <a:rPr dirty="0" sz="1100" spc="-5">
                <a:latin typeface="Verdana"/>
                <a:cs typeface="Verdana"/>
              </a:rPr>
              <a:t>GNU,  alternatively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called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Octave.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But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solving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basic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algebraic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equations,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both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  and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little different, </a:t>
            </a:r>
            <a:r>
              <a:rPr dirty="0" sz="1100">
                <a:latin typeface="Verdana"/>
                <a:cs typeface="Verdana"/>
              </a:rPr>
              <a:t>so we will </a:t>
            </a:r>
            <a:r>
              <a:rPr dirty="0" sz="1100" spc="-5">
                <a:latin typeface="Verdana"/>
                <a:cs typeface="Verdana"/>
              </a:rPr>
              <a:t>try to </a:t>
            </a:r>
            <a:r>
              <a:rPr dirty="0" sz="1100">
                <a:latin typeface="Verdana"/>
                <a:cs typeface="Verdana"/>
              </a:rPr>
              <a:t>cover MATLAB and Octave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 spc="-5">
                <a:latin typeface="Verdana"/>
                <a:cs typeface="Verdana"/>
              </a:rPr>
              <a:t>separate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sections.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also </a:t>
            </a:r>
            <a:r>
              <a:rPr dirty="0" sz="1100">
                <a:latin typeface="Verdana"/>
                <a:cs typeface="Verdana"/>
              </a:rPr>
              <a:t>discuss </a:t>
            </a:r>
            <a:r>
              <a:rPr dirty="0" sz="1100" spc="-5">
                <a:latin typeface="Verdana"/>
                <a:cs typeface="Verdana"/>
              </a:rPr>
              <a:t>factorizing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simplification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algebraic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expressions.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Solving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Basic</a:t>
            </a:r>
            <a:r>
              <a:rPr dirty="0" u="sng" sz="18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Algebraic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Equations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marL="30480" marR="25400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solve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solving algebraic </a:t>
            </a:r>
            <a:r>
              <a:rPr dirty="0" sz="1100">
                <a:latin typeface="Verdana"/>
                <a:cs typeface="Verdana"/>
              </a:rPr>
              <a:t>equations. In its </a:t>
            </a:r>
            <a:r>
              <a:rPr dirty="0" sz="1100" spc="-5">
                <a:latin typeface="Verdana"/>
                <a:cs typeface="Verdana"/>
              </a:rPr>
              <a:t>simplest form,  the solve function </a:t>
            </a:r>
            <a:r>
              <a:rPr dirty="0" sz="1100">
                <a:latin typeface="Verdana"/>
                <a:cs typeface="Verdana"/>
              </a:rPr>
              <a:t>takes the </a:t>
            </a:r>
            <a:r>
              <a:rPr dirty="0" sz="1100" spc="-5">
                <a:latin typeface="Verdana"/>
                <a:cs typeface="Verdana"/>
              </a:rPr>
              <a:t>equation </a:t>
            </a:r>
            <a:r>
              <a:rPr dirty="0" sz="1100">
                <a:latin typeface="Verdana"/>
                <a:cs typeface="Verdana"/>
              </a:rPr>
              <a:t>enclosed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quotes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argument.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solve </a:t>
            </a:r>
            <a:r>
              <a:rPr dirty="0" sz="1100" spc="-5">
                <a:latin typeface="Verdana"/>
                <a:cs typeface="Verdana"/>
              </a:rPr>
              <a:t>for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equation </a:t>
            </a:r>
            <a:r>
              <a:rPr dirty="0" sz="1100">
                <a:latin typeface="Verdana"/>
                <a:cs typeface="Verdana"/>
              </a:rPr>
              <a:t>x-5 = 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431812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35">
                <a:latin typeface="Arial"/>
                <a:cs typeface="Arial"/>
              </a:rPr>
              <a:t>solve('x-5=0')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785486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5141086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924168"/>
            <a:ext cx="27603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call the solve function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627976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5">
                <a:latin typeface="Arial"/>
                <a:cs typeface="Arial"/>
              </a:rPr>
              <a:t>solve('x-5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0')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747129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</a:t>
            </a:r>
            <a:r>
              <a:rPr dirty="0" sz="1100">
                <a:latin typeface="Verdana"/>
                <a:cs typeface="Verdana"/>
              </a:rPr>
              <a:t>following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7102728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R="5414645">
              <a:lnSpc>
                <a:spcPct val="100000"/>
              </a:lnSpc>
              <a:spcBef>
                <a:spcPts val="545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4127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7887461"/>
            <a:ext cx="44069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You </a:t>
            </a:r>
            <a:r>
              <a:rPr dirty="0" sz="1100" spc="-5">
                <a:latin typeface="Verdana"/>
                <a:cs typeface="Verdana"/>
              </a:rPr>
              <a:t>may </a:t>
            </a:r>
            <a:r>
              <a:rPr dirty="0" sz="1100">
                <a:latin typeface="Verdana"/>
                <a:cs typeface="Verdana"/>
              </a:rPr>
              <a:t>even not </a:t>
            </a:r>
            <a:r>
              <a:rPr dirty="0" sz="1100" spc="-5">
                <a:latin typeface="Verdana"/>
                <a:cs typeface="Verdana"/>
              </a:rPr>
              <a:t>include the </a:t>
            </a:r>
            <a:r>
              <a:rPr dirty="0" sz="1100">
                <a:latin typeface="Verdana"/>
                <a:cs typeface="Verdana"/>
              </a:rPr>
              <a:t>right hand side 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824306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65">
                <a:latin typeface="Arial"/>
                <a:cs typeface="Arial"/>
              </a:rPr>
              <a:t>solve('x-5')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710421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906602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95245" y="476503"/>
            <a:ext cx="262953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22.</a:t>
            </a:r>
            <a:r>
              <a:rPr dirty="0" sz="4800" spc="254"/>
              <a:t> </a:t>
            </a:r>
            <a:r>
              <a:rPr dirty="0" spc="-260"/>
              <a:t>ALGEBRA</a:t>
            </a:r>
            <a:endParaRPr sz="48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169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75002"/>
            <a:ext cx="575818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equation involves multiple symbols, then MATLAB by default </a:t>
            </a:r>
            <a:r>
              <a:rPr dirty="0" sz="1100">
                <a:latin typeface="Verdana"/>
                <a:cs typeface="Verdana"/>
              </a:rPr>
              <a:t>assumes </a:t>
            </a:r>
            <a:r>
              <a:rPr dirty="0" sz="1100" spc="-5">
                <a:latin typeface="Verdana"/>
                <a:cs typeface="Verdana"/>
              </a:rPr>
              <a:t>that  you are solving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x, </a:t>
            </a:r>
            <a:r>
              <a:rPr dirty="0" sz="1100">
                <a:latin typeface="Verdana"/>
                <a:cs typeface="Verdana"/>
              </a:rPr>
              <a:t>however, </a:t>
            </a:r>
            <a:r>
              <a:rPr dirty="0" sz="1100" spc="-5">
                <a:latin typeface="Verdana"/>
                <a:cs typeface="Verdana"/>
              </a:rPr>
              <a:t>the solve command has </a:t>
            </a: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form: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92506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00">
                <a:latin typeface="Arial"/>
                <a:cs typeface="Arial"/>
              </a:rPr>
              <a:t>solve(equation,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variable)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392425"/>
            <a:ext cx="5755005" cy="66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where,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also mention the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solve </a:t>
            </a:r>
            <a:r>
              <a:rPr dirty="0" sz="1100" spc="-5">
                <a:latin typeface="Verdana"/>
                <a:cs typeface="Verdana"/>
              </a:rPr>
              <a:t>the equation </a:t>
            </a:r>
            <a:r>
              <a:rPr dirty="0" sz="1100">
                <a:latin typeface="Verdana"/>
                <a:cs typeface="Verdana"/>
              </a:rPr>
              <a:t>v – u – </a:t>
            </a:r>
            <a:r>
              <a:rPr dirty="0" sz="1100" spc="-5">
                <a:latin typeface="Verdana"/>
                <a:cs typeface="Verdana"/>
              </a:rPr>
              <a:t>3t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= 0, for v. 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case, </a:t>
            </a:r>
            <a:r>
              <a:rPr dirty="0" sz="1100" spc="-5">
                <a:latin typeface="Verdana"/>
                <a:cs typeface="Verdana"/>
              </a:rPr>
              <a:t>we  should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216274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35">
                <a:latin typeface="Arial"/>
                <a:cs typeface="Arial"/>
              </a:rPr>
              <a:t>solve('v-u-3*t^2=0',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265">
                <a:latin typeface="Arial"/>
                <a:cs typeface="Arial"/>
              </a:rPr>
              <a:t>'v')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3683634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4039234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05">
                <a:latin typeface="Arial"/>
                <a:cs typeface="Arial"/>
              </a:rPr>
              <a:t>3*t^2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u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4847981"/>
            <a:ext cx="5755640" cy="109918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4" b="1">
                <a:latin typeface="Arial"/>
                <a:cs typeface="Arial"/>
              </a:rPr>
              <a:t>Solving</a:t>
            </a:r>
            <a:r>
              <a:rPr dirty="0" sz="1600" spc="-250" b="1">
                <a:latin typeface="Arial"/>
                <a:cs typeface="Arial"/>
              </a:rPr>
              <a:t> </a:t>
            </a:r>
            <a:r>
              <a:rPr dirty="0" sz="1600" spc="-100" b="1">
                <a:latin typeface="Arial"/>
                <a:cs typeface="Arial"/>
              </a:rPr>
              <a:t>Basic</a:t>
            </a:r>
            <a:r>
              <a:rPr dirty="0" sz="1600" spc="-290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Algebraic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Equations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in</a:t>
            </a:r>
            <a:r>
              <a:rPr dirty="0" sz="1600" spc="-26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Octave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2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roots</a:t>
            </a:r>
            <a:r>
              <a:rPr dirty="0" sz="1100" spc="-10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solving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algebraic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Octave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  </a:t>
            </a:r>
            <a:r>
              <a:rPr dirty="0" sz="1100" spc="-5">
                <a:latin typeface="Verdana"/>
                <a:cs typeface="Verdana"/>
              </a:rPr>
              <a:t>write above examples as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solve </a:t>
            </a:r>
            <a:r>
              <a:rPr dirty="0" sz="1100" spc="-5">
                <a:latin typeface="Verdana"/>
                <a:cs typeface="Verdana"/>
              </a:rPr>
              <a:t>for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equation x-5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610908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55">
                <a:latin typeface="Arial"/>
                <a:cs typeface="Arial"/>
              </a:rPr>
              <a:t>roots([1,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-5])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6576441"/>
            <a:ext cx="51479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6932040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7716773"/>
            <a:ext cx="2760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call the solve function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180" y="8070849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roots([1,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185">
                <a:latin typeface="Arial"/>
                <a:cs typeface="Arial"/>
              </a:rPr>
              <a:t>-5])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8824721"/>
            <a:ext cx="51492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return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  <a:tabLst>
                <a:tab pos="770890" algn="l"/>
              </a:tabLst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9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assign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1100" spc="-5">
                <a:latin typeface="Arial"/>
                <a:cs typeface="Arial"/>
              </a:rPr>
              <a:t>9 </a:t>
            </a:r>
            <a:r>
              <a:rPr dirty="0" sz="900" spc="114">
                <a:latin typeface="Arial"/>
                <a:cs typeface="Arial"/>
              </a:rPr>
              <a:t>to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1375002"/>
            <a:ext cx="579501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26034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write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block </a:t>
            </a:r>
            <a:r>
              <a:rPr dirty="0" sz="1100">
                <a:latin typeface="Verdana"/>
                <a:cs typeface="Verdana"/>
              </a:rPr>
              <a:t>of comments using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block comment operators % {  and %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}.</a:t>
            </a:r>
            <a:endParaRPr sz="1100">
              <a:latin typeface="Verdana"/>
              <a:cs typeface="Verdana"/>
            </a:endParaRPr>
          </a:p>
          <a:p>
            <a:pPr marL="30480" marR="2413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MATLAB editor includes tools </a:t>
            </a:r>
            <a:r>
              <a:rPr dirty="0" sz="1100">
                <a:latin typeface="Verdana"/>
                <a:cs typeface="Verdana"/>
              </a:rPr>
              <a:t>and context menu </a:t>
            </a:r>
            <a:r>
              <a:rPr dirty="0" sz="1100" spc="-5">
                <a:latin typeface="Verdana"/>
                <a:cs typeface="Verdana"/>
              </a:rPr>
              <a:t>items </a:t>
            </a:r>
            <a:r>
              <a:rPr dirty="0" sz="1100" spc="5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help you add,  </a:t>
            </a:r>
            <a:r>
              <a:rPr dirty="0" sz="1100">
                <a:latin typeface="Verdana"/>
                <a:cs typeface="Verdana"/>
              </a:rPr>
              <a:t>remove, or </a:t>
            </a:r>
            <a:r>
              <a:rPr dirty="0" sz="1100" spc="-5">
                <a:latin typeface="Verdana"/>
                <a:cs typeface="Verdana"/>
              </a:rPr>
              <a:t>change the format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comments.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Commonly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Operators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Special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7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supports the following </a:t>
            </a:r>
            <a:r>
              <a:rPr dirty="0" sz="1100">
                <a:latin typeface="Verdana"/>
                <a:cs typeface="Verdana"/>
              </a:rPr>
              <a:t>commonly used operators and </a:t>
            </a:r>
            <a:r>
              <a:rPr dirty="0" sz="1100" spc="-5">
                <a:latin typeface="Verdana"/>
                <a:cs typeface="Verdana"/>
              </a:rPr>
              <a:t>special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characters: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3184270"/>
          <a:ext cx="5768340" cy="555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Operator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Plus; addition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Minus; subtraction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Scalar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multiplication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multiplication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^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Scalar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exponentiation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.^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exponentiation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\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Left-division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/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Right-division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.\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left-division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./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right-division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: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096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Colon; generates regularly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spaced elements and</a:t>
                      </a:r>
                      <a:r>
                        <a:rPr dirty="0" sz="1100" spc="-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represents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entire row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column.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R="5414645">
              <a:lnSpc>
                <a:spcPct val="100000"/>
              </a:lnSpc>
              <a:spcBef>
                <a:spcPts val="545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4127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1839214"/>
            <a:ext cx="5795010" cy="1217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Solving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Quadratic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Equations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solve</a:t>
            </a:r>
            <a:r>
              <a:rPr dirty="0" sz="1100" spc="-9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also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solve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higher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order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equations.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often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solve  quadratic </a:t>
            </a:r>
            <a:r>
              <a:rPr dirty="0" sz="1100">
                <a:latin typeface="Verdana"/>
                <a:cs typeface="Verdana"/>
              </a:rPr>
              <a:t>equations. The </a:t>
            </a:r>
            <a:r>
              <a:rPr dirty="0" sz="1100" spc="-5">
                <a:latin typeface="Verdana"/>
                <a:cs typeface="Verdana"/>
              </a:rPr>
              <a:t>function returns </a:t>
            </a:r>
            <a:r>
              <a:rPr dirty="0" sz="1100">
                <a:latin typeface="Verdana"/>
                <a:cs typeface="Verdana"/>
              </a:rPr>
              <a:t>the roots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equation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array.</a:t>
            </a:r>
            <a:endParaRPr sz="1100">
              <a:latin typeface="Verdana"/>
              <a:cs typeface="Verdana"/>
            </a:endParaRPr>
          </a:p>
          <a:p>
            <a:pPr marL="30480" marR="26034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solves the quadratic equation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baseline="31746" sz="1050">
                <a:latin typeface="Verdana"/>
                <a:cs typeface="Verdana"/>
              </a:rPr>
              <a:t>2 </a:t>
            </a:r>
            <a:r>
              <a:rPr dirty="0" sz="1100" spc="-5">
                <a:latin typeface="Verdana"/>
                <a:cs typeface="Verdana"/>
              </a:rPr>
              <a:t>-7x +12 </a:t>
            </a:r>
            <a:r>
              <a:rPr dirty="0" sz="1100">
                <a:latin typeface="Verdana"/>
                <a:cs typeface="Verdana"/>
              </a:rPr>
              <a:t>= 0. </a:t>
            </a: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script file and </a:t>
            </a:r>
            <a:r>
              <a:rPr dirty="0" sz="1100">
                <a:latin typeface="Verdana"/>
                <a:cs typeface="Verdana"/>
              </a:rPr>
              <a:t>type the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219322"/>
            <a:ext cx="5800090" cy="12757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eq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0">
                <a:latin typeface="Arial"/>
                <a:cs typeface="Arial"/>
              </a:rPr>
              <a:t>'x^2 </a:t>
            </a:r>
            <a:r>
              <a:rPr dirty="0" sz="1100" spc="114">
                <a:latin typeface="Arial"/>
                <a:cs typeface="Arial"/>
              </a:rPr>
              <a:t>-7*x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12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225">
                <a:latin typeface="Arial"/>
                <a:cs typeface="Arial"/>
              </a:rPr>
              <a:t>0';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solve(eq);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disp(s(1));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10">
                <a:latin typeface="Arial"/>
                <a:cs typeface="Arial"/>
              </a:rPr>
              <a:t>second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disp(s(2));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636134"/>
            <a:ext cx="381190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990210"/>
            <a:ext cx="5800090" cy="12763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30">
                <a:latin typeface="Arial"/>
                <a:cs typeface="Arial"/>
              </a:rPr>
              <a:t>root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23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73025" marR="4260215">
              <a:lnSpc>
                <a:spcPct val="188200"/>
              </a:lnSpc>
              <a:spcBef>
                <a:spcPts val="10"/>
              </a:spcBef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10">
                <a:latin typeface="Arial"/>
                <a:cs typeface="Arial"/>
              </a:rPr>
              <a:t>second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 </a:t>
            </a: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432038"/>
            <a:ext cx="5755005" cy="814069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4" b="1">
                <a:latin typeface="Arial"/>
                <a:cs typeface="Arial"/>
              </a:rPr>
              <a:t>Solving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Quadratic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Equations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in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Octave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2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solves the quadratic equation 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 spc="-5">
                <a:latin typeface="Verdana"/>
                <a:cs typeface="Verdana"/>
              </a:rPr>
              <a:t>-7x +12 </a:t>
            </a:r>
            <a:r>
              <a:rPr dirty="0" sz="1100">
                <a:latin typeface="Verdana"/>
                <a:cs typeface="Verdana"/>
              </a:rPr>
              <a:t>= 0 </a:t>
            </a:r>
            <a:r>
              <a:rPr dirty="0" sz="1100" spc="-5">
                <a:latin typeface="Verdana"/>
                <a:cs typeface="Verdana"/>
              </a:rPr>
              <a:t>in Octave.  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7407909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roots([1, </a:t>
            </a:r>
            <a:r>
              <a:rPr dirty="0" sz="1100" spc="175">
                <a:latin typeface="Arial"/>
                <a:cs typeface="Arial"/>
              </a:rPr>
              <a:t>-7,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160">
                <a:latin typeface="Arial"/>
                <a:cs typeface="Arial"/>
              </a:rPr>
              <a:t>12]);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disp(s(1));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10">
                <a:latin typeface="Arial"/>
                <a:cs typeface="Arial"/>
              </a:rPr>
              <a:t>second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disp(s(2));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823197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30">
                <a:latin typeface="Arial"/>
                <a:cs typeface="Arial"/>
              </a:rPr>
              <a:t>root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23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50495" marR="4260215" indent="-78105">
              <a:lnSpc>
                <a:spcPct val="1882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10">
                <a:latin typeface="Arial"/>
                <a:cs typeface="Arial"/>
              </a:rPr>
              <a:t>second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 </a:t>
            </a: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359276"/>
            <a:ext cx="5756910" cy="814069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4" b="1">
                <a:latin typeface="Arial"/>
                <a:cs typeface="Arial"/>
              </a:rPr>
              <a:t>Solving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Higher</a:t>
            </a:r>
            <a:r>
              <a:rPr dirty="0" sz="1600" spc="-24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Order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Equations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in</a:t>
            </a:r>
            <a:r>
              <a:rPr dirty="0" sz="1600" spc="-260" b="1">
                <a:latin typeface="Arial"/>
                <a:cs typeface="Arial"/>
              </a:rPr>
              <a:t> </a:t>
            </a:r>
            <a:r>
              <a:rPr dirty="0" sz="1600" spc="-135" b="1">
                <a:latin typeface="Arial"/>
                <a:cs typeface="Arial"/>
              </a:rPr>
              <a:t>MATLAB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8400"/>
              </a:lnSpc>
              <a:spcBef>
                <a:spcPts val="52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solve </a:t>
            </a:r>
            <a:r>
              <a:rPr dirty="0" sz="1100" spc="-5">
                <a:latin typeface="Verdana"/>
                <a:cs typeface="Verdana"/>
              </a:rPr>
              <a:t>command </a:t>
            </a:r>
            <a:r>
              <a:rPr dirty="0" sz="1100">
                <a:latin typeface="Verdana"/>
                <a:cs typeface="Verdana"/>
              </a:rPr>
              <a:t>can also </a:t>
            </a:r>
            <a:r>
              <a:rPr dirty="0" sz="1100" spc="-5">
                <a:latin typeface="Verdana"/>
                <a:cs typeface="Verdana"/>
              </a:rPr>
              <a:t>solve higher </a:t>
            </a:r>
            <a:r>
              <a:rPr dirty="0" sz="1100">
                <a:latin typeface="Verdana"/>
                <a:cs typeface="Verdana"/>
              </a:rPr>
              <a:t>order equations. 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 </a:t>
            </a:r>
            <a:r>
              <a:rPr dirty="0" sz="1100" spc="-5">
                <a:latin typeface="Verdana"/>
                <a:cs typeface="Verdana"/>
              </a:rPr>
              <a:t>solve </a:t>
            </a:r>
            <a:r>
              <a:rPr dirty="0" sz="1100">
                <a:latin typeface="Verdana"/>
                <a:cs typeface="Verdana"/>
              </a:rPr>
              <a:t>a cubic equation </a:t>
            </a:r>
            <a:r>
              <a:rPr dirty="0" sz="1100" spc="-5">
                <a:latin typeface="Verdana"/>
                <a:cs typeface="Verdana"/>
              </a:rPr>
              <a:t>as (x-3)</a:t>
            </a:r>
            <a:r>
              <a:rPr dirty="0" baseline="31746" sz="1050" spc="-7">
                <a:latin typeface="Verdana"/>
                <a:cs typeface="Verdana"/>
              </a:rPr>
              <a:t>2</a:t>
            </a:r>
            <a:r>
              <a:rPr dirty="0" sz="1100" spc="-5">
                <a:latin typeface="Verdana"/>
                <a:cs typeface="Verdana"/>
              </a:rPr>
              <a:t>(x-7)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33514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40">
                <a:latin typeface="Arial"/>
                <a:cs typeface="Arial"/>
              </a:rPr>
              <a:t>solve('(x-3)^2*(x-7)=0')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802507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158106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algn="ctr" marR="526097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2603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2603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2603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559018"/>
            <a:ext cx="5756275" cy="861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In case of </a:t>
            </a:r>
            <a:r>
              <a:rPr dirty="0" sz="1100" spc="-5">
                <a:latin typeface="Verdana"/>
                <a:cs typeface="Verdana"/>
              </a:rPr>
              <a:t>higher </a:t>
            </a:r>
            <a:r>
              <a:rPr dirty="0" sz="1100">
                <a:latin typeface="Verdana"/>
                <a:cs typeface="Verdana"/>
              </a:rPr>
              <a:t>order equations, roots </a:t>
            </a:r>
            <a:r>
              <a:rPr dirty="0" sz="1100" spc="-5">
                <a:latin typeface="Verdana"/>
                <a:cs typeface="Verdana"/>
              </a:rPr>
              <a:t>are long containing many terms. </a:t>
            </a:r>
            <a:r>
              <a:rPr dirty="0" sz="1100">
                <a:latin typeface="Verdana"/>
                <a:cs typeface="Verdana"/>
              </a:rPr>
              <a:t>You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  get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numerical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such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roots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converting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them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double.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  example solves </a:t>
            </a:r>
            <a:r>
              <a:rPr dirty="0" sz="1100">
                <a:latin typeface="Verdana"/>
                <a:cs typeface="Verdana"/>
              </a:rPr>
              <a:t>the fourth order </a:t>
            </a:r>
            <a:r>
              <a:rPr dirty="0" sz="1100" spc="-5">
                <a:latin typeface="Verdana"/>
                <a:cs typeface="Verdana"/>
              </a:rPr>
              <a:t>equation x</a:t>
            </a:r>
            <a:r>
              <a:rPr dirty="0" baseline="31746" sz="1050" spc="-7">
                <a:latin typeface="Verdana"/>
                <a:cs typeface="Verdana"/>
              </a:rPr>
              <a:t>4 </a:t>
            </a:r>
            <a:r>
              <a:rPr dirty="0" sz="1100">
                <a:latin typeface="Verdana"/>
                <a:cs typeface="Verdana"/>
              </a:rPr>
              <a:t>− </a:t>
            </a:r>
            <a:r>
              <a:rPr dirty="0" sz="1100" spc="-10">
                <a:latin typeface="Verdana"/>
                <a:cs typeface="Verdana"/>
              </a:rPr>
              <a:t>7x</a:t>
            </a:r>
            <a:r>
              <a:rPr dirty="0" baseline="31746" sz="1050" spc="-15">
                <a:latin typeface="Verdana"/>
                <a:cs typeface="Verdana"/>
              </a:rPr>
              <a:t>3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3x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− 5x + 9 =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0.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6581520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5">
                <a:latin typeface="Arial"/>
                <a:cs typeface="Arial"/>
              </a:rPr>
              <a:t>eq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0">
                <a:latin typeface="Arial"/>
                <a:cs typeface="Arial"/>
              </a:rPr>
              <a:t>'x^4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7*x^3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5">
                <a:latin typeface="Arial"/>
                <a:cs typeface="Arial"/>
              </a:rPr>
              <a:t>3*x^2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0">
                <a:latin typeface="Arial"/>
                <a:cs typeface="Arial"/>
              </a:rPr>
              <a:t>5*x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9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220">
                <a:latin typeface="Arial"/>
                <a:cs typeface="Arial"/>
              </a:rPr>
              <a:t>0';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solve(eq);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disp(s(1));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10">
                <a:latin typeface="Arial"/>
                <a:cs typeface="Arial"/>
              </a:rPr>
              <a:t>second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disp(s(2));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175">
                <a:latin typeface="Arial"/>
                <a:cs typeface="Arial"/>
              </a:rPr>
              <a:t>third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disp(s(3));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disp('The </a:t>
            </a:r>
            <a:r>
              <a:rPr dirty="0" sz="1100" spc="130">
                <a:latin typeface="Arial"/>
                <a:cs typeface="Arial"/>
              </a:rPr>
              <a:t>fourth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459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disp(s(4));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converting the </a:t>
            </a:r>
            <a:r>
              <a:rPr dirty="0" sz="1100" spc="110">
                <a:latin typeface="Arial"/>
                <a:cs typeface="Arial"/>
              </a:rPr>
              <a:t>roots </a:t>
            </a:r>
            <a:r>
              <a:rPr dirty="0" sz="1100" spc="140">
                <a:latin typeface="Arial"/>
                <a:cs typeface="Arial"/>
              </a:rPr>
              <a:t>to </a:t>
            </a:r>
            <a:r>
              <a:rPr dirty="0" sz="1100" spc="50">
                <a:latin typeface="Arial"/>
                <a:cs typeface="Arial"/>
              </a:rPr>
              <a:t>double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type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85">
                <a:latin typeface="Arial"/>
                <a:cs typeface="Arial"/>
              </a:rPr>
              <a:t>disp('Numeric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200">
                <a:latin typeface="Arial"/>
                <a:cs typeface="Arial"/>
              </a:rPr>
              <a:t>root'),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disp(double(s(1)));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85">
                <a:latin typeface="Arial"/>
                <a:cs typeface="Arial"/>
              </a:rPr>
              <a:t>disp('Numeric  </a:t>
            </a:r>
            <a:r>
              <a:rPr dirty="0" sz="1100" spc="75">
                <a:latin typeface="Arial"/>
                <a:cs typeface="Arial"/>
              </a:rPr>
              <a:t>value 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10">
                <a:latin typeface="Arial"/>
                <a:cs typeface="Arial"/>
              </a:rPr>
              <a:t>second  </a:t>
            </a:r>
            <a:r>
              <a:rPr dirty="0" sz="1100" spc="204">
                <a:latin typeface="Arial"/>
                <a:cs typeface="Arial"/>
              </a:rPr>
              <a:t>root'),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disp(double(s(2)));</a:t>
            </a:r>
            <a:endParaRPr sz="1100">
              <a:latin typeface="Arial"/>
              <a:cs typeface="Arial"/>
            </a:endParaRPr>
          </a:p>
          <a:p>
            <a:pPr marL="73025" marR="1345565">
              <a:lnSpc>
                <a:spcPct val="188200"/>
              </a:lnSpc>
              <a:spcBef>
                <a:spcPts val="10"/>
              </a:spcBef>
            </a:pPr>
            <a:r>
              <a:rPr dirty="0" sz="1100" spc="85">
                <a:latin typeface="Arial"/>
                <a:cs typeface="Arial"/>
              </a:rPr>
              <a:t>disp('Numeric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170">
                <a:latin typeface="Arial"/>
                <a:cs typeface="Arial"/>
              </a:rPr>
              <a:t>third </a:t>
            </a:r>
            <a:r>
              <a:rPr dirty="0" sz="1100" spc="200">
                <a:latin typeface="Arial"/>
                <a:cs typeface="Arial"/>
              </a:rPr>
              <a:t>root'), </a:t>
            </a:r>
            <a:r>
              <a:rPr dirty="0" sz="1100" spc="125">
                <a:latin typeface="Arial"/>
                <a:cs typeface="Arial"/>
              </a:rPr>
              <a:t>disp(double(s(3)));  </a:t>
            </a:r>
            <a:r>
              <a:rPr dirty="0" sz="1100" spc="85">
                <a:latin typeface="Arial"/>
                <a:cs typeface="Arial"/>
              </a:rPr>
              <a:t>disp('Numeric  </a:t>
            </a:r>
            <a:r>
              <a:rPr dirty="0" sz="1100" spc="75">
                <a:latin typeface="Arial"/>
                <a:cs typeface="Arial"/>
              </a:rPr>
              <a:t>value 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130">
                <a:latin typeface="Arial"/>
                <a:cs typeface="Arial"/>
              </a:rPr>
              <a:t>fourth </a:t>
            </a:r>
            <a:r>
              <a:rPr dirty="0" sz="1100" spc="204">
                <a:latin typeface="Arial"/>
                <a:cs typeface="Arial"/>
              </a:rPr>
              <a:t>root'),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disp(double(s(4)));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017521"/>
            <a:ext cx="375475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373121"/>
            <a:ext cx="5800090" cy="53949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30">
                <a:latin typeface="Arial"/>
                <a:cs typeface="Arial"/>
              </a:rPr>
              <a:t>root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23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6.630396332390718431485053218985</a:t>
            </a:r>
            <a:endParaRPr sz="1100">
              <a:latin typeface="Arial"/>
              <a:cs typeface="Arial"/>
            </a:endParaRPr>
          </a:p>
          <a:p>
            <a:pPr marL="73025" marR="3187065" indent="77470">
              <a:lnSpc>
                <a:spcPct val="188200"/>
              </a:lnSpc>
              <a:spcBef>
                <a:spcPts val="15"/>
              </a:spcBef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10">
                <a:latin typeface="Arial"/>
                <a:cs typeface="Arial"/>
              </a:rPr>
              <a:t>second </a:t>
            </a:r>
            <a:r>
              <a:rPr dirty="0" sz="1100" spc="125">
                <a:latin typeface="Arial"/>
                <a:cs typeface="Arial"/>
              </a:rPr>
              <a:t>root </a:t>
            </a:r>
            <a:r>
              <a:rPr dirty="0" sz="1100" spc="235">
                <a:latin typeface="Arial"/>
                <a:cs typeface="Arial"/>
              </a:rPr>
              <a:t>is:  </a:t>
            </a:r>
            <a:r>
              <a:rPr dirty="0" sz="1100" spc="-5">
                <a:latin typeface="Arial"/>
                <a:cs typeface="Arial"/>
              </a:rPr>
              <a:t>1.0597804633025896291682772499885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175">
                <a:latin typeface="Arial"/>
                <a:cs typeface="Arial"/>
              </a:rPr>
              <a:t>third </a:t>
            </a:r>
            <a:r>
              <a:rPr dirty="0" sz="1100" spc="125">
                <a:latin typeface="Arial"/>
                <a:cs typeface="Arial"/>
              </a:rPr>
              <a:t>root</a:t>
            </a:r>
            <a:r>
              <a:rPr dirty="0" sz="1100" spc="450">
                <a:latin typeface="Arial"/>
                <a:cs typeface="Arial"/>
              </a:rPr>
              <a:t> </a:t>
            </a:r>
            <a:r>
              <a:rPr dirty="0" sz="1100" spc="23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2799080">
              <a:lnSpc>
                <a:spcPts val="1280"/>
              </a:lnSpc>
            </a:pP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-5">
                <a:latin typeface="Arial"/>
                <a:cs typeface="Arial"/>
              </a:rPr>
              <a:t>0.34508839784665403032666523448675 </a:t>
            </a:r>
            <a:r>
              <a:rPr dirty="0" sz="1100" spc="240">
                <a:latin typeface="Arial"/>
                <a:cs typeface="Arial"/>
              </a:rPr>
              <a:t>-  </a:t>
            </a:r>
            <a:r>
              <a:rPr dirty="0" sz="1100" spc="10">
                <a:latin typeface="Arial"/>
                <a:cs typeface="Arial"/>
              </a:rPr>
              <a:t>1.0778362954630176596831109269793*i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The </a:t>
            </a:r>
            <a:r>
              <a:rPr dirty="0" sz="1100" spc="130">
                <a:latin typeface="Arial"/>
                <a:cs typeface="Arial"/>
              </a:rPr>
              <a:t>fourth </a:t>
            </a:r>
            <a:r>
              <a:rPr dirty="0" sz="1100" spc="125">
                <a:latin typeface="Arial"/>
                <a:cs typeface="Arial"/>
              </a:rPr>
              <a:t>root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235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2803525">
              <a:lnSpc>
                <a:spcPts val="1280"/>
              </a:lnSpc>
            </a:pP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-5">
                <a:latin typeface="Arial"/>
                <a:cs typeface="Arial"/>
              </a:rPr>
              <a:t>0.34508839784665403032666523448675 </a:t>
            </a:r>
            <a:r>
              <a:rPr dirty="0" sz="1100" spc="-40">
                <a:latin typeface="Arial"/>
                <a:cs typeface="Arial"/>
              </a:rPr>
              <a:t>+  </a:t>
            </a:r>
            <a:r>
              <a:rPr dirty="0" sz="1100" spc="10">
                <a:latin typeface="Arial"/>
                <a:cs typeface="Arial"/>
              </a:rPr>
              <a:t>1.0778362954630176596831109269793*i</a:t>
            </a:r>
            <a:endParaRPr sz="1100">
              <a:latin typeface="Arial"/>
              <a:cs typeface="Arial"/>
            </a:endParaRPr>
          </a:p>
          <a:p>
            <a:pPr marL="380365" marR="3646804" indent="-307975">
              <a:lnSpc>
                <a:spcPts val="2500"/>
              </a:lnSpc>
              <a:spcBef>
                <a:spcPts val="235"/>
              </a:spcBef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25">
                <a:latin typeface="Arial"/>
                <a:cs typeface="Arial"/>
              </a:rPr>
              <a:t>root  </a:t>
            </a:r>
            <a:r>
              <a:rPr dirty="0" sz="1100" spc="40">
                <a:latin typeface="Arial"/>
                <a:cs typeface="Arial"/>
              </a:rPr>
              <a:t>6.6304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0">
                <a:latin typeface="Arial"/>
                <a:cs typeface="Arial"/>
              </a:rPr>
              <a:t>second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root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1.0598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75">
                <a:latin typeface="Arial"/>
                <a:cs typeface="Arial"/>
              </a:rPr>
              <a:t>third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root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031615">
              <a:lnSpc>
                <a:spcPct val="100000"/>
              </a:lnSpc>
            </a:pPr>
            <a:r>
              <a:rPr dirty="0" sz="1100" spc="70">
                <a:latin typeface="Arial"/>
                <a:cs typeface="Arial"/>
              </a:rPr>
              <a:t>-0.3451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1.0778i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30">
                <a:latin typeface="Arial"/>
                <a:cs typeface="Arial"/>
              </a:rPr>
              <a:t>fourth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root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032250">
              <a:lnSpc>
                <a:spcPct val="100000"/>
              </a:lnSpc>
              <a:spcBef>
                <a:spcPts val="5"/>
              </a:spcBef>
            </a:pPr>
            <a:r>
              <a:rPr dirty="0" sz="1100" spc="70">
                <a:latin typeface="Arial"/>
                <a:cs typeface="Arial"/>
              </a:rPr>
              <a:t>-0.3451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1.0778i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9048750"/>
            <a:ext cx="40728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Please note that the last two roots are complex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71266"/>
            <a:ext cx="5758180" cy="109855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4" b="1">
                <a:latin typeface="Arial"/>
                <a:cs typeface="Arial"/>
              </a:rPr>
              <a:t>Solving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Higher</a:t>
            </a:r>
            <a:r>
              <a:rPr dirty="0" sz="1600" spc="-24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Order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Equations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in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Octave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example </a:t>
            </a:r>
            <a:r>
              <a:rPr dirty="0" sz="1100" spc="-5">
                <a:latin typeface="Verdana"/>
                <a:cs typeface="Verdana"/>
              </a:rPr>
              <a:t>solves the </a:t>
            </a:r>
            <a:r>
              <a:rPr dirty="0" sz="1100">
                <a:latin typeface="Verdana"/>
                <a:cs typeface="Verdana"/>
              </a:rPr>
              <a:t>fourth order </a:t>
            </a:r>
            <a:r>
              <a:rPr dirty="0" sz="1100" spc="-5">
                <a:latin typeface="Verdana"/>
                <a:cs typeface="Verdana"/>
              </a:rPr>
              <a:t>equation x</a:t>
            </a:r>
            <a:r>
              <a:rPr dirty="0" baseline="31746" sz="1050" spc="-7">
                <a:latin typeface="Verdana"/>
                <a:cs typeface="Verdana"/>
              </a:rPr>
              <a:t>4 </a:t>
            </a:r>
            <a:r>
              <a:rPr dirty="0" sz="1100">
                <a:latin typeface="Verdana"/>
                <a:cs typeface="Verdana"/>
              </a:rPr>
              <a:t>− </a:t>
            </a:r>
            <a:r>
              <a:rPr dirty="0" sz="1100" spc="-5">
                <a:latin typeface="Verdana"/>
                <a:cs typeface="Verdana"/>
              </a:rPr>
              <a:t>7x</a:t>
            </a:r>
            <a:r>
              <a:rPr dirty="0" baseline="31746" sz="1050" spc="-7">
                <a:latin typeface="Verdana"/>
                <a:cs typeface="Verdana"/>
              </a:rPr>
              <a:t>3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3x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− 5x + 9</a:t>
            </a:r>
            <a:r>
              <a:rPr dirty="0" sz="1100" spc="-1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=  </a:t>
            </a:r>
            <a:r>
              <a:rPr dirty="0" sz="1100" spc="-10">
                <a:latin typeface="Verdana"/>
                <a:cs typeface="Verdana"/>
              </a:rPr>
              <a:t>0.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2031745"/>
            <a:ext cx="5800090" cy="25393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  <a:tabLst>
                <a:tab pos="1071880" algn="l"/>
              </a:tabLst>
            </a:pPr>
            <a:r>
              <a:rPr dirty="0" sz="1100" spc="55">
                <a:latin typeface="Arial"/>
                <a:cs typeface="Arial"/>
              </a:rPr>
              <a:t>v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[1,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-7,	</a:t>
            </a:r>
            <a:r>
              <a:rPr dirty="0" sz="1100" spc="140">
                <a:latin typeface="Arial"/>
                <a:cs typeface="Arial"/>
              </a:rPr>
              <a:t>3, </a:t>
            </a:r>
            <a:r>
              <a:rPr dirty="0" sz="1100" spc="175">
                <a:latin typeface="Arial"/>
                <a:cs typeface="Arial"/>
              </a:rPr>
              <a:t>-5,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roots(v);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converting the </a:t>
            </a:r>
            <a:r>
              <a:rPr dirty="0" sz="1100" spc="110">
                <a:latin typeface="Arial"/>
                <a:cs typeface="Arial"/>
              </a:rPr>
              <a:t>roots </a:t>
            </a:r>
            <a:r>
              <a:rPr dirty="0" sz="1100" spc="140">
                <a:latin typeface="Arial"/>
                <a:cs typeface="Arial"/>
              </a:rPr>
              <a:t>to </a:t>
            </a:r>
            <a:r>
              <a:rPr dirty="0" sz="1100" spc="50">
                <a:latin typeface="Arial"/>
                <a:cs typeface="Arial"/>
              </a:rPr>
              <a:t>double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type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85">
                <a:latin typeface="Arial"/>
                <a:cs typeface="Arial"/>
              </a:rPr>
              <a:t>disp('Numeric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200">
                <a:latin typeface="Arial"/>
                <a:cs typeface="Arial"/>
              </a:rPr>
              <a:t>root'),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disp(double(s(1)));</a:t>
            </a:r>
            <a:endParaRPr sz="1100">
              <a:latin typeface="Arial"/>
              <a:cs typeface="Arial"/>
            </a:endParaRPr>
          </a:p>
          <a:p>
            <a:pPr marL="73025" marR="1339850">
              <a:lnSpc>
                <a:spcPct val="188200"/>
              </a:lnSpc>
              <a:spcBef>
                <a:spcPts val="10"/>
              </a:spcBef>
            </a:pPr>
            <a:r>
              <a:rPr dirty="0" sz="1100" spc="85">
                <a:latin typeface="Arial"/>
                <a:cs typeface="Arial"/>
              </a:rPr>
              <a:t>disp('Numeric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10">
                <a:latin typeface="Arial"/>
                <a:cs typeface="Arial"/>
              </a:rPr>
              <a:t>second </a:t>
            </a:r>
            <a:r>
              <a:rPr dirty="0" sz="1100" spc="204">
                <a:latin typeface="Arial"/>
                <a:cs typeface="Arial"/>
              </a:rPr>
              <a:t>root'), </a:t>
            </a:r>
            <a:r>
              <a:rPr dirty="0" sz="1100" spc="130">
                <a:latin typeface="Arial"/>
                <a:cs typeface="Arial"/>
              </a:rPr>
              <a:t>disp(double(s(2)));  </a:t>
            </a:r>
            <a:r>
              <a:rPr dirty="0" sz="1100" spc="85">
                <a:latin typeface="Arial"/>
                <a:cs typeface="Arial"/>
              </a:rPr>
              <a:t>disp('Numeric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170">
                <a:latin typeface="Arial"/>
                <a:cs typeface="Arial"/>
              </a:rPr>
              <a:t>third </a:t>
            </a:r>
            <a:r>
              <a:rPr dirty="0" sz="1100" spc="200">
                <a:latin typeface="Arial"/>
                <a:cs typeface="Arial"/>
              </a:rPr>
              <a:t>root'), </a:t>
            </a:r>
            <a:r>
              <a:rPr dirty="0" sz="1100" spc="125">
                <a:latin typeface="Arial"/>
                <a:cs typeface="Arial"/>
              </a:rPr>
              <a:t>disp(double(s(3)));  </a:t>
            </a:r>
            <a:r>
              <a:rPr dirty="0" sz="1100" spc="85">
                <a:latin typeface="Arial"/>
                <a:cs typeface="Arial"/>
              </a:rPr>
              <a:t>disp('Numeric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130">
                <a:latin typeface="Arial"/>
                <a:cs typeface="Arial"/>
              </a:rPr>
              <a:t>fourth </a:t>
            </a:r>
            <a:r>
              <a:rPr dirty="0" sz="1100" spc="204">
                <a:latin typeface="Arial"/>
                <a:cs typeface="Arial"/>
              </a:rPr>
              <a:t>root'),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disp(double(s(4)));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712334"/>
            <a:ext cx="375475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5067934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25">
                <a:latin typeface="Arial"/>
                <a:cs typeface="Arial"/>
              </a:rPr>
              <a:t>root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6.6304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0">
                <a:latin typeface="Arial"/>
                <a:cs typeface="Arial"/>
              </a:rPr>
              <a:t>second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root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-0.34509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1.07784i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75">
                <a:latin typeface="Arial"/>
                <a:cs typeface="Arial"/>
              </a:rPr>
              <a:t>third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root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-0.34509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1.07784i</a:t>
            </a:r>
            <a:endParaRPr sz="1100">
              <a:latin typeface="Arial"/>
              <a:cs typeface="Arial"/>
            </a:endParaRPr>
          </a:p>
          <a:p>
            <a:pPr marL="150495" marR="3570604" indent="-78105">
              <a:lnSpc>
                <a:spcPts val="2500"/>
              </a:lnSpc>
              <a:spcBef>
                <a:spcPts val="265"/>
              </a:spcBef>
            </a:pPr>
            <a:r>
              <a:rPr dirty="0" sz="1100" spc="15">
                <a:latin typeface="Arial"/>
                <a:cs typeface="Arial"/>
              </a:rPr>
              <a:t>Numeric </a:t>
            </a:r>
            <a:r>
              <a:rPr dirty="0" sz="1100" spc="75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30">
                <a:latin typeface="Arial"/>
                <a:cs typeface="Arial"/>
              </a:rPr>
              <a:t>fourth </a:t>
            </a:r>
            <a:r>
              <a:rPr dirty="0" sz="1100" spc="125">
                <a:latin typeface="Arial"/>
                <a:cs typeface="Arial"/>
              </a:rPr>
              <a:t>root  </a:t>
            </a:r>
            <a:r>
              <a:rPr dirty="0" sz="1100" spc="40">
                <a:latin typeface="Arial"/>
                <a:cs typeface="Arial"/>
              </a:rPr>
              <a:t>1.0598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769812"/>
            <a:ext cx="5758180" cy="128524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600" spc="-114" b="1">
                <a:latin typeface="Arial"/>
                <a:cs typeface="Arial"/>
              </a:rPr>
              <a:t>Solving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System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of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Equations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in</a:t>
            </a:r>
            <a:r>
              <a:rPr dirty="0" sz="1600" spc="-260" b="1">
                <a:latin typeface="Arial"/>
                <a:cs typeface="Arial"/>
              </a:rPr>
              <a:t> </a:t>
            </a:r>
            <a:r>
              <a:rPr dirty="0" sz="1600" spc="-135" b="1">
                <a:latin typeface="Arial"/>
                <a:cs typeface="Arial"/>
              </a:rPr>
              <a:t>MATLAB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8600"/>
              </a:lnSpc>
              <a:spcBef>
                <a:spcPts val="530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solve</a:t>
            </a:r>
            <a:r>
              <a:rPr dirty="0" sz="1100" spc="-10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also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generate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solutions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  involving </a:t>
            </a:r>
            <a:r>
              <a:rPr dirty="0" sz="1100">
                <a:latin typeface="Verdana"/>
                <a:cs typeface="Verdana"/>
              </a:rPr>
              <a:t>more </a:t>
            </a:r>
            <a:r>
              <a:rPr dirty="0" sz="1100" spc="-5">
                <a:latin typeface="Verdana"/>
                <a:cs typeface="Verdana"/>
              </a:rPr>
              <a:t>than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variables. </a:t>
            </a: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take </a:t>
            </a:r>
            <a:r>
              <a:rPr dirty="0" sz="1100">
                <a:latin typeface="Verdana"/>
                <a:cs typeface="Verdana"/>
              </a:rPr>
              <a:t>up a </a:t>
            </a:r>
            <a:r>
              <a:rPr dirty="0" sz="1100" spc="-5">
                <a:latin typeface="Verdana"/>
                <a:cs typeface="Verdana"/>
              </a:rPr>
              <a:t>simple example to  demonstrate this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solve 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370579" cy="763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5x </a:t>
            </a:r>
            <a:r>
              <a:rPr dirty="0" sz="1100">
                <a:latin typeface="Verdana"/>
                <a:cs typeface="Verdana"/>
              </a:rPr>
              <a:t>+ 9y =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3x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 spc="-5">
                <a:latin typeface="Verdana"/>
                <a:cs typeface="Verdana"/>
              </a:rPr>
              <a:t>6y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824481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20">
                <a:latin typeface="Arial"/>
                <a:cs typeface="Arial"/>
              </a:rPr>
              <a:t>solve</a:t>
            </a:r>
            <a:r>
              <a:rPr dirty="0" sz="1100" spc="120">
                <a:latin typeface="Arial"/>
                <a:cs typeface="Arial"/>
              </a:rPr>
              <a:t>('5*x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9*y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80">
                <a:latin typeface="Arial"/>
                <a:cs typeface="Arial"/>
              </a:rPr>
              <a:t>5','3*x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0">
                <a:latin typeface="Arial"/>
                <a:cs typeface="Arial"/>
              </a:rPr>
              <a:t>6*y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225">
                <a:latin typeface="Arial"/>
                <a:cs typeface="Arial"/>
              </a:rPr>
              <a:t>4');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30">
                <a:latin typeface="Arial"/>
                <a:cs typeface="Arial"/>
              </a:rPr>
              <a:t>s</a:t>
            </a:r>
            <a:r>
              <a:rPr dirty="0" sz="1100" spc="130">
                <a:latin typeface="Arial"/>
                <a:cs typeface="Arial"/>
              </a:rPr>
              <a:t>.</a:t>
            </a:r>
            <a:r>
              <a:rPr dirty="0" sz="900" spc="130"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130">
                <a:latin typeface="Arial"/>
                <a:cs typeface="Arial"/>
              </a:rPr>
              <a:t>s</a:t>
            </a:r>
            <a:r>
              <a:rPr dirty="0" sz="1100" spc="130">
                <a:latin typeface="Arial"/>
                <a:cs typeface="Arial"/>
              </a:rPr>
              <a:t>.</a:t>
            </a:r>
            <a:r>
              <a:rPr dirty="0" sz="900" spc="13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924301"/>
            <a:ext cx="38125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3278758"/>
            <a:ext cx="5800090" cy="12757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22/19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-5/57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683988"/>
            <a:ext cx="5756910" cy="4482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In same </a:t>
            </a:r>
            <a:r>
              <a:rPr dirty="0" sz="1100" spc="-5">
                <a:latin typeface="Verdana"/>
                <a:cs typeface="Verdana"/>
              </a:rPr>
              <a:t>way,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solve larger linear </a:t>
            </a:r>
            <a:r>
              <a:rPr dirty="0" sz="1100">
                <a:latin typeface="Verdana"/>
                <a:cs typeface="Verdana"/>
              </a:rPr>
              <a:t>systems. </a:t>
            </a:r>
            <a:r>
              <a:rPr dirty="0" sz="1100" spc="-5">
                <a:latin typeface="Verdana"/>
                <a:cs typeface="Verdana"/>
              </a:rPr>
              <a:t>Consider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set of  </a:t>
            </a:r>
            <a:r>
              <a:rPr dirty="0" sz="1100" spc="-5">
                <a:latin typeface="Verdana"/>
                <a:cs typeface="Verdana"/>
              </a:rPr>
              <a:t>equations:</a:t>
            </a:r>
            <a:endParaRPr sz="1100">
              <a:latin typeface="Verdana"/>
              <a:cs typeface="Verdana"/>
            </a:endParaRPr>
          </a:p>
          <a:p>
            <a:pPr marL="12700" marR="4505960">
              <a:lnSpc>
                <a:spcPct val="169500"/>
              </a:lnSpc>
              <a:spcBef>
                <a:spcPts val="10"/>
              </a:spcBef>
            </a:pPr>
            <a:r>
              <a:rPr dirty="0" sz="1100">
                <a:latin typeface="Verdana"/>
                <a:cs typeface="Verdana"/>
              </a:rPr>
              <a:t>x + </a:t>
            </a:r>
            <a:r>
              <a:rPr dirty="0" sz="1100" spc="-5">
                <a:latin typeface="Verdana"/>
                <a:cs typeface="Verdana"/>
              </a:rPr>
              <a:t>3y </a:t>
            </a:r>
            <a:r>
              <a:rPr dirty="0" sz="1100">
                <a:latin typeface="Verdana"/>
                <a:cs typeface="Verdana"/>
              </a:rPr>
              <a:t>-2z = 5  </a:t>
            </a:r>
            <a:r>
              <a:rPr dirty="0" sz="1100" spc="-5">
                <a:latin typeface="Verdana"/>
                <a:cs typeface="Verdana"/>
              </a:rPr>
              <a:t>3x </a:t>
            </a:r>
            <a:r>
              <a:rPr dirty="0" sz="1100">
                <a:latin typeface="Verdana"/>
                <a:cs typeface="Verdana"/>
              </a:rPr>
              <a:t>+ 5y + </a:t>
            </a:r>
            <a:r>
              <a:rPr dirty="0" sz="1100" spc="-5">
                <a:latin typeface="Verdana"/>
                <a:cs typeface="Verdana"/>
              </a:rPr>
              <a:t>6z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7  </a:t>
            </a:r>
            <a:r>
              <a:rPr dirty="0" sz="1100" spc="-5">
                <a:latin typeface="Verdana"/>
                <a:cs typeface="Verdana"/>
              </a:rPr>
              <a:t>2x </a:t>
            </a:r>
            <a:r>
              <a:rPr dirty="0" sz="1100">
                <a:latin typeface="Verdana"/>
                <a:cs typeface="Verdana"/>
              </a:rPr>
              <a:t>+ 4y + </a:t>
            </a:r>
            <a:r>
              <a:rPr dirty="0" sz="1100" spc="-5">
                <a:latin typeface="Verdana"/>
                <a:cs typeface="Verdana"/>
              </a:rPr>
              <a:t>3z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600" spc="-114" b="1">
                <a:latin typeface="Arial"/>
                <a:cs typeface="Arial"/>
              </a:rPr>
              <a:t>Solving</a:t>
            </a:r>
            <a:r>
              <a:rPr dirty="0" sz="1600" spc="-25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System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of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Equations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in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Octave</a:t>
            </a:r>
            <a:endParaRPr sz="1600">
              <a:latin typeface="Arial"/>
              <a:cs typeface="Arial"/>
            </a:endParaRPr>
          </a:p>
          <a:p>
            <a:pPr marL="12700" marR="6350">
              <a:lnSpc>
                <a:spcPct val="108200"/>
              </a:lnSpc>
              <a:spcBef>
                <a:spcPts val="540"/>
              </a:spcBef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little </a:t>
            </a:r>
            <a:r>
              <a:rPr dirty="0" sz="1100">
                <a:latin typeface="Verdana"/>
                <a:cs typeface="Verdana"/>
              </a:rPr>
              <a:t>different </a:t>
            </a:r>
            <a:r>
              <a:rPr dirty="0" sz="1100" spc="-5">
                <a:latin typeface="Verdana"/>
                <a:cs typeface="Verdana"/>
              </a:rPr>
              <a:t>approach to solve </a:t>
            </a:r>
            <a:r>
              <a:rPr dirty="0" sz="1100">
                <a:latin typeface="Verdana"/>
                <a:cs typeface="Verdana"/>
              </a:rPr>
              <a:t>a system of 'n' </a:t>
            </a:r>
            <a:r>
              <a:rPr dirty="0" sz="1100" spc="-5">
                <a:latin typeface="Verdana"/>
                <a:cs typeface="Verdana"/>
              </a:rPr>
              <a:t>linear equations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'n'  </a:t>
            </a:r>
            <a:r>
              <a:rPr dirty="0" sz="1100" spc="-5">
                <a:latin typeface="Verdana"/>
                <a:cs typeface="Verdana"/>
              </a:rPr>
              <a:t>unknowns. </a:t>
            </a:r>
            <a:r>
              <a:rPr dirty="0" sz="1100">
                <a:latin typeface="Verdana"/>
                <a:cs typeface="Verdana"/>
              </a:rPr>
              <a:t>Let us take </a:t>
            </a:r>
            <a:r>
              <a:rPr dirty="0" sz="1100" spc="-5">
                <a:latin typeface="Verdana"/>
                <a:cs typeface="Verdana"/>
              </a:rPr>
              <a:t>up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simple example to demonstrate this </a:t>
            </a:r>
            <a:r>
              <a:rPr dirty="0" sz="1100">
                <a:latin typeface="Verdana"/>
                <a:cs typeface="Verdana"/>
              </a:rPr>
              <a:t>use.</a:t>
            </a:r>
            <a:endParaRPr sz="1100">
              <a:latin typeface="Verdana"/>
              <a:cs typeface="Verdana"/>
            </a:endParaRPr>
          </a:p>
          <a:p>
            <a:pPr marL="12700" marR="3829050">
              <a:lnSpc>
                <a:spcPts val="2250"/>
              </a:lnSpc>
              <a:spcBef>
                <a:spcPts val="220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solve the equations:  5x </a:t>
            </a:r>
            <a:r>
              <a:rPr dirty="0" sz="1100">
                <a:latin typeface="Verdana"/>
                <a:cs typeface="Verdana"/>
              </a:rPr>
              <a:t>+ 9y =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Verdana"/>
                <a:cs typeface="Verdana"/>
              </a:rPr>
              <a:t>3x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 spc="-5">
                <a:latin typeface="Verdana"/>
                <a:cs typeface="Verdana"/>
              </a:rPr>
              <a:t>6y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100">
                <a:latin typeface="Verdana"/>
                <a:cs typeface="Verdana"/>
              </a:rPr>
              <a:t>Such a system of </a:t>
            </a:r>
            <a:r>
              <a:rPr dirty="0" sz="1100" spc="-5">
                <a:latin typeface="Verdana"/>
                <a:cs typeface="Verdana"/>
              </a:rPr>
              <a:t>linear equations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written </a:t>
            </a:r>
            <a:r>
              <a:rPr dirty="0" sz="1100" spc="-5">
                <a:latin typeface="Verdana"/>
                <a:cs typeface="Verdana"/>
              </a:rPr>
              <a:t>as the single matrix equation</a:t>
            </a:r>
            <a:r>
              <a:rPr dirty="0" sz="1100" spc="-2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Ax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600"/>
              </a:lnSpc>
              <a:spcBef>
                <a:spcPts val="5"/>
              </a:spcBef>
            </a:pP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where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coefficient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</a:t>
            </a:r>
            <a:r>
              <a:rPr dirty="0" sz="1100" spc="-10">
                <a:latin typeface="Verdana"/>
                <a:cs typeface="Verdana"/>
              </a:rPr>
              <a:t> 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column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containing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right-  </a:t>
            </a:r>
            <a:r>
              <a:rPr dirty="0" sz="1100">
                <a:latin typeface="Verdana"/>
                <a:cs typeface="Verdana"/>
              </a:rPr>
              <a:t>hand </a:t>
            </a:r>
            <a:r>
              <a:rPr dirty="0" sz="1100" spc="-5">
                <a:latin typeface="Verdana"/>
                <a:cs typeface="Verdana"/>
              </a:rPr>
              <a:t>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linear equations </a:t>
            </a:r>
            <a:r>
              <a:rPr dirty="0" sz="1100">
                <a:latin typeface="Verdana"/>
                <a:cs typeface="Verdana"/>
              </a:rPr>
              <a:t>and x </a:t>
            </a:r>
            <a:r>
              <a:rPr dirty="0" sz="1100" spc="-5">
                <a:latin typeface="Verdana"/>
                <a:cs typeface="Verdana"/>
              </a:rPr>
              <a:t>is the column </a:t>
            </a:r>
            <a:r>
              <a:rPr dirty="0" sz="1100">
                <a:latin typeface="Verdana"/>
                <a:cs typeface="Verdana"/>
              </a:rPr>
              <a:t>vector </a:t>
            </a:r>
            <a:r>
              <a:rPr dirty="0" sz="1100" spc="-5">
                <a:latin typeface="Verdana"/>
                <a:cs typeface="Verdana"/>
              </a:rPr>
              <a:t>representing the  solution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below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program: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13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[5, </a:t>
            </a:r>
            <a:r>
              <a:rPr dirty="0" sz="1100" spc="140">
                <a:latin typeface="Arial"/>
                <a:cs typeface="Arial"/>
              </a:rPr>
              <a:t>9; 3,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-6];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90">
                <a:latin typeface="Arial"/>
                <a:cs typeface="Arial"/>
              </a:rPr>
              <a:t>[5;4];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30">
                <a:latin typeface="Arial"/>
                <a:cs typeface="Arial"/>
              </a:rPr>
              <a:t>A </a:t>
            </a:r>
            <a:r>
              <a:rPr dirty="0" sz="1100" spc="300">
                <a:latin typeface="Arial"/>
                <a:cs typeface="Arial"/>
              </a:rPr>
              <a:t>\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017521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373121"/>
            <a:ext cx="5800090" cy="12763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R="4569460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1.157895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646930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-0.087719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3790314"/>
            <a:ext cx="5795010" cy="283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In same </a:t>
            </a:r>
            <a:r>
              <a:rPr dirty="0" sz="1100" spc="-5">
                <a:latin typeface="Verdana"/>
                <a:cs typeface="Verdana"/>
              </a:rPr>
              <a:t>way,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solve larger linear </a:t>
            </a:r>
            <a:r>
              <a:rPr dirty="0" sz="1100">
                <a:latin typeface="Verdana"/>
                <a:cs typeface="Verdana"/>
              </a:rPr>
              <a:t>systems </a:t>
            </a:r>
            <a:r>
              <a:rPr dirty="0" sz="1100" spc="-5">
                <a:latin typeface="Verdana"/>
                <a:cs typeface="Verdana"/>
              </a:rPr>
              <a:t>as given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  <a:p>
            <a:pPr marL="30480" marR="4525645">
              <a:lnSpc>
                <a:spcPts val="2240"/>
              </a:lnSpc>
              <a:spcBef>
                <a:spcPts val="225"/>
              </a:spcBef>
            </a:pPr>
            <a:r>
              <a:rPr dirty="0" sz="1100">
                <a:latin typeface="Verdana"/>
                <a:cs typeface="Verdana"/>
              </a:rPr>
              <a:t>x + </a:t>
            </a:r>
            <a:r>
              <a:rPr dirty="0" sz="1100" spc="-5">
                <a:latin typeface="Verdana"/>
                <a:cs typeface="Verdana"/>
              </a:rPr>
              <a:t>3y </a:t>
            </a:r>
            <a:r>
              <a:rPr dirty="0" sz="1100">
                <a:latin typeface="Verdana"/>
                <a:cs typeface="Verdana"/>
              </a:rPr>
              <a:t>-2z = 5  </a:t>
            </a:r>
            <a:r>
              <a:rPr dirty="0" sz="1100" spc="-5">
                <a:latin typeface="Verdana"/>
                <a:cs typeface="Verdana"/>
              </a:rPr>
              <a:t>3x </a:t>
            </a:r>
            <a:r>
              <a:rPr dirty="0" sz="1100">
                <a:latin typeface="Verdana"/>
                <a:cs typeface="Verdana"/>
              </a:rPr>
              <a:t>+ 5y + </a:t>
            </a:r>
            <a:r>
              <a:rPr dirty="0" sz="1100" spc="-5">
                <a:latin typeface="Verdana"/>
                <a:cs typeface="Verdana"/>
              </a:rPr>
              <a:t>6z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7  </a:t>
            </a:r>
            <a:r>
              <a:rPr dirty="0" sz="1100" spc="-5">
                <a:latin typeface="Verdana"/>
                <a:cs typeface="Verdana"/>
              </a:rPr>
              <a:t>2x </a:t>
            </a:r>
            <a:r>
              <a:rPr dirty="0" sz="1100">
                <a:latin typeface="Verdana"/>
                <a:cs typeface="Verdana"/>
              </a:rPr>
              <a:t>+ 4y + </a:t>
            </a:r>
            <a:r>
              <a:rPr dirty="0" sz="1100" spc="-5">
                <a:latin typeface="Verdana"/>
                <a:cs typeface="Verdana"/>
              </a:rPr>
              <a:t>3z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Expanding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Collecting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Equations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ct val="109100"/>
              </a:lnSpc>
              <a:spcBef>
                <a:spcPts val="66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expand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collect </a:t>
            </a:r>
            <a:r>
              <a:rPr dirty="0" sz="1100" spc="-5">
                <a:latin typeface="Verdana"/>
                <a:cs typeface="Verdana"/>
              </a:rPr>
              <a:t>commands expands </a:t>
            </a:r>
            <a:r>
              <a:rPr dirty="0" sz="1100">
                <a:latin typeface="Verdana"/>
                <a:cs typeface="Verdana"/>
              </a:rPr>
              <a:t>and collects an </a:t>
            </a:r>
            <a:r>
              <a:rPr dirty="0" sz="1100" spc="-5">
                <a:latin typeface="Verdana"/>
                <a:cs typeface="Verdana"/>
              </a:rPr>
              <a:t>equation  respectively.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demonstrates the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concepts:</a:t>
            </a:r>
            <a:endParaRPr sz="1100">
              <a:latin typeface="Verdana"/>
              <a:cs typeface="Verdana"/>
            </a:endParaRPr>
          </a:p>
          <a:p>
            <a:pPr marL="30480" marR="2540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work with many symbolic functions, you should declare that your  variables are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symbolic.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782688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40">
                <a:latin typeface="Arial"/>
                <a:cs typeface="Arial"/>
              </a:rPr>
              <a:t>syms  </a:t>
            </a:r>
            <a:r>
              <a:rPr dirty="0" sz="1100" spc="55">
                <a:latin typeface="Arial"/>
                <a:cs typeface="Arial"/>
              </a:rPr>
              <a:t>x  </a:t>
            </a:r>
            <a:r>
              <a:rPr dirty="0" sz="1100" spc="15">
                <a:latin typeface="Arial"/>
                <a:cs typeface="Arial"/>
              </a:rPr>
              <a:t>%symbolic  </a:t>
            </a:r>
            <a:r>
              <a:rPr dirty="0" sz="1100" spc="120">
                <a:latin typeface="Arial"/>
                <a:cs typeface="Arial"/>
              </a:rPr>
              <a:t>variable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syms  </a:t>
            </a:r>
            <a:r>
              <a:rPr dirty="0" sz="1100" spc="55">
                <a:latin typeface="Arial"/>
                <a:cs typeface="Arial"/>
              </a:rPr>
              <a:t>y  </a:t>
            </a:r>
            <a:r>
              <a:rPr dirty="0" sz="1100" spc="15">
                <a:latin typeface="Arial"/>
                <a:cs typeface="Arial"/>
              </a:rPr>
              <a:t>%symbolic  </a:t>
            </a:r>
            <a:r>
              <a:rPr dirty="0" sz="1100" spc="120">
                <a:latin typeface="Arial"/>
                <a:cs typeface="Arial"/>
              </a:rPr>
              <a:t>variable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73025" marR="4107815">
              <a:lnSpc>
                <a:spcPct val="188200"/>
              </a:lnSpc>
              <a:spcBef>
                <a:spcPts val="1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expanding </a:t>
            </a:r>
            <a:r>
              <a:rPr dirty="0" sz="1100" spc="70">
                <a:latin typeface="Arial"/>
                <a:cs typeface="Arial"/>
              </a:rPr>
              <a:t>equations  </a:t>
            </a:r>
            <a:r>
              <a:rPr dirty="0" sz="1100" spc="95">
                <a:latin typeface="Arial"/>
                <a:cs typeface="Arial"/>
              </a:rPr>
              <a:t>expand((x-5)*(x+9))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expand((x+2)*(x-3)*(x-5)*(x+7))</a:t>
            </a:r>
            <a:endParaRPr sz="1100">
              <a:latin typeface="Arial"/>
              <a:cs typeface="Arial"/>
            </a:endParaRPr>
          </a:p>
          <a:p>
            <a:pPr marL="73025" marR="4491355">
              <a:lnSpc>
                <a:spcPct val="188200"/>
              </a:lnSpc>
              <a:spcBef>
                <a:spcPts val="10"/>
              </a:spcBef>
            </a:pP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an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35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40">
                <a:latin typeface="Arial"/>
                <a:cs typeface="Arial"/>
              </a:rPr>
              <a:t>(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an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c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240">
                <a:latin typeface="Arial"/>
                <a:cs typeface="Arial"/>
              </a:rPr>
              <a:t>(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45">
                <a:latin typeface="Arial"/>
                <a:cs typeface="Arial"/>
              </a:rPr>
              <a:t>y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collecting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equations</a:t>
            </a:r>
            <a:endParaRPr sz="1100">
              <a:latin typeface="Arial"/>
              <a:cs typeface="Arial"/>
            </a:endParaRPr>
          </a:p>
          <a:p>
            <a:pPr marL="73025" marR="3873500">
              <a:lnSpc>
                <a:spcPct val="188200"/>
              </a:lnSpc>
              <a:spcBef>
                <a:spcPts val="10"/>
              </a:spcBef>
            </a:pPr>
            <a:r>
              <a:rPr dirty="0" sz="1100" spc="130">
                <a:latin typeface="Arial"/>
                <a:cs typeface="Arial"/>
              </a:rPr>
              <a:t>collect(x^3 </a:t>
            </a:r>
            <a:r>
              <a:rPr dirty="0" sz="1100" spc="165">
                <a:latin typeface="Arial"/>
                <a:cs typeface="Arial"/>
              </a:rPr>
              <a:t>*(x-7))  </a:t>
            </a:r>
            <a:r>
              <a:rPr dirty="0" sz="1100" spc="145">
                <a:latin typeface="Arial"/>
                <a:cs typeface="Arial"/>
              </a:rPr>
              <a:t>collect(x^4*(x-3)*(x-5))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017521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373121"/>
            <a:ext cx="5800090" cy="3803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 marR="4567555">
              <a:lnSpc>
                <a:spcPts val="2500"/>
              </a:lnSpc>
              <a:spcBef>
                <a:spcPts val="275"/>
              </a:spcBef>
            </a:pPr>
            <a:r>
              <a:rPr dirty="0" sz="1100" spc="40">
                <a:latin typeface="Arial"/>
                <a:cs typeface="Arial"/>
              </a:rPr>
              <a:t>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4*x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-15">
                <a:latin typeface="Arial"/>
                <a:cs typeface="Arial"/>
              </a:rPr>
              <a:t>45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>
              <a:lnSpc>
                <a:spcPct val="100000"/>
              </a:lnSpc>
              <a:spcBef>
                <a:spcPts val="880"/>
              </a:spcBef>
            </a:pPr>
            <a:r>
              <a:rPr dirty="0" sz="1100" spc="40">
                <a:latin typeface="Arial"/>
                <a:cs typeface="Arial"/>
              </a:rPr>
              <a:t>x^4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40">
                <a:latin typeface="Arial"/>
                <a:cs typeface="Arial"/>
              </a:rPr>
              <a:t>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45">
                <a:latin typeface="Arial"/>
                <a:cs typeface="Arial"/>
              </a:rPr>
              <a:t>43*x^2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0">
                <a:latin typeface="Arial"/>
                <a:cs typeface="Arial"/>
              </a:rPr>
              <a:t>23*x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 marR="4490720">
              <a:lnSpc>
                <a:spcPct val="188200"/>
              </a:lnSpc>
              <a:spcBef>
                <a:spcPts val="10"/>
              </a:spcBef>
            </a:pPr>
            <a:r>
              <a:rPr dirty="0" sz="1100" spc="120">
                <a:latin typeface="Arial"/>
                <a:cs typeface="Arial"/>
              </a:rPr>
              <a:t>2*cos(x)*sin(x)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 marR="3491229" indent="-78105">
              <a:lnSpc>
                <a:spcPts val="2500"/>
              </a:lnSpc>
              <a:spcBef>
                <a:spcPts val="265"/>
              </a:spcBef>
            </a:pPr>
            <a:r>
              <a:rPr dirty="0" sz="1100" spc="105">
                <a:latin typeface="Arial"/>
                <a:cs typeface="Arial"/>
              </a:rPr>
              <a:t>cos(x)*cos(y)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55">
                <a:latin typeface="Arial"/>
                <a:cs typeface="Arial"/>
              </a:rPr>
              <a:t>sin(x)*sin(y)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>
              <a:lnSpc>
                <a:spcPct val="100000"/>
              </a:lnSpc>
              <a:spcBef>
                <a:spcPts val="885"/>
              </a:spcBef>
            </a:pPr>
            <a:r>
              <a:rPr dirty="0" sz="1100" spc="40">
                <a:latin typeface="Arial"/>
                <a:cs typeface="Arial"/>
              </a:rPr>
              <a:t>x^4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7*x^3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x^6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8*x^5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15*x^4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6454520"/>
            <a:ext cx="5795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Expanding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Collecting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Equations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Octave	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814794"/>
            <a:ext cx="5760720" cy="197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9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You need </a:t>
            </a:r>
            <a:r>
              <a:rPr dirty="0" sz="1100" spc="-5">
                <a:latin typeface="Verdana"/>
                <a:cs typeface="Verdana"/>
              </a:rPr>
              <a:t>to have </a:t>
            </a:r>
            <a:r>
              <a:rPr dirty="0" sz="1100" spc="-5" b="1">
                <a:latin typeface="Verdana"/>
                <a:cs typeface="Verdana"/>
              </a:rPr>
              <a:t>symbolic </a:t>
            </a:r>
            <a:r>
              <a:rPr dirty="0" sz="1100">
                <a:latin typeface="Verdana"/>
                <a:cs typeface="Verdana"/>
              </a:rPr>
              <a:t>package,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provides </a:t>
            </a:r>
            <a:r>
              <a:rPr dirty="0" sz="1100" spc="-5" b="1">
                <a:latin typeface="Verdana"/>
                <a:cs typeface="Verdana"/>
              </a:rPr>
              <a:t>expand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 b="1">
                <a:latin typeface="Verdana"/>
                <a:cs typeface="Verdana"/>
              </a:rPr>
              <a:t>collect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to expand </a:t>
            </a:r>
            <a:r>
              <a:rPr dirty="0" sz="1100">
                <a:latin typeface="Verdana"/>
                <a:cs typeface="Verdana"/>
              </a:rPr>
              <a:t>and collect </a:t>
            </a:r>
            <a:r>
              <a:rPr dirty="0" sz="1100" spc="5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equation, respectively.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 example </a:t>
            </a:r>
            <a:r>
              <a:rPr dirty="0" sz="1100">
                <a:latin typeface="Verdana"/>
                <a:cs typeface="Verdana"/>
              </a:rPr>
              <a:t>demonstrates </a:t>
            </a:r>
            <a:r>
              <a:rPr dirty="0" sz="1100" spc="-5">
                <a:latin typeface="Verdana"/>
                <a:cs typeface="Verdana"/>
              </a:rPr>
              <a:t>the concepts:</a:t>
            </a:r>
            <a:endParaRPr sz="1100">
              <a:latin typeface="Verdana"/>
              <a:cs typeface="Verdana"/>
            </a:endParaRPr>
          </a:p>
          <a:p>
            <a:pPr algn="just" marL="12700" marR="8255">
              <a:lnSpc>
                <a:spcPct val="1088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work with many symbolic functions, you </a:t>
            </a:r>
            <a:r>
              <a:rPr dirty="0" sz="1100">
                <a:latin typeface="Verdana"/>
                <a:cs typeface="Verdana"/>
              </a:rPr>
              <a:t>should </a:t>
            </a:r>
            <a:r>
              <a:rPr dirty="0" sz="1100" spc="-5">
                <a:latin typeface="Verdana"/>
                <a:cs typeface="Verdana"/>
              </a:rPr>
              <a:t>declare that your  variables are symbolic </a:t>
            </a:r>
            <a:r>
              <a:rPr dirty="0" sz="1100">
                <a:latin typeface="Verdana"/>
                <a:cs typeface="Verdana"/>
              </a:rPr>
              <a:t>but Octave </a:t>
            </a:r>
            <a:r>
              <a:rPr dirty="0" sz="1100" spc="-5">
                <a:latin typeface="Verdana"/>
                <a:cs typeface="Verdana"/>
              </a:rPr>
              <a:t>has </a:t>
            </a:r>
            <a:r>
              <a:rPr dirty="0" sz="1100">
                <a:latin typeface="Verdana"/>
                <a:cs typeface="Verdana"/>
              </a:rPr>
              <a:t>different </a:t>
            </a:r>
            <a:r>
              <a:rPr dirty="0" sz="1100" spc="-5">
                <a:latin typeface="Verdana"/>
                <a:cs typeface="Verdana"/>
              </a:rPr>
              <a:t>approach to define symbolic  variables. Notice the </a:t>
            </a:r>
            <a:r>
              <a:rPr dirty="0" sz="1100">
                <a:latin typeface="Verdana"/>
                <a:cs typeface="Verdana"/>
              </a:rPr>
              <a:t>use of </a:t>
            </a:r>
            <a:r>
              <a:rPr dirty="0" sz="1100" spc="-5" b="1">
                <a:latin typeface="Verdana"/>
                <a:cs typeface="Verdana"/>
              </a:rPr>
              <a:t>Sin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b="1">
                <a:latin typeface="Verdana"/>
                <a:cs typeface="Verdana"/>
              </a:rPr>
              <a:t>Cos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defined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symbolic  package.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8954769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first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235">
                <a:latin typeface="Arial"/>
                <a:cs typeface="Arial"/>
              </a:rPr>
              <a:t>all </a:t>
            </a:r>
            <a:r>
              <a:rPr dirty="0" sz="1100" spc="80">
                <a:latin typeface="Arial"/>
                <a:cs typeface="Arial"/>
              </a:rPr>
              <a:t>load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package, </a:t>
            </a:r>
            <a:r>
              <a:rPr dirty="0" sz="1100" spc="-75">
                <a:latin typeface="Arial"/>
                <a:cs typeface="Arial"/>
              </a:rPr>
              <a:t>make </a:t>
            </a:r>
            <a:r>
              <a:rPr dirty="0" sz="1100" spc="65">
                <a:latin typeface="Arial"/>
                <a:cs typeface="Arial"/>
              </a:rPr>
              <a:t>sure </a:t>
            </a:r>
            <a:r>
              <a:rPr dirty="0" sz="1100" spc="270">
                <a:latin typeface="Arial"/>
                <a:cs typeface="Arial"/>
              </a:rPr>
              <a:t>it’s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installed.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0147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3340735">
              <a:lnSpc>
                <a:spcPct val="188200"/>
              </a:lnSpc>
              <a:spcBef>
                <a:spcPts val="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make </a:t>
            </a:r>
            <a:r>
              <a:rPr dirty="0" sz="1100" spc="25">
                <a:latin typeface="Arial"/>
                <a:cs typeface="Arial"/>
              </a:rPr>
              <a:t>symbols </a:t>
            </a:r>
            <a:r>
              <a:rPr dirty="0" sz="1100">
                <a:latin typeface="Arial"/>
                <a:cs typeface="Arial"/>
              </a:rPr>
              <a:t>module </a:t>
            </a:r>
            <a:r>
              <a:rPr dirty="0" sz="1100" spc="114">
                <a:latin typeface="Arial"/>
                <a:cs typeface="Arial"/>
              </a:rPr>
              <a:t>available  </a:t>
            </a: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3646804">
              <a:lnSpc>
                <a:spcPct val="1882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define </a:t>
            </a:r>
            <a:r>
              <a:rPr dirty="0" sz="1100" spc="65">
                <a:latin typeface="Arial"/>
                <a:cs typeface="Arial"/>
              </a:rPr>
              <a:t>symbolic </a:t>
            </a:r>
            <a:r>
              <a:rPr dirty="0" sz="1100" spc="110">
                <a:latin typeface="Arial"/>
                <a:cs typeface="Arial"/>
              </a:rPr>
              <a:t>variables  </a:t>
            </a: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70">
                <a:latin typeface="Arial"/>
                <a:cs typeface="Arial"/>
              </a:rPr>
              <a:t>sym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265">
                <a:latin typeface="Arial"/>
                <a:cs typeface="Arial"/>
              </a:rPr>
              <a:t>('x');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y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70">
                <a:latin typeface="Arial"/>
                <a:cs typeface="Arial"/>
              </a:rPr>
              <a:t>sym  </a:t>
            </a:r>
            <a:r>
              <a:rPr dirty="0" sz="1100" spc="265">
                <a:latin typeface="Arial"/>
                <a:cs typeface="Arial"/>
              </a:rPr>
              <a:t>('y');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z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70">
                <a:latin typeface="Arial"/>
                <a:cs typeface="Arial"/>
              </a:rPr>
              <a:t>sym  </a:t>
            </a:r>
            <a:r>
              <a:rPr dirty="0" sz="1100" spc="265">
                <a:latin typeface="Arial"/>
                <a:cs typeface="Arial"/>
              </a:rPr>
              <a:t>('z');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4107815">
              <a:lnSpc>
                <a:spcPct val="188200"/>
              </a:lnSpc>
              <a:spcBef>
                <a:spcPts val="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expanding </a:t>
            </a:r>
            <a:r>
              <a:rPr dirty="0" sz="1100" spc="70">
                <a:latin typeface="Arial"/>
                <a:cs typeface="Arial"/>
              </a:rPr>
              <a:t>equations  </a:t>
            </a:r>
            <a:r>
              <a:rPr dirty="0" sz="1100" spc="95">
                <a:latin typeface="Arial"/>
                <a:cs typeface="Arial"/>
              </a:rPr>
              <a:t>expand((x-5)*(x+9))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expand((x+2)*(x-3)*(x-5)*(x+7))</a:t>
            </a:r>
            <a:endParaRPr sz="1100">
              <a:latin typeface="Arial"/>
              <a:cs typeface="Arial"/>
            </a:endParaRPr>
          </a:p>
          <a:p>
            <a:pPr marL="73025" marR="4491355">
              <a:lnSpc>
                <a:spcPct val="188200"/>
              </a:lnSpc>
              <a:spcBef>
                <a:spcPts val="15"/>
              </a:spcBef>
            </a:pP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an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-130">
                <a:latin typeface="Arial"/>
                <a:cs typeface="Arial"/>
              </a:rPr>
              <a:t>S</a:t>
            </a:r>
            <a:r>
              <a:rPr dirty="0" sz="1100" spc="35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40">
                <a:latin typeface="Arial"/>
                <a:cs typeface="Arial"/>
              </a:rPr>
              <a:t>(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sz="1100" spc="190">
                <a:latin typeface="Arial"/>
                <a:cs typeface="Arial"/>
              </a:rPr>
              <a:t>*</a:t>
            </a:r>
            <a:r>
              <a:rPr dirty="0" sz="1100" spc="145">
                <a:latin typeface="Arial"/>
                <a:cs typeface="Arial"/>
              </a:rPr>
              <a:t>x))  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an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-190">
                <a:latin typeface="Arial"/>
                <a:cs typeface="Arial"/>
              </a:rPr>
              <a:t>C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240">
                <a:latin typeface="Arial"/>
                <a:cs typeface="Arial"/>
              </a:rPr>
              <a:t>(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45">
                <a:latin typeface="Arial"/>
                <a:cs typeface="Arial"/>
              </a:rPr>
              <a:t>y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3643629">
              <a:lnSpc>
                <a:spcPct val="1882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collecting </a:t>
            </a:r>
            <a:r>
              <a:rPr dirty="0" sz="1100" spc="70">
                <a:latin typeface="Arial"/>
                <a:cs typeface="Arial"/>
              </a:rPr>
              <a:t>equations  </a:t>
            </a:r>
            <a:r>
              <a:rPr dirty="0" sz="1100" spc="130">
                <a:latin typeface="Arial"/>
                <a:cs typeface="Arial"/>
              </a:rPr>
              <a:t>collect(x^3 </a:t>
            </a:r>
            <a:r>
              <a:rPr dirty="0" sz="1100" spc="175">
                <a:latin typeface="Arial"/>
                <a:cs typeface="Arial"/>
              </a:rPr>
              <a:t>*(x-7), </a:t>
            </a:r>
            <a:r>
              <a:rPr dirty="0" sz="1100" spc="145">
                <a:latin typeface="Arial"/>
                <a:cs typeface="Arial"/>
              </a:rPr>
              <a:t>z)  </a:t>
            </a:r>
            <a:r>
              <a:rPr dirty="0" sz="1100" spc="150">
                <a:latin typeface="Arial"/>
                <a:cs typeface="Arial"/>
              </a:rPr>
              <a:t>collect(x^4*(x-3)*(x-5),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z)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8034" y="9313426"/>
            <a:ext cx="29083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-10">
                <a:latin typeface="Verdana"/>
                <a:cs typeface="Verdana"/>
              </a:rPr>
              <a:t>178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074789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7430769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85">
                <a:latin typeface="Arial"/>
                <a:cs typeface="Arial"/>
              </a:rPr>
              <a:t>-45.0+x^2+(4.0)*x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75">
                <a:latin typeface="Arial"/>
                <a:cs typeface="Arial"/>
              </a:rPr>
              <a:t>210.0+x^4-(43.0)*x^2+x^3+(23.0)*x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8017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4797425">
              <a:lnSpc>
                <a:spcPct val="1882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350">
                <a:latin typeface="Arial"/>
                <a:cs typeface="Arial"/>
              </a:rPr>
              <a:t>i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 spc="229">
                <a:latin typeface="Arial"/>
                <a:cs typeface="Arial"/>
              </a:rPr>
              <a:t>((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165">
                <a:latin typeface="Arial"/>
                <a:cs typeface="Arial"/>
              </a:rPr>
              <a:t>*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5104765">
              <a:lnSpc>
                <a:spcPct val="188200"/>
              </a:lnSpc>
            </a:pPr>
            <a:r>
              <a:rPr dirty="0" sz="1100" spc="55">
                <a:latin typeface="Arial"/>
                <a:cs typeface="Arial"/>
              </a:rPr>
              <a:t>c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45">
                <a:latin typeface="Arial"/>
                <a:cs typeface="Arial"/>
              </a:rPr>
              <a:t>y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x^(3.0)*(-7.0+x)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(-3.0+x)*x^(4.0)*(-5.0+x)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179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4999100"/>
            <a:ext cx="5795010" cy="134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Factorization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Simplification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3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Algebraic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Expressions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factor </a:t>
            </a:r>
            <a:r>
              <a:rPr dirty="0" sz="1100" spc="-5">
                <a:latin typeface="Verdana"/>
                <a:cs typeface="Verdana"/>
              </a:rPr>
              <a:t>function factorizes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expression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simplify </a:t>
            </a:r>
            <a:r>
              <a:rPr dirty="0" sz="1100" spc="-5">
                <a:latin typeface="Verdana"/>
                <a:cs typeface="Verdana"/>
              </a:rPr>
              <a:t>function simplifies 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expression.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 demonstrates the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concept: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500748"/>
            <a:ext cx="5800090" cy="15919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  <a:p>
            <a:pPr marL="73025" marR="3721735">
              <a:lnSpc>
                <a:spcPct val="188200"/>
              </a:lnSpc>
              <a:spcBef>
                <a:spcPts val="15"/>
              </a:spcBef>
            </a:pPr>
            <a:r>
              <a:rPr dirty="0" sz="1100" spc="120">
                <a:latin typeface="Arial"/>
                <a:cs typeface="Arial"/>
              </a:rPr>
              <a:t>factor(x^3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90">
                <a:latin typeface="Arial"/>
                <a:cs typeface="Arial"/>
              </a:rPr>
              <a:t>y^3)  </a:t>
            </a:r>
            <a:r>
              <a:rPr dirty="0" sz="1100" spc="114">
                <a:latin typeface="Arial"/>
                <a:cs typeface="Arial"/>
              </a:rPr>
              <a:t>factor([x^2-y^2,x^3+y^3])  </a:t>
            </a:r>
            <a:r>
              <a:rPr dirty="0" sz="1100" spc="135">
                <a:latin typeface="Arial"/>
                <a:cs typeface="Arial"/>
              </a:rPr>
              <a:t>simplify((x^4-16)/(x^2-4))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233409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8589009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45">
                <a:latin typeface="Arial"/>
                <a:cs typeface="Arial"/>
              </a:rPr>
              <a:t>(x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14">
                <a:latin typeface="Arial"/>
                <a:cs typeface="Arial"/>
              </a:rPr>
              <a:t>y)*(x^2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90">
                <a:latin typeface="Arial"/>
                <a:cs typeface="Arial"/>
              </a:rPr>
              <a:t>x*y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y^2)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 marR="2186305">
              <a:lnSpc>
                <a:spcPct val="188200"/>
              </a:lnSpc>
              <a:spcBef>
                <a:spcPts val="10"/>
              </a:spcBef>
            </a:pP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140">
                <a:latin typeface="Arial"/>
                <a:cs typeface="Arial"/>
              </a:rPr>
              <a:t>(x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45">
                <a:latin typeface="Arial"/>
                <a:cs typeface="Arial"/>
              </a:rPr>
              <a:t>y)*(x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95">
                <a:latin typeface="Arial"/>
                <a:cs typeface="Arial"/>
              </a:rPr>
              <a:t>y), </a:t>
            </a:r>
            <a:r>
              <a:rPr dirty="0" sz="1100" spc="145">
                <a:latin typeface="Arial"/>
                <a:cs typeface="Arial"/>
              </a:rPr>
              <a:t>(x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y)*(x^2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90">
                <a:latin typeface="Arial"/>
                <a:cs typeface="Arial"/>
              </a:rPr>
              <a:t>x*y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30">
                <a:latin typeface="Arial"/>
                <a:cs typeface="Arial"/>
              </a:rPr>
              <a:t>y^2)]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4844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(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865">
                        <a:lnSpc>
                          <a:spcPct val="108200"/>
                        </a:lnSpc>
                        <a:spcBef>
                          <a:spcPts val="520"/>
                        </a:spcBef>
                        <a:tabLst>
                          <a:tab pos="1141730" algn="l"/>
                          <a:tab pos="1880870" algn="l"/>
                          <a:tab pos="2586990" algn="l"/>
                          <a:tab pos="3482975" algn="l"/>
                          <a:tab pos="3883660" algn="l"/>
                        </a:tabLst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P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heses;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enc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l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oses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arg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nd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y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indices; overrides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precedence.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[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]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Brackets; enclosures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point.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…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Ellipsis; line-continuation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,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Comma; separates statements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;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Semicolon; separates columns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suppresses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display.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%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769">
                        <a:lnSpc>
                          <a:spcPct val="109100"/>
                        </a:lnSpc>
                        <a:spcBef>
                          <a:spcPts val="505"/>
                        </a:spcBef>
                        <a:tabLst>
                          <a:tab pos="765175" algn="l"/>
                          <a:tab pos="1271905" algn="l"/>
                          <a:tab pos="2181860" algn="l"/>
                          <a:tab pos="2423160" algn="l"/>
                          <a:tab pos="3236595" algn="l"/>
                          <a:tab pos="3652520" algn="l"/>
                        </a:tabLst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P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ercent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n;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g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te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ent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nd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spe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f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formatting.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_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Quote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sign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transpose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._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Non-conjugated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transpose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=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Assignment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operator.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10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6057750"/>
            <a:ext cx="5795010" cy="72453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Special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Variables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Constants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supports the following </a:t>
            </a:r>
            <a:r>
              <a:rPr dirty="0" sz="1100">
                <a:latin typeface="Verdana"/>
                <a:cs typeface="Verdana"/>
              </a:rPr>
              <a:t>special </a:t>
            </a:r>
            <a:r>
              <a:rPr dirty="0" sz="1100" spc="-5">
                <a:latin typeface="Verdana"/>
                <a:cs typeface="Verdana"/>
              </a:rPr>
              <a:t>variables and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constants: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6889368"/>
          <a:ext cx="5768340" cy="224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Name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Meaning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ans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Most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recent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answer.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eps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Accuracy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floating-point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precision.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 b="1">
                          <a:latin typeface="Verdana"/>
                          <a:cs typeface="Verdana"/>
                        </a:rPr>
                        <a:t>i,j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imaginary unit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√-1.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Inf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Infinity.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420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 marR="2540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various ways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solving problems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differential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integral  calculus,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solving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differential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degree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limits.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Best  of </a:t>
            </a:r>
            <a:r>
              <a:rPr dirty="0" sz="1100" spc="-5">
                <a:latin typeface="Verdana"/>
                <a:cs typeface="Verdana"/>
              </a:rPr>
              <a:t>all, you </a:t>
            </a:r>
            <a:r>
              <a:rPr dirty="0" sz="1100">
                <a:latin typeface="Verdana"/>
                <a:cs typeface="Verdana"/>
              </a:rPr>
              <a:t>can easily </a:t>
            </a:r>
            <a:r>
              <a:rPr dirty="0" sz="1100" spc="-5">
                <a:latin typeface="Verdana"/>
                <a:cs typeface="Verdana"/>
              </a:rPr>
              <a:t>plot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graphs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complex functions </a:t>
            </a:r>
            <a:r>
              <a:rPr dirty="0" sz="1100">
                <a:latin typeface="Verdana"/>
                <a:cs typeface="Verdana"/>
              </a:rPr>
              <a:t>and check </a:t>
            </a:r>
            <a:r>
              <a:rPr dirty="0" sz="1100" spc="-10">
                <a:latin typeface="Verdana"/>
                <a:cs typeface="Verdana"/>
              </a:rPr>
              <a:t>maxima,  </a:t>
            </a:r>
            <a:r>
              <a:rPr dirty="0" sz="1100" spc="-5">
                <a:latin typeface="Verdana"/>
                <a:cs typeface="Verdana"/>
              </a:rPr>
              <a:t>minima </a:t>
            </a:r>
            <a:r>
              <a:rPr dirty="0" sz="1100">
                <a:latin typeface="Verdana"/>
                <a:cs typeface="Verdana"/>
              </a:rPr>
              <a:t>and other stationery </a:t>
            </a:r>
            <a:r>
              <a:rPr dirty="0" sz="1100" spc="-5">
                <a:latin typeface="Verdana"/>
                <a:cs typeface="Verdana"/>
              </a:rPr>
              <a:t>points </a:t>
            </a:r>
            <a:r>
              <a:rPr dirty="0" sz="1100">
                <a:latin typeface="Verdana"/>
                <a:cs typeface="Verdana"/>
              </a:rPr>
              <a:t>on a graph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solving </a:t>
            </a:r>
            <a:r>
              <a:rPr dirty="0" sz="1100" spc="-5">
                <a:latin typeface="Verdana"/>
                <a:cs typeface="Verdana"/>
              </a:rPr>
              <a:t>the original function,</a:t>
            </a:r>
            <a:r>
              <a:rPr dirty="0" sz="1100" spc="-2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  well as </a:t>
            </a:r>
            <a:r>
              <a:rPr dirty="0" sz="1100" spc="-10">
                <a:latin typeface="Verdana"/>
                <a:cs typeface="Verdana"/>
              </a:rPr>
              <a:t>its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derivative.</a:t>
            </a:r>
            <a:endParaRPr sz="1100">
              <a:latin typeface="Verdana"/>
              <a:cs typeface="Verdana"/>
            </a:endParaRPr>
          </a:p>
          <a:p>
            <a:pPr algn="just" marL="30480" marR="26034">
              <a:lnSpc>
                <a:spcPct val="1088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chapter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deal </a:t>
            </a:r>
            <a:r>
              <a:rPr dirty="0" sz="1100" spc="-5">
                <a:latin typeface="Verdana"/>
                <a:cs typeface="Verdana"/>
              </a:rPr>
              <a:t>with problems </a:t>
            </a:r>
            <a:r>
              <a:rPr dirty="0" sz="1100">
                <a:latin typeface="Verdana"/>
                <a:cs typeface="Verdana"/>
              </a:rPr>
              <a:t>of calculus.. In </a:t>
            </a:r>
            <a:r>
              <a:rPr dirty="0" sz="1100" spc="-5">
                <a:latin typeface="Verdana"/>
                <a:cs typeface="Verdana"/>
              </a:rPr>
              <a:t>this chapter,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discuss  </a:t>
            </a:r>
            <a:r>
              <a:rPr dirty="0" sz="1100" spc="-5">
                <a:latin typeface="Verdana"/>
                <a:cs typeface="Verdana"/>
              </a:rPr>
              <a:t>pre-calculus </a:t>
            </a:r>
            <a:r>
              <a:rPr dirty="0" sz="1100">
                <a:latin typeface="Verdana"/>
                <a:cs typeface="Verdana"/>
              </a:rPr>
              <a:t>concepts </a:t>
            </a:r>
            <a:r>
              <a:rPr dirty="0" sz="1100" spc="-5">
                <a:latin typeface="Verdana"/>
                <a:cs typeface="Verdana"/>
              </a:rPr>
              <a:t>i.e., calculating limits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verifying the  properties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limits.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9100"/>
              </a:lnSpc>
              <a:spcBef>
                <a:spcPts val="82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next </a:t>
            </a:r>
            <a:r>
              <a:rPr dirty="0" sz="1100">
                <a:latin typeface="Verdana"/>
                <a:cs typeface="Verdana"/>
              </a:rPr>
              <a:t>chapter </a:t>
            </a:r>
            <a:r>
              <a:rPr dirty="0" sz="1100" spc="-5" i="1">
                <a:latin typeface="Verdana"/>
                <a:cs typeface="Verdana"/>
              </a:rPr>
              <a:t>Differential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>
                <a:latin typeface="Verdana"/>
                <a:cs typeface="Verdana"/>
              </a:rPr>
              <a:t>we will compute </a:t>
            </a:r>
            <a:r>
              <a:rPr dirty="0" sz="1100" spc="-5">
                <a:latin typeface="Verdana"/>
                <a:cs typeface="Verdana"/>
              </a:rPr>
              <a:t>derivative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5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expression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find the </a:t>
            </a:r>
            <a:r>
              <a:rPr dirty="0" sz="1100">
                <a:latin typeface="Verdana"/>
                <a:cs typeface="Verdana"/>
              </a:rPr>
              <a:t>local maxima and </a:t>
            </a:r>
            <a:r>
              <a:rPr dirty="0" sz="1100" spc="-5">
                <a:latin typeface="Verdana"/>
                <a:cs typeface="Verdana"/>
              </a:rPr>
              <a:t>minima </a:t>
            </a:r>
            <a:r>
              <a:rPr dirty="0" sz="1100">
                <a:latin typeface="Verdana"/>
                <a:cs typeface="Verdana"/>
              </a:rPr>
              <a:t>on a </a:t>
            </a:r>
            <a:r>
              <a:rPr dirty="0" sz="1100" spc="-5">
                <a:latin typeface="Verdana"/>
                <a:cs typeface="Verdana"/>
              </a:rPr>
              <a:t>graph.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also </a:t>
            </a:r>
            <a:r>
              <a:rPr dirty="0" sz="1100">
                <a:latin typeface="Verdana"/>
                <a:cs typeface="Verdana"/>
              </a:rPr>
              <a:t>discuss </a:t>
            </a:r>
            <a:r>
              <a:rPr dirty="0" sz="1100" spc="-5">
                <a:latin typeface="Verdana"/>
                <a:cs typeface="Verdana"/>
              </a:rPr>
              <a:t>solving  differential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equations.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10"/>
              </a:spcBef>
            </a:pPr>
            <a:r>
              <a:rPr dirty="0" sz="1100" spc="-5">
                <a:latin typeface="Verdana"/>
                <a:cs typeface="Verdana"/>
              </a:rPr>
              <a:t>Finally,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i="1">
                <a:latin typeface="Verdana"/>
                <a:cs typeface="Verdana"/>
              </a:rPr>
              <a:t>Integration </a:t>
            </a:r>
            <a:r>
              <a:rPr dirty="0" sz="1100" spc="-5">
                <a:latin typeface="Verdana"/>
                <a:cs typeface="Verdana"/>
              </a:rPr>
              <a:t>chapter, </a:t>
            </a:r>
            <a:r>
              <a:rPr dirty="0" sz="1100">
                <a:latin typeface="Verdana"/>
                <a:cs typeface="Verdana"/>
              </a:rPr>
              <a:t>we will discuss </a:t>
            </a:r>
            <a:r>
              <a:rPr dirty="0" sz="1100" spc="-5">
                <a:latin typeface="Verdana"/>
                <a:cs typeface="Verdana"/>
              </a:rPr>
              <a:t>integral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calculus.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Calculating</a:t>
            </a:r>
            <a:r>
              <a:rPr dirty="0" u="sng" sz="1800" spc="-3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Limits	</a:t>
            </a:r>
            <a:endParaRPr sz="1800">
              <a:latin typeface="Arial"/>
              <a:cs typeface="Arial"/>
            </a:endParaRPr>
          </a:p>
          <a:p>
            <a:pPr algn="just" marL="30480" marR="24130">
              <a:lnSpc>
                <a:spcPct val="1087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provides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limit</a:t>
            </a:r>
            <a:r>
              <a:rPr dirty="0" sz="1100" spc="-95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calculating limits.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its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most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basic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form, 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limit </a:t>
            </a:r>
            <a:r>
              <a:rPr dirty="0" sz="1100">
                <a:latin typeface="Verdana"/>
                <a:cs typeface="Verdana"/>
              </a:rPr>
              <a:t>command takes </a:t>
            </a:r>
            <a:r>
              <a:rPr dirty="0" sz="1100" spc="-5">
                <a:latin typeface="Verdana"/>
                <a:cs typeface="Verdana"/>
              </a:rPr>
              <a:t>expression as an argument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finds the </a:t>
            </a:r>
            <a:r>
              <a:rPr dirty="0" sz="1100" spc="-10">
                <a:latin typeface="Verdana"/>
                <a:cs typeface="Verdana"/>
              </a:rPr>
              <a:t>limit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 expression as the </a:t>
            </a:r>
            <a:r>
              <a:rPr dirty="0" sz="1100">
                <a:latin typeface="Verdana"/>
                <a:cs typeface="Verdana"/>
              </a:rPr>
              <a:t>independent </a:t>
            </a:r>
            <a:r>
              <a:rPr dirty="0" sz="1100" spc="-5">
                <a:latin typeface="Verdana"/>
                <a:cs typeface="Verdana"/>
              </a:rPr>
              <a:t>variable </a:t>
            </a:r>
            <a:r>
              <a:rPr dirty="0" sz="1100">
                <a:latin typeface="Verdana"/>
                <a:cs typeface="Verdana"/>
              </a:rPr>
              <a:t>goes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zero.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calculate the limit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f(x)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5">
                <a:latin typeface="Verdana"/>
                <a:cs typeface="Verdana"/>
              </a:rPr>
              <a:t>(x</a:t>
            </a:r>
            <a:r>
              <a:rPr dirty="0" baseline="31746" sz="1050" spc="7">
                <a:latin typeface="Verdana"/>
                <a:cs typeface="Verdana"/>
              </a:rPr>
              <a:t>3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5)/(x</a:t>
            </a:r>
            <a:r>
              <a:rPr dirty="0" baseline="31746" sz="1050" spc="-7">
                <a:latin typeface="Verdana"/>
                <a:cs typeface="Verdana"/>
              </a:rPr>
              <a:t>4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7), as </a:t>
            </a:r>
            <a:r>
              <a:rPr dirty="0" sz="1100">
                <a:latin typeface="Verdana"/>
                <a:cs typeface="Verdana"/>
              </a:rPr>
              <a:t>x  tends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zero.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6170040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65">
                <a:latin typeface="Arial"/>
                <a:cs typeface="Arial"/>
              </a:rPr>
              <a:t>limit((x^3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25">
                <a:latin typeface="Arial"/>
                <a:cs typeface="Arial"/>
              </a:rPr>
              <a:t>5)/(x^4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7))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954392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7310373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R="526097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259070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5/7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080095"/>
            <a:ext cx="57594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limit </a:t>
            </a:r>
            <a:r>
              <a:rPr dirty="0" sz="1100" spc="-5">
                <a:latin typeface="Verdana"/>
                <a:cs typeface="Verdana"/>
              </a:rPr>
              <a:t>function falls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realm of </a:t>
            </a:r>
            <a:r>
              <a:rPr dirty="0" sz="1100" spc="-5">
                <a:latin typeface="Verdana"/>
                <a:cs typeface="Verdana"/>
              </a:rPr>
              <a:t>symbolic computing;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 spc="-10">
                <a:latin typeface="Verdana"/>
                <a:cs typeface="Verdana"/>
              </a:rPr>
              <a:t>use 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syms</a:t>
            </a:r>
            <a:r>
              <a:rPr dirty="0" sz="1100" spc="-4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tell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symbolic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using.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You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  </a:t>
            </a:r>
            <a:r>
              <a:rPr dirty="0" sz="1100" spc="-5">
                <a:latin typeface="Verdana"/>
                <a:cs typeface="Verdana"/>
              </a:rPr>
              <a:t>also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compute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limit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tends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some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other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than  </a:t>
            </a:r>
            <a:r>
              <a:rPr dirty="0" baseline="5050" sz="1650">
                <a:latin typeface="Verdana"/>
                <a:cs typeface="Verdana"/>
              </a:rPr>
              <a:t>zero. To </a:t>
            </a:r>
            <a:r>
              <a:rPr dirty="0" baseline="5050" sz="1650" spc="-7">
                <a:latin typeface="Verdana"/>
                <a:cs typeface="Verdana"/>
              </a:rPr>
              <a:t>calculate lim </a:t>
            </a:r>
            <a:r>
              <a:rPr dirty="0" sz="700" spc="-5">
                <a:latin typeface="Verdana"/>
                <a:cs typeface="Verdana"/>
              </a:rPr>
              <a:t>x-&gt;a</a:t>
            </a:r>
            <a:r>
              <a:rPr dirty="0" baseline="5050" sz="1650" spc="-7">
                <a:latin typeface="Verdana"/>
                <a:cs typeface="Verdana"/>
              </a:rPr>
              <a:t>(f(x)), </a:t>
            </a:r>
            <a:r>
              <a:rPr dirty="0" baseline="5050" sz="1650">
                <a:latin typeface="Verdana"/>
                <a:cs typeface="Verdana"/>
              </a:rPr>
              <a:t>we use </a:t>
            </a:r>
            <a:r>
              <a:rPr dirty="0" baseline="5050" sz="1650" spc="-7">
                <a:latin typeface="Verdana"/>
                <a:cs typeface="Verdana"/>
              </a:rPr>
              <a:t>the limit </a:t>
            </a:r>
            <a:r>
              <a:rPr dirty="0" baseline="5050" sz="1650">
                <a:latin typeface="Verdana"/>
                <a:cs typeface="Verdana"/>
              </a:rPr>
              <a:t>command with </a:t>
            </a:r>
            <a:r>
              <a:rPr dirty="0" baseline="5050" sz="1650" spc="-7">
                <a:latin typeface="Verdana"/>
                <a:cs typeface="Verdana"/>
              </a:rPr>
              <a:t>arguments. </a:t>
            </a:r>
            <a:r>
              <a:rPr dirty="0" baseline="5050" sz="165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being </a:t>
            </a:r>
            <a:r>
              <a:rPr dirty="0" sz="1100" spc="-5">
                <a:latin typeface="Verdana"/>
                <a:cs typeface="Verdana"/>
              </a:rPr>
              <a:t>the expression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second </a:t>
            </a:r>
            <a:r>
              <a:rPr dirty="0" sz="1100" spc="-5">
                <a:latin typeface="Verdana"/>
                <a:cs typeface="Verdana"/>
              </a:rPr>
              <a:t>is the number, that </a:t>
            </a:r>
            <a:r>
              <a:rPr dirty="0" sz="1100" i="1">
                <a:latin typeface="Verdana"/>
                <a:cs typeface="Verdana"/>
              </a:rPr>
              <a:t>x </a:t>
            </a:r>
            <a:r>
              <a:rPr dirty="0" sz="1100">
                <a:latin typeface="Verdana"/>
                <a:cs typeface="Verdana"/>
              </a:rPr>
              <a:t>approaches, here  </a:t>
            </a:r>
            <a:r>
              <a:rPr dirty="0" sz="1100" spc="-10">
                <a:latin typeface="Verdana"/>
                <a:cs typeface="Verdana"/>
              </a:rPr>
              <a:t>it is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a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96185" y="476503"/>
            <a:ext cx="282829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23.</a:t>
            </a:r>
            <a:r>
              <a:rPr dirty="0" sz="4800" spc="245"/>
              <a:t> </a:t>
            </a:r>
            <a:r>
              <a:rPr dirty="0" spc="-270"/>
              <a:t>CALCULUS</a:t>
            </a:r>
            <a:endParaRPr sz="48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181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754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calculate limit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f(x)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(x-3)/(x-1), as </a:t>
            </a:r>
            <a:r>
              <a:rPr dirty="0" sz="1100">
                <a:latin typeface="Verdana"/>
                <a:cs typeface="Verdana"/>
              </a:rPr>
              <a:t>x tends </a:t>
            </a:r>
            <a:r>
              <a:rPr dirty="0" sz="1100" spc="-5">
                <a:latin typeface="Verdana"/>
                <a:cs typeface="Verdana"/>
              </a:rPr>
              <a:t>to  </a:t>
            </a:r>
            <a:r>
              <a:rPr dirty="0" sz="1100" spc="-10">
                <a:latin typeface="Verdana"/>
                <a:cs typeface="Verdana"/>
              </a:rPr>
              <a:t>1.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43738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95">
                <a:latin typeface="Arial"/>
                <a:cs typeface="Arial"/>
              </a:rPr>
              <a:t>limit((x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400">
                <a:latin typeface="Arial"/>
                <a:cs typeface="Arial"/>
              </a:rPr>
              <a:t> </a:t>
            </a:r>
            <a:r>
              <a:rPr dirty="0" sz="1100" spc="160">
                <a:latin typeface="Arial"/>
                <a:cs typeface="Arial"/>
              </a:rPr>
              <a:t>3)/(x-1),1)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90474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2260345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algn="ctr" marR="526097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259070">
              <a:lnSpc>
                <a:spcPct val="100000"/>
              </a:lnSpc>
            </a:pPr>
            <a:r>
              <a:rPr dirty="0" sz="1100" spc="-130">
                <a:latin typeface="Arial"/>
                <a:cs typeface="Arial"/>
              </a:rPr>
              <a:t>NaN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045079"/>
            <a:ext cx="19907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Let's </a:t>
            </a:r>
            <a:r>
              <a:rPr dirty="0" sz="1100" spc="-5">
                <a:latin typeface="Verdana"/>
                <a:cs typeface="Verdana"/>
              </a:rPr>
              <a:t>take </a:t>
            </a: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340067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55">
                <a:latin typeface="Arial"/>
                <a:cs typeface="Arial"/>
              </a:rPr>
              <a:t>limit(x^2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45">
                <a:latin typeface="Arial"/>
                <a:cs typeface="Arial"/>
              </a:rPr>
              <a:t>5,</a:t>
            </a:r>
            <a:r>
              <a:rPr dirty="0" sz="1100" spc="48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3868038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4223638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algn="ctr" marR="526097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337810">
              <a:lnSpc>
                <a:spcPct val="100000"/>
              </a:lnSpc>
            </a:pPr>
            <a:r>
              <a:rPr dirty="0" sz="1100" spc="-15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031482"/>
            <a:ext cx="5756910" cy="81534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4" b="1">
                <a:latin typeface="Arial"/>
                <a:cs typeface="Arial"/>
              </a:rPr>
              <a:t>Calculating</a:t>
            </a:r>
            <a:r>
              <a:rPr dirty="0" sz="1600" spc="-25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Limits</a:t>
            </a:r>
            <a:r>
              <a:rPr dirty="0" sz="1600" spc="-250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using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Octave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509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version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above example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 b="1">
                <a:latin typeface="Verdana"/>
                <a:cs typeface="Verdana"/>
              </a:rPr>
              <a:t>symbolic </a:t>
            </a:r>
            <a:r>
              <a:rPr dirty="0" sz="1100" spc="-5">
                <a:latin typeface="Verdana"/>
                <a:cs typeface="Verdana"/>
              </a:rPr>
              <a:t>package, </a:t>
            </a:r>
            <a:r>
              <a:rPr dirty="0" sz="1100">
                <a:latin typeface="Verdana"/>
                <a:cs typeface="Verdana"/>
              </a:rPr>
              <a:t>try</a:t>
            </a:r>
            <a:r>
              <a:rPr dirty="0" sz="1100" spc="-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  execute and </a:t>
            </a:r>
            <a:r>
              <a:rPr dirty="0" sz="1100" spc="-5">
                <a:latin typeface="Verdana"/>
                <a:cs typeface="Verdana"/>
              </a:rPr>
              <a:t>compare 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6008496"/>
            <a:ext cx="5800090" cy="15614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 marL="73025" marR="4874895">
              <a:lnSpc>
                <a:spcPts val="2500"/>
              </a:lnSpc>
              <a:spcBef>
                <a:spcPts val="260"/>
              </a:spcBef>
            </a:pPr>
            <a:r>
              <a:rPr dirty="0" sz="1100" spc="25">
                <a:latin typeface="Arial"/>
                <a:cs typeface="Arial"/>
              </a:rPr>
              <a:t>symbols  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-50">
                <a:latin typeface="Arial"/>
                <a:cs typeface="Arial"/>
              </a:rPr>
              <a:t>=</a:t>
            </a: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45">
                <a:latin typeface="Arial"/>
                <a:cs typeface="Arial"/>
              </a:rPr>
              <a:t>y</a:t>
            </a:r>
            <a:r>
              <a:rPr dirty="0" sz="1100" spc="-320">
                <a:latin typeface="Arial"/>
                <a:cs typeface="Arial"/>
              </a:rPr>
              <a:t>m</a:t>
            </a:r>
            <a:r>
              <a:rPr dirty="0" sz="1100" spc="240">
                <a:latin typeface="Arial"/>
                <a:cs typeface="Arial"/>
              </a:rPr>
              <a:t>(</a:t>
            </a:r>
            <a:r>
              <a:rPr dirty="0" sz="1100" spc="204">
                <a:latin typeface="Arial"/>
                <a:cs typeface="Arial"/>
              </a:rPr>
              <a:t>"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04">
                <a:latin typeface="Arial"/>
                <a:cs typeface="Arial"/>
              </a:rPr>
              <a:t>"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30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subs((x^3+5)/(x^4+7),x,0)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710677"/>
            <a:ext cx="51492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8064754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0.7142857142857142857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45">
                <a:latin typeface="Arial"/>
                <a:cs typeface="Arial"/>
              </a:rPr>
              <a:t>Verification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60">
                <a:latin typeface="Arial"/>
                <a:cs typeface="Arial"/>
              </a:rPr>
              <a:t>Basic </a:t>
            </a:r>
            <a:r>
              <a:rPr dirty="0" sz="1100" spc="100">
                <a:latin typeface="Arial"/>
                <a:cs typeface="Arial"/>
              </a:rPr>
              <a:t>Properties </a:t>
            </a:r>
            <a:r>
              <a:rPr dirty="0" sz="1100" spc="140">
                <a:latin typeface="Arial"/>
                <a:cs typeface="Arial"/>
              </a:rPr>
              <a:t>of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Limits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754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Algebraic Limit </a:t>
            </a:r>
            <a:r>
              <a:rPr dirty="0" sz="1100">
                <a:latin typeface="Verdana"/>
                <a:cs typeface="Verdana"/>
              </a:rPr>
              <a:t>Theorem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some </a:t>
            </a:r>
            <a:r>
              <a:rPr dirty="0" sz="1100" spc="-5">
                <a:latin typeface="Verdana"/>
                <a:cs typeface="Verdana"/>
              </a:rPr>
              <a:t>basic properties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limits.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1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as  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739897"/>
            <a:ext cx="5755640" cy="1742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consider two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functions:</a:t>
            </a:r>
            <a:endParaRPr sz="1100">
              <a:latin typeface="Verdana"/>
              <a:cs typeface="Verdana"/>
            </a:endParaRPr>
          </a:p>
          <a:p>
            <a:pPr marL="12700" marR="4138929">
              <a:lnSpc>
                <a:spcPct val="147300"/>
              </a:lnSpc>
              <a:spcBef>
                <a:spcPts val="305"/>
              </a:spcBef>
            </a:pPr>
            <a:r>
              <a:rPr dirty="0" sz="1100" spc="-5">
                <a:latin typeface="Verdana"/>
                <a:cs typeface="Verdana"/>
              </a:rPr>
              <a:t>f(x)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(3x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5)/(x </a:t>
            </a:r>
            <a:r>
              <a:rPr dirty="0" sz="1100">
                <a:latin typeface="Verdana"/>
                <a:cs typeface="Verdana"/>
              </a:rPr>
              <a:t>-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3)  </a:t>
            </a:r>
            <a:r>
              <a:rPr dirty="0" sz="1100" spc="-5">
                <a:latin typeface="Verdana"/>
                <a:cs typeface="Verdana"/>
              </a:rPr>
              <a:t>g(x)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10">
                <a:latin typeface="Verdana"/>
                <a:cs typeface="Verdana"/>
              </a:rPr>
              <a:t>x</a:t>
            </a:r>
            <a:r>
              <a:rPr dirty="0" baseline="31746" sz="1050" spc="-15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1.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9100"/>
              </a:lnSpc>
              <a:spcBef>
                <a:spcPts val="490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calculate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limits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functions as </a:t>
            </a:r>
            <a:r>
              <a:rPr dirty="0" sz="1100">
                <a:latin typeface="Verdana"/>
                <a:cs typeface="Verdana"/>
              </a:rPr>
              <a:t>x tends </a:t>
            </a:r>
            <a:r>
              <a:rPr dirty="0" sz="1100" spc="-5">
                <a:latin typeface="Verdana"/>
                <a:cs typeface="Verdana"/>
              </a:rPr>
              <a:t>to 5, </a:t>
            </a:r>
            <a:r>
              <a:rPr dirty="0" sz="1100">
                <a:latin typeface="Verdana"/>
                <a:cs typeface="Verdana"/>
              </a:rPr>
              <a:t>of both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verify the basic properties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limits </a:t>
            </a:r>
            <a:r>
              <a:rPr dirty="0" sz="1100">
                <a:latin typeface="Verdana"/>
                <a:cs typeface="Verdana"/>
              </a:rPr>
              <a:t>using these </a:t>
            </a:r>
            <a:r>
              <a:rPr dirty="0" sz="1100" spc="-5">
                <a:latin typeface="Verdana"/>
                <a:cs typeface="Verdana"/>
              </a:rPr>
              <a:t>two functions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MATLAB.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644262"/>
            <a:ext cx="5800090" cy="28555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73025" marR="4182110">
              <a:lnSpc>
                <a:spcPts val="2500"/>
              </a:lnSpc>
              <a:spcBef>
                <a:spcPts val="28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(3*x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75">
                <a:latin typeface="Arial"/>
                <a:cs typeface="Arial"/>
              </a:rPr>
              <a:t>5)/(x-3);  </a:t>
            </a: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0">
                <a:latin typeface="Arial"/>
                <a:cs typeface="Arial"/>
              </a:rPr>
              <a:t>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1;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175">
                <a:latin typeface="Arial"/>
                <a:cs typeface="Arial"/>
              </a:rPr>
              <a:t>l1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35">
                <a:latin typeface="Arial"/>
                <a:cs typeface="Arial"/>
              </a:rPr>
              <a:t>limit(f,</a:t>
            </a:r>
            <a:r>
              <a:rPr dirty="0" sz="1100" spc="4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  <a:p>
            <a:pPr marL="73025" marR="4030345">
              <a:lnSpc>
                <a:spcPts val="2500"/>
              </a:lnSpc>
              <a:spcBef>
                <a:spcPts val="265"/>
              </a:spcBef>
            </a:pPr>
            <a:r>
              <a:rPr dirty="0" sz="1100" spc="175">
                <a:latin typeface="Arial"/>
                <a:cs typeface="Arial"/>
              </a:rPr>
              <a:t>l2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10">
                <a:latin typeface="Arial"/>
                <a:cs typeface="Arial"/>
              </a:rPr>
              <a:t>limit </a:t>
            </a:r>
            <a:r>
              <a:rPr dirty="0" sz="1100" spc="175">
                <a:latin typeface="Arial"/>
                <a:cs typeface="Arial"/>
              </a:rPr>
              <a:t>(g, </a:t>
            </a:r>
            <a:r>
              <a:rPr dirty="0" sz="1100" spc="114">
                <a:latin typeface="Arial"/>
                <a:cs typeface="Arial"/>
              </a:rPr>
              <a:t>4)  </a:t>
            </a:r>
            <a:r>
              <a:rPr dirty="0" sz="1100" spc="50">
                <a:latin typeface="Arial"/>
                <a:cs typeface="Arial"/>
              </a:rPr>
              <a:t>lAdd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225">
                <a:latin typeface="Arial"/>
                <a:cs typeface="Arial"/>
              </a:rPr>
              <a:t>limit(f </a:t>
            </a:r>
            <a:r>
              <a:rPr dirty="0" sz="1100" spc="-40">
                <a:latin typeface="Arial"/>
                <a:cs typeface="Arial"/>
              </a:rPr>
              <a:t>+  </a:t>
            </a:r>
            <a:r>
              <a:rPr dirty="0" sz="1100" spc="145">
                <a:latin typeface="Arial"/>
                <a:cs typeface="Arial"/>
              </a:rPr>
              <a:t>g,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50">
                <a:latin typeface="Arial"/>
                <a:cs typeface="Arial"/>
              </a:rPr>
              <a:t>lSub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225">
                <a:latin typeface="Arial"/>
                <a:cs typeface="Arial"/>
              </a:rPr>
              <a:t>limit(f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45">
                <a:latin typeface="Arial"/>
                <a:cs typeface="Arial"/>
              </a:rPr>
              <a:t>g,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  <a:p>
            <a:pPr marL="73025" marR="4107815">
              <a:lnSpc>
                <a:spcPts val="2500"/>
              </a:lnSpc>
              <a:spcBef>
                <a:spcPts val="265"/>
              </a:spcBef>
            </a:pPr>
            <a:r>
              <a:rPr dirty="0" sz="1100" spc="135">
                <a:latin typeface="Arial"/>
                <a:cs typeface="Arial"/>
              </a:rPr>
              <a:t>lMult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0">
                <a:latin typeface="Arial"/>
                <a:cs typeface="Arial"/>
              </a:rPr>
              <a:t>limit(f*g, </a:t>
            </a:r>
            <a:r>
              <a:rPr dirty="0" sz="1100" spc="110">
                <a:latin typeface="Arial"/>
                <a:cs typeface="Arial"/>
              </a:rPr>
              <a:t>4)  </a:t>
            </a:r>
            <a:r>
              <a:rPr dirty="0" sz="1100" spc="145">
                <a:latin typeface="Arial"/>
                <a:cs typeface="Arial"/>
              </a:rPr>
              <a:t>lDiv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10">
                <a:latin typeface="Arial"/>
                <a:cs typeface="Arial"/>
              </a:rPr>
              <a:t>limit </a:t>
            </a:r>
            <a:r>
              <a:rPr dirty="0" sz="1100" spc="220">
                <a:latin typeface="Arial"/>
                <a:cs typeface="Arial"/>
              </a:rPr>
              <a:t>(f/g,</a:t>
            </a:r>
            <a:r>
              <a:rPr dirty="0" sz="1100" spc="52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640573"/>
            <a:ext cx="2416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996173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R="5337175">
              <a:lnSpc>
                <a:spcPct val="100000"/>
              </a:lnSpc>
              <a:spcBef>
                <a:spcPts val="545"/>
              </a:spcBef>
            </a:pPr>
            <a:r>
              <a:rPr dirty="0" sz="1100" spc="175">
                <a:latin typeface="Arial"/>
                <a:cs typeface="Arial"/>
              </a:rPr>
              <a:t>l1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337810">
              <a:lnSpc>
                <a:spcPct val="100000"/>
              </a:lnSpc>
            </a:pPr>
            <a:r>
              <a:rPr dirty="0" sz="1100" spc="-15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R="533717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l2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7776" y="1382267"/>
            <a:ext cx="3525012" cy="1248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183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41186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5258435" indent="-78105">
              <a:lnSpc>
                <a:spcPct val="188200"/>
              </a:lnSpc>
              <a:spcBef>
                <a:spcPts val="5"/>
              </a:spcBef>
            </a:pPr>
            <a:r>
              <a:rPr dirty="0" sz="1100" spc="50">
                <a:latin typeface="Arial"/>
                <a:cs typeface="Arial"/>
              </a:rPr>
              <a:t>lAdd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5">
                <a:latin typeface="Arial"/>
                <a:cs typeface="Arial"/>
              </a:rPr>
              <a:t>34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5258435" indent="-78105">
              <a:lnSpc>
                <a:spcPct val="188200"/>
              </a:lnSpc>
            </a:pPr>
            <a:r>
              <a:rPr dirty="0" sz="1100" spc="50">
                <a:latin typeface="Arial"/>
                <a:cs typeface="Arial"/>
              </a:rPr>
              <a:t>lSub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5180330">
              <a:lnSpc>
                <a:spcPct val="188200"/>
              </a:lnSpc>
              <a:spcBef>
                <a:spcPts val="5"/>
              </a:spcBef>
            </a:pPr>
            <a:r>
              <a:rPr dirty="0" sz="1100" spc="135">
                <a:latin typeface="Arial"/>
                <a:cs typeface="Arial"/>
              </a:rPr>
              <a:t>lMult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289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5258435">
              <a:lnSpc>
                <a:spcPct val="188200"/>
              </a:lnSpc>
            </a:pPr>
            <a:r>
              <a:rPr dirty="0" sz="1100" spc="145">
                <a:latin typeface="Arial"/>
                <a:cs typeface="Arial"/>
              </a:rPr>
              <a:t>lDiv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5316092"/>
            <a:ext cx="5795010" cy="74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Verification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Basic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Properties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Octave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version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above example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 b="1">
                <a:latin typeface="Verdana"/>
                <a:cs typeface="Verdana"/>
              </a:rPr>
              <a:t>symbolic </a:t>
            </a:r>
            <a:r>
              <a:rPr dirty="0" sz="1100" spc="-5">
                <a:latin typeface="Verdana"/>
                <a:cs typeface="Verdana"/>
              </a:rPr>
              <a:t>package, </a:t>
            </a:r>
            <a:r>
              <a:rPr dirty="0" sz="1100">
                <a:latin typeface="Verdana"/>
                <a:cs typeface="Verdana"/>
              </a:rPr>
              <a:t>try</a:t>
            </a:r>
            <a:r>
              <a:rPr dirty="0" sz="1100" spc="-1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  execute and </a:t>
            </a:r>
            <a:r>
              <a:rPr dirty="0" sz="1100" spc="-5">
                <a:latin typeface="Verdana"/>
                <a:cs typeface="Verdana"/>
              </a:rPr>
              <a:t>compare 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227952"/>
            <a:ext cx="5800090" cy="31705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 marL="73025" marR="4182110">
              <a:lnSpc>
                <a:spcPct val="1882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(3*x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75">
                <a:latin typeface="Arial"/>
                <a:cs typeface="Arial"/>
              </a:rPr>
              <a:t>5)/(x-3);  </a:t>
            </a: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0">
                <a:latin typeface="Arial"/>
                <a:cs typeface="Arial"/>
              </a:rPr>
              <a:t>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1;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4260215">
              <a:lnSpc>
                <a:spcPct val="188200"/>
              </a:lnSpc>
              <a:spcBef>
                <a:spcPts val="5"/>
              </a:spcBef>
            </a:pPr>
            <a:r>
              <a:rPr dirty="0" sz="1100" spc="120">
                <a:latin typeface="Arial"/>
                <a:cs typeface="Arial"/>
              </a:rPr>
              <a:t>l1=subs(f, </a:t>
            </a:r>
            <a:r>
              <a:rPr dirty="0" sz="1100" spc="170">
                <a:latin typeface="Arial"/>
                <a:cs typeface="Arial"/>
              </a:rPr>
              <a:t>x, </a:t>
            </a:r>
            <a:r>
              <a:rPr dirty="0" sz="1100" spc="110">
                <a:latin typeface="Arial"/>
                <a:cs typeface="Arial"/>
              </a:rPr>
              <a:t>4)  </a:t>
            </a:r>
            <a:r>
              <a:rPr dirty="0" sz="1100" spc="175">
                <a:latin typeface="Arial"/>
                <a:cs typeface="Arial"/>
              </a:rPr>
              <a:t>l2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">
                <a:latin typeface="Arial"/>
                <a:cs typeface="Arial"/>
              </a:rPr>
              <a:t>subs </a:t>
            </a:r>
            <a:r>
              <a:rPr dirty="0" sz="1100" spc="175">
                <a:latin typeface="Arial"/>
                <a:cs typeface="Arial"/>
              </a:rPr>
              <a:t>(g, </a:t>
            </a:r>
            <a:r>
              <a:rPr dirty="0" sz="1100" spc="170">
                <a:latin typeface="Arial"/>
                <a:cs typeface="Arial"/>
              </a:rPr>
              <a:t>x,</a:t>
            </a:r>
            <a:r>
              <a:rPr dirty="0" sz="1100" spc="48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lAdd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">
                <a:latin typeface="Arial"/>
                <a:cs typeface="Arial"/>
              </a:rPr>
              <a:t>subs </a:t>
            </a:r>
            <a:r>
              <a:rPr dirty="0" sz="1100" spc="155">
                <a:latin typeface="Arial"/>
                <a:cs typeface="Arial"/>
              </a:rPr>
              <a:t>(f+g, </a:t>
            </a:r>
            <a:r>
              <a:rPr dirty="0" sz="1100" spc="170">
                <a:latin typeface="Arial"/>
                <a:cs typeface="Arial"/>
              </a:rPr>
              <a:t>x,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50">
                <a:latin typeface="Arial"/>
                <a:cs typeface="Arial"/>
              </a:rPr>
              <a:t>lSub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20">
                <a:latin typeface="Arial"/>
                <a:cs typeface="Arial"/>
              </a:rPr>
              <a:t>subs  </a:t>
            </a:r>
            <a:r>
              <a:rPr dirty="0" sz="1100" spc="210">
                <a:latin typeface="Arial"/>
                <a:cs typeface="Arial"/>
              </a:rPr>
              <a:t>(f-g, </a:t>
            </a:r>
            <a:r>
              <a:rPr dirty="0" sz="1100" spc="170">
                <a:latin typeface="Arial"/>
                <a:cs typeface="Arial"/>
              </a:rPr>
              <a:t>x,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  <a:p>
            <a:pPr marL="73025" marR="3876675">
              <a:lnSpc>
                <a:spcPct val="188200"/>
              </a:lnSpc>
              <a:spcBef>
                <a:spcPts val="10"/>
              </a:spcBef>
            </a:pPr>
            <a:r>
              <a:rPr dirty="0" sz="1100" spc="135">
                <a:latin typeface="Arial"/>
                <a:cs typeface="Arial"/>
              </a:rPr>
              <a:t>lMult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">
                <a:latin typeface="Arial"/>
                <a:cs typeface="Arial"/>
              </a:rPr>
              <a:t>subs </a:t>
            </a:r>
            <a:r>
              <a:rPr dirty="0" sz="1100" spc="195">
                <a:latin typeface="Arial"/>
                <a:cs typeface="Arial"/>
              </a:rPr>
              <a:t>(f*g, </a:t>
            </a:r>
            <a:r>
              <a:rPr dirty="0" sz="1100" spc="170">
                <a:latin typeface="Arial"/>
                <a:cs typeface="Arial"/>
              </a:rPr>
              <a:t>x, </a:t>
            </a:r>
            <a:r>
              <a:rPr dirty="0" sz="1100" spc="114">
                <a:latin typeface="Arial"/>
                <a:cs typeface="Arial"/>
              </a:rPr>
              <a:t>4)  </a:t>
            </a:r>
            <a:r>
              <a:rPr dirty="0" sz="1100" spc="145">
                <a:latin typeface="Arial"/>
                <a:cs typeface="Arial"/>
              </a:rPr>
              <a:t>lDiv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">
                <a:latin typeface="Arial"/>
                <a:cs typeface="Arial"/>
              </a:rPr>
              <a:t>subs </a:t>
            </a:r>
            <a:r>
              <a:rPr dirty="0" sz="1100" spc="220">
                <a:latin typeface="Arial"/>
                <a:cs typeface="Arial"/>
              </a:rPr>
              <a:t>(f/g, </a:t>
            </a:r>
            <a:r>
              <a:rPr dirty="0" sz="1100" spc="170">
                <a:latin typeface="Arial"/>
                <a:cs typeface="Arial"/>
              </a:rPr>
              <a:t>x,</a:t>
            </a:r>
            <a:r>
              <a:rPr dirty="0" sz="1100" spc="484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017521"/>
            <a:ext cx="51479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373121"/>
            <a:ext cx="5800090" cy="56997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75">
                <a:latin typeface="Arial"/>
                <a:cs typeface="Arial"/>
              </a:rPr>
              <a:t>l1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17.0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l2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17.0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lAdd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34.0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lSub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90">
                <a:latin typeface="Arial"/>
                <a:cs typeface="Arial"/>
              </a:rPr>
              <a:t>0.0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35">
                <a:latin typeface="Arial"/>
                <a:cs typeface="Arial"/>
              </a:rPr>
              <a:t>lMult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289.0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45">
                <a:latin typeface="Arial"/>
                <a:cs typeface="Arial"/>
              </a:rPr>
              <a:t>lDiv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1.0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8350757"/>
            <a:ext cx="5795010" cy="751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Right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Sided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Limits	</a:t>
            </a:r>
            <a:endParaRPr sz="1800">
              <a:latin typeface="Arial"/>
              <a:cs typeface="Arial"/>
            </a:endParaRPr>
          </a:p>
          <a:p>
            <a:pPr marL="30480" marR="26034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When a </a:t>
            </a:r>
            <a:r>
              <a:rPr dirty="0" sz="1100" spc="-5">
                <a:latin typeface="Verdana"/>
                <a:cs typeface="Verdana"/>
              </a:rPr>
              <a:t>function has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discontinuity </a:t>
            </a:r>
            <a:r>
              <a:rPr dirty="0" sz="1100">
                <a:latin typeface="Verdana"/>
                <a:cs typeface="Verdana"/>
              </a:rPr>
              <a:t>for some </a:t>
            </a:r>
            <a:r>
              <a:rPr dirty="0" sz="1100" spc="-5">
                <a:latin typeface="Verdana"/>
                <a:cs typeface="Verdana"/>
              </a:rPr>
              <a:t>particular value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variable, the  limit </a:t>
            </a:r>
            <a:r>
              <a:rPr dirty="0" sz="1100">
                <a:latin typeface="Verdana"/>
                <a:cs typeface="Verdana"/>
              </a:rPr>
              <a:t>does not </a:t>
            </a:r>
            <a:r>
              <a:rPr dirty="0" sz="1100" spc="-5">
                <a:latin typeface="Verdana"/>
                <a:cs typeface="Verdana"/>
              </a:rPr>
              <a:t>exist at that </a:t>
            </a:r>
            <a:r>
              <a:rPr dirty="0" sz="1100">
                <a:latin typeface="Verdana"/>
                <a:cs typeface="Verdana"/>
              </a:rPr>
              <a:t>point. In other </a:t>
            </a:r>
            <a:r>
              <a:rPr dirty="0" sz="1100" spc="-5">
                <a:latin typeface="Verdana"/>
                <a:cs typeface="Verdana"/>
              </a:rPr>
              <a:t>words, limits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f(x)</a:t>
            </a:r>
            <a:r>
              <a:rPr dirty="0" sz="1100" spc="-1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has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8815" cy="3994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35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discontinuity at </a:t>
            </a:r>
            <a:r>
              <a:rPr dirty="0" sz="1100">
                <a:latin typeface="Verdana"/>
                <a:cs typeface="Verdana"/>
              </a:rPr>
              <a:t>x = a, </a:t>
            </a:r>
            <a:r>
              <a:rPr dirty="0" sz="1100" spc="-5">
                <a:latin typeface="Verdana"/>
                <a:cs typeface="Verdana"/>
              </a:rPr>
              <a:t>when the value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limit, as </a:t>
            </a:r>
            <a:r>
              <a:rPr dirty="0" sz="1100">
                <a:latin typeface="Verdana"/>
                <a:cs typeface="Verdana"/>
              </a:rPr>
              <a:t>x approaches x </a:t>
            </a:r>
            <a:r>
              <a:rPr dirty="0" sz="1100" spc="-5">
                <a:latin typeface="Verdana"/>
                <a:cs typeface="Verdana"/>
              </a:rPr>
              <a:t>from left </a:t>
            </a:r>
            <a:r>
              <a:rPr dirty="0" sz="1100" spc="5">
                <a:latin typeface="Verdana"/>
                <a:cs typeface="Verdana"/>
              </a:rPr>
              <a:t>side, </a:t>
            </a:r>
            <a:r>
              <a:rPr dirty="0" sz="1100" spc="3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does not equal </a:t>
            </a:r>
            <a:r>
              <a:rPr dirty="0" sz="1100" spc="-5">
                <a:latin typeface="Verdana"/>
                <a:cs typeface="Verdana"/>
              </a:rPr>
              <a:t>the value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limit as </a:t>
            </a:r>
            <a:r>
              <a:rPr dirty="0" sz="1100">
                <a:latin typeface="Verdana"/>
                <a:cs typeface="Verdana"/>
              </a:rPr>
              <a:t>x approaches </a:t>
            </a:r>
            <a:r>
              <a:rPr dirty="0" sz="1100" spc="-5">
                <a:latin typeface="Verdana"/>
                <a:cs typeface="Verdana"/>
              </a:rPr>
              <a:t>from right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side.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20"/>
              </a:spcBef>
            </a:pPr>
            <a:r>
              <a:rPr dirty="0" sz="1100" spc="-5">
                <a:latin typeface="Verdana"/>
                <a:cs typeface="Verdana"/>
              </a:rPr>
              <a:t>This leads to the </a:t>
            </a:r>
            <a:r>
              <a:rPr dirty="0" sz="1100">
                <a:latin typeface="Verdana"/>
                <a:cs typeface="Verdana"/>
              </a:rPr>
              <a:t>concept of </a:t>
            </a:r>
            <a:r>
              <a:rPr dirty="0" sz="1100" spc="-5">
                <a:latin typeface="Verdana"/>
                <a:cs typeface="Verdana"/>
              </a:rPr>
              <a:t>left-handed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right-handed limits.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left-handed  limit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defined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limit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-&gt;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left,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i.e.,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approaches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values 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&lt;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a.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right-handed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limit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defined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limit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-&gt;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from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right, i.e., 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approaches a,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values </a:t>
            </a:r>
            <a:r>
              <a:rPr dirty="0" sz="1100">
                <a:latin typeface="Verdana"/>
                <a:cs typeface="Verdana"/>
              </a:rPr>
              <a:t>of x &gt; </a:t>
            </a:r>
            <a:r>
              <a:rPr dirty="0" sz="1100" spc="-5">
                <a:latin typeface="Verdana"/>
                <a:cs typeface="Verdana"/>
              </a:rPr>
              <a:t>a. </a:t>
            </a: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the left-handed </a:t>
            </a:r>
            <a:r>
              <a:rPr dirty="0" sz="1100" spc="-10">
                <a:latin typeface="Verdana"/>
                <a:cs typeface="Verdana"/>
              </a:rPr>
              <a:t>limit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right-handed  limit are not equal,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10">
                <a:latin typeface="Verdana"/>
                <a:cs typeface="Verdana"/>
              </a:rPr>
              <a:t>limit </a:t>
            </a:r>
            <a:r>
              <a:rPr dirty="0" sz="1100">
                <a:latin typeface="Verdana"/>
                <a:cs typeface="Verdana"/>
              </a:rPr>
              <a:t>does not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exist.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consider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f(x) = </a:t>
            </a:r>
            <a:r>
              <a:rPr dirty="0" sz="1100" spc="-10" b="1">
                <a:latin typeface="Verdana"/>
                <a:cs typeface="Verdana"/>
              </a:rPr>
              <a:t>(x </a:t>
            </a:r>
            <a:r>
              <a:rPr dirty="0" sz="1100" b="1">
                <a:latin typeface="Verdana"/>
                <a:cs typeface="Verdana"/>
              </a:rPr>
              <a:t>- </a:t>
            </a:r>
            <a:r>
              <a:rPr dirty="0" sz="1100" spc="-5" b="1">
                <a:latin typeface="Verdana"/>
                <a:cs typeface="Verdana"/>
              </a:rPr>
              <a:t>3)/|x </a:t>
            </a:r>
            <a:r>
              <a:rPr dirty="0" sz="1100" b="1">
                <a:latin typeface="Verdana"/>
                <a:cs typeface="Verdana"/>
              </a:rPr>
              <a:t>-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3|</a:t>
            </a:r>
            <a:endParaRPr sz="1100">
              <a:latin typeface="Verdana"/>
              <a:cs typeface="Verdana"/>
            </a:endParaRPr>
          </a:p>
          <a:p>
            <a:pPr marL="12700" marR="5715">
              <a:lnSpc>
                <a:spcPct val="100899"/>
              </a:lnSpc>
              <a:spcBef>
                <a:spcPts val="1025"/>
              </a:spcBef>
            </a:pPr>
            <a:r>
              <a:rPr dirty="0" baseline="5050" sz="1650">
                <a:latin typeface="Verdana"/>
                <a:cs typeface="Verdana"/>
              </a:rPr>
              <a:t>We</a:t>
            </a:r>
            <a:r>
              <a:rPr dirty="0" baseline="5050" sz="1650" spc="-6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will</a:t>
            </a:r>
            <a:r>
              <a:rPr dirty="0" baseline="5050" sz="1650" spc="-104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show</a:t>
            </a:r>
            <a:r>
              <a:rPr dirty="0" baseline="5050" sz="1650" spc="-7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that</a:t>
            </a:r>
            <a:r>
              <a:rPr dirty="0" baseline="5050" sz="1650" spc="-6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lim</a:t>
            </a:r>
            <a:r>
              <a:rPr dirty="0" sz="700" spc="-5">
                <a:latin typeface="Verdana"/>
                <a:cs typeface="Verdana"/>
              </a:rPr>
              <a:t>x-&gt;3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f(x)</a:t>
            </a:r>
            <a:r>
              <a:rPr dirty="0" baseline="5050" sz="1650" spc="-7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does</a:t>
            </a:r>
            <a:r>
              <a:rPr dirty="0" baseline="5050" sz="1650" spc="-67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not</a:t>
            </a:r>
            <a:r>
              <a:rPr dirty="0" baseline="5050" sz="1650" spc="-8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exist.</a:t>
            </a:r>
            <a:r>
              <a:rPr dirty="0" baseline="5050" sz="1650" spc="-67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MATLAB</a:t>
            </a:r>
            <a:r>
              <a:rPr dirty="0" baseline="5050" sz="1650" spc="-7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helps</a:t>
            </a:r>
            <a:r>
              <a:rPr dirty="0" baseline="5050" sz="1650" spc="-67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us</a:t>
            </a:r>
            <a:r>
              <a:rPr dirty="0" baseline="5050" sz="1650" spc="-7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to</a:t>
            </a:r>
            <a:r>
              <a:rPr dirty="0" baseline="5050" sz="1650" spc="-7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establish</a:t>
            </a:r>
            <a:r>
              <a:rPr dirty="0" baseline="5050" sz="1650" spc="-7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this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fact 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ways:</a:t>
            </a:r>
            <a:endParaRPr sz="1100">
              <a:latin typeface="Verdana"/>
              <a:cs typeface="Verdana"/>
            </a:endParaRPr>
          </a:p>
          <a:p>
            <a:pPr marL="12700" marR="1024890">
              <a:lnSpc>
                <a:spcPct val="146400"/>
              </a:lnSpc>
              <a:spcBef>
                <a:spcPts val="325"/>
              </a:spcBef>
            </a:pP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plotting the graph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function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showing the discontinuity 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computing the limits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showing that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different.</a:t>
            </a:r>
            <a:endParaRPr sz="1100">
              <a:latin typeface="Verdana"/>
              <a:cs typeface="Verdana"/>
            </a:endParaRPr>
          </a:p>
          <a:p>
            <a:pPr marL="12700" marR="5715">
              <a:lnSpc>
                <a:spcPct val="108200"/>
              </a:lnSpc>
              <a:spcBef>
                <a:spcPts val="5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left-handed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right-handed limits </a:t>
            </a:r>
            <a:r>
              <a:rPr dirty="0" sz="1100">
                <a:latin typeface="Verdana"/>
                <a:cs typeface="Verdana"/>
              </a:rPr>
              <a:t>are computed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passing </a:t>
            </a:r>
            <a:r>
              <a:rPr dirty="0" sz="1100" spc="-5">
                <a:latin typeface="Verdana"/>
                <a:cs typeface="Verdana"/>
              </a:rPr>
              <a:t>the character  strings 'left' and </a:t>
            </a:r>
            <a:r>
              <a:rPr dirty="0" sz="1100">
                <a:latin typeface="Verdana"/>
                <a:cs typeface="Verdana"/>
              </a:rPr>
              <a:t>'right' </a:t>
            </a:r>
            <a:r>
              <a:rPr dirty="0" sz="1100" spc="-5">
                <a:latin typeface="Verdana"/>
                <a:cs typeface="Verdana"/>
              </a:rPr>
              <a:t>to the limit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as the last</a:t>
            </a:r>
            <a:r>
              <a:rPr dirty="0" sz="1100">
                <a:latin typeface="Verdana"/>
                <a:cs typeface="Verdana"/>
              </a:rPr>
              <a:t> argument.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5043550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0">
                <a:latin typeface="Arial"/>
                <a:cs typeface="Arial"/>
              </a:rPr>
              <a:t>(x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3)/abs(x-3);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ezplot(f,[-1,5])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60">
                <a:latin typeface="Arial"/>
                <a:cs typeface="Arial"/>
              </a:rPr>
              <a:t>l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229">
                <a:latin typeface="Arial"/>
                <a:cs typeface="Arial"/>
              </a:rPr>
              <a:t>limit(f,x,3,'left')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40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220">
                <a:latin typeface="Arial"/>
                <a:cs typeface="Arial"/>
              </a:rPr>
              <a:t>limit(f,x,3,'right')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452865"/>
            <a:ext cx="39966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draws the following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plot,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137786"/>
            <a:ext cx="24168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output: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4493386"/>
            <a:ext cx="5800090" cy="15913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360">
                <a:latin typeface="Arial"/>
                <a:cs typeface="Arial"/>
              </a:rPr>
              <a:t>l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-1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5487670">
              <a:lnSpc>
                <a:spcPct val="188200"/>
              </a:lnSpc>
            </a:pPr>
            <a:r>
              <a:rPr dirty="0" sz="1100" spc="240">
                <a:latin typeface="Arial"/>
                <a:cs typeface="Arial"/>
              </a:rPr>
              <a:t>r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6420" y="914399"/>
            <a:ext cx="3877055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187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56910" cy="1447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the </a:t>
            </a:r>
            <a:r>
              <a:rPr dirty="0" sz="1100" spc="-5" b="1">
                <a:latin typeface="Verdana"/>
                <a:cs typeface="Verdana"/>
              </a:rPr>
              <a:t>diff </a:t>
            </a:r>
            <a:r>
              <a:rPr dirty="0" sz="1100">
                <a:latin typeface="Verdana"/>
                <a:cs typeface="Verdana"/>
              </a:rPr>
              <a:t>command for </a:t>
            </a:r>
            <a:r>
              <a:rPr dirty="0" sz="1100" spc="-5">
                <a:latin typeface="Verdana"/>
                <a:cs typeface="Verdana"/>
              </a:rPr>
              <a:t>computing symbolic derivatives.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10">
                <a:latin typeface="Verdana"/>
                <a:cs typeface="Verdana"/>
              </a:rPr>
              <a:t>its  </a:t>
            </a:r>
            <a:r>
              <a:rPr dirty="0" sz="1100" spc="-5">
                <a:latin typeface="Verdana"/>
                <a:cs typeface="Verdana"/>
              </a:rPr>
              <a:t>simplest form, you </a:t>
            </a:r>
            <a:r>
              <a:rPr dirty="0" sz="1100">
                <a:latin typeface="Verdana"/>
                <a:cs typeface="Verdana"/>
              </a:rPr>
              <a:t>pass </a:t>
            </a:r>
            <a:r>
              <a:rPr dirty="0" sz="1100" spc="-5">
                <a:latin typeface="Verdana"/>
                <a:cs typeface="Verdana"/>
              </a:rPr>
              <a:t>the function you </a:t>
            </a:r>
            <a:r>
              <a:rPr dirty="0" sz="1100">
                <a:latin typeface="Verdana"/>
                <a:cs typeface="Verdana"/>
              </a:rPr>
              <a:t>want </a:t>
            </a:r>
            <a:r>
              <a:rPr dirty="0" sz="1100" spc="-5">
                <a:latin typeface="Verdana"/>
                <a:cs typeface="Verdana"/>
              </a:rPr>
              <a:t>to differentiate to diff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1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 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argument.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compute </a:t>
            </a:r>
            <a:r>
              <a:rPr dirty="0" sz="1100" spc="-5">
                <a:latin typeface="Verdana"/>
                <a:cs typeface="Verdana"/>
              </a:rPr>
              <a:t>the derivative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function f(t)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3t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2t</a:t>
            </a:r>
            <a:r>
              <a:rPr dirty="0" baseline="31746" sz="1050" spc="-15">
                <a:latin typeface="Verdana"/>
                <a:cs typeface="Verdana"/>
              </a:rPr>
              <a:t>-2</a:t>
            </a:r>
            <a:endParaRPr baseline="31746"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409822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73025" marR="4106545">
              <a:lnSpc>
                <a:spcPct val="188200"/>
              </a:lnSpc>
              <a:spcBef>
                <a:spcPts val="1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05">
                <a:latin typeface="Arial"/>
                <a:cs typeface="Arial"/>
              </a:rPr>
              <a:t>3*t^2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70">
                <a:latin typeface="Arial"/>
                <a:cs typeface="Arial"/>
              </a:rPr>
              <a:t>2*t^(-2);  </a:t>
            </a:r>
            <a:r>
              <a:rPr dirty="0" sz="1100" spc="240">
                <a:latin typeface="Arial"/>
                <a:cs typeface="Arial"/>
              </a:rPr>
              <a:t>diff(f)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509642"/>
            <a:ext cx="57143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compiled </a:t>
            </a:r>
            <a:r>
              <a:rPr dirty="0" sz="1100">
                <a:latin typeface="Verdana"/>
                <a:cs typeface="Verdana"/>
              </a:rPr>
              <a:t>and executed,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4865242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5">
                <a:latin typeface="Arial"/>
                <a:cs typeface="Arial"/>
              </a:rPr>
              <a:t>6*t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4/t^3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648324"/>
            <a:ext cx="39433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6003924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t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sym("t");</a:t>
            </a:r>
            <a:endParaRPr sz="1100">
              <a:latin typeface="Arial"/>
              <a:cs typeface="Arial"/>
            </a:endParaRPr>
          </a:p>
          <a:p>
            <a:pPr marL="73025" marR="4106545">
              <a:lnSpc>
                <a:spcPct val="188200"/>
              </a:lnSpc>
              <a:spcBef>
                <a:spcPts val="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05">
                <a:latin typeface="Arial"/>
                <a:cs typeface="Arial"/>
              </a:rPr>
              <a:t>3*t^2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70">
                <a:latin typeface="Arial"/>
                <a:cs typeface="Arial"/>
              </a:rPr>
              <a:t>2*t^(-2);  </a:t>
            </a:r>
            <a:r>
              <a:rPr dirty="0" sz="1100" spc="190">
                <a:latin typeface="Arial"/>
                <a:cs typeface="Arial"/>
              </a:rPr>
              <a:t>differentiate(f,t)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4433" y="476503"/>
            <a:ext cx="343217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24.</a:t>
            </a:r>
            <a:r>
              <a:rPr dirty="0" sz="4800" spc="265"/>
              <a:t> </a:t>
            </a:r>
            <a:r>
              <a:rPr dirty="0" spc="-270"/>
              <a:t>DIFFERENTIAL</a:t>
            </a:r>
            <a:endParaRPr sz="48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188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1598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executes </a:t>
            </a:r>
            <a:r>
              <a:rPr dirty="0" sz="1100" spc="-5">
                <a:latin typeface="Verdana"/>
                <a:cs typeface="Verdana"/>
              </a:rPr>
              <a:t>the code and returns the following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189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-(4.0)*t^(-3.0)+(6.0)*t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716" y="2491485"/>
            <a:ext cx="5795010" cy="674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Verification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Elementary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Differentiation	</a:t>
            </a:r>
            <a:endParaRPr sz="1800">
              <a:latin typeface="Arial"/>
              <a:cs typeface="Arial"/>
            </a:endParaRPr>
          </a:p>
          <a:p>
            <a:pPr algn="just" marL="30480" marR="24765">
              <a:lnSpc>
                <a:spcPct val="1088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briefly state various equations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rules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differentiation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verify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rules. </a:t>
            </a:r>
            <a:r>
              <a:rPr dirty="0" sz="1100" spc="5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this purpose, </a:t>
            </a:r>
            <a:r>
              <a:rPr dirty="0" sz="1100">
                <a:latin typeface="Verdana"/>
                <a:cs typeface="Verdana"/>
              </a:rPr>
              <a:t>we will write f'(x) for a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order </a:t>
            </a:r>
            <a:r>
              <a:rPr dirty="0" sz="1100" spc="-5">
                <a:latin typeface="Verdana"/>
                <a:cs typeface="Verdana"/>
              </a:rPr>
              <a:t>derivative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f"(x) for </a:t>
            </a:r>
            <a:r>
              <a:rPr dirty="0" sz="1100">
                <a:latin typeface="Verdana"/>
                <a:cs typeface="Verdana"/>
              </a:rPr>
              <a:t>a second order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derivative.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Following are the </a:t>
            </a:r>
            <a:r>
              <a:rPr dirty="0" sz="1100">
                <a:latin typeface="Verdana"/>
                <a:cs typeface="Verdana"/>
              </a:rPr>
              <a:t>rules 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differentiation: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Rule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30480" marR="24130">
              <a:lnSpc>
                <a:spcPct val="1082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For any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f and g and any real numbers a and b </a:t>
            </a:r>
            <a:r>
              <a:rPr dirty="0" sz="1100" spc="-5">
                <a:latin typeface="Verdana"/>
                <a:cs typeface="Verdana"/>
              </a:rPr>
              <a:t>are the derivative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 function:</a:t>
            </a:r>
            <a:endParaRPr sz="1100">
              <a:latin typeface="Verdana"/>
              <a:cs typeface="Verdana"/>
            </a:endParaRPr>
          </a:p>
          <a:p>
            <a:pPr marL="48768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h(x) </a:t>
            </a:r>
            <a:r>
              <a:rPr dirty="0" sz="1100" b="1">
                <a:latin typeface="Verdana"/>
                <a:cs typeface="Verdana"/>
              </a:rPr>
              <a:t>= </a:t>
            </a:r>
            <a:r>
              <a:rPr dirty="0" sz="1100" spc="-5" b="1">
                <a:latin typeface="Verdana"/>
                <a:cs typeface="Verdana"/>
              </a:rPr>
              <a:t>af(x) </a:t>
            </a:r>
            <a:r>
              <a:rPr dirty="0" sz="1100" b="1">
                <a:latin typeface="Verdana"/>
                <a:cs typeface="Verdana"/>
              </a:rPr>
              <a:t>+ </a:t>
            </a:r>
            <a:r>
              <a:rPr dirty="0" sz="1100" spc="-5" b="1">
                <a:latin typeface="Verdana"/>
                <a:cs typeface="Verdana"/>
              </a:rPr>
              <a:t>bg(x)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respect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by:</a:t>
            </a:r>
            <a:endParaRPr sz="1100">
              <a:latin typeface="Verdana"/>
              <a:cs typeface="Verdana"/>
            </a:endParaRPr>
          </a:p>
          <a:p>
            <a:pPr marL="48768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h'(x) </a:t>
            </a:r>
            <a:r>
              <a:rPr dirty="0" sz="1100" b="1">
                <a:latin typeface="Verdana"/>
                <a:cs typeface="Verdana"/>
              </a:rPr>
              <a:t>= </a:t>
            </a:r>
            <a:r>
              <a:rPr dirty="0" sz="1100" spc="-5" b="1">
                <a:latin typeface="Verdana"/>
                <a:cs typeface="Verdana"/>
              </a:rPr>
              <a:t>af'(x) </a:t>
            </a:r>
            <a:r>
              <a:rPr dirty="0" sz="1100" b="1">
                <a:latin typeface="Verdana"/>
                <a:cs typeface="Verdana"/>
              </a:rPr>
              <a:t>+</a:t>
            </a:r>
            <a:r>
              <a:rPr dirty="0" sz="1100" spc="-5" b="1">
                <a:latin typeface="Verdana"/>
                <a:cs typeface="Verdana"/>
              </a:rPr>
              <a:t> bg'(x)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Rule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30480" marR="26034">
              <a:lnSpc>
                <a:spcPct val="1082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sum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subtraction </a:t>
            </a:r>
            <a:r>
              <a:rPr dirty="0" sz="1100" spc="-5">
                <a:latin typeface="Verdana"/>
                <a:cs typeface="Verdana"/>
              </a:rPr>
              <a:t>rules state that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f and g </a:t>
            </a:r>
            <a:r>
              <a:rPr dirty="0" sz="1100" spc="-5">
                <a:latin typeface="Verdana"/>
                <a:cs typeface="Verdana"/>
              </a:rPr>
              <a:t>are two functions, f'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g'  are their derivatives </a:t>
            </a:r>
            <a:r>
              <a:rPr dirty="0" sz="1100">
                <a:latin typeface="Verdana"/>
                <a:cs typeface="Verdana"/>
              </a:rPr>
              <a:t>respectively,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then,</a:t>
            </a:r>
            <a:endParaRPr sz="1100">
              <a:latin typeface="Verdana"/>
              <a:cs typeface="Verdana"/>
            </a:endParaRPr>
          </a:p>
          <a:p>
            <a:pPr marL="487680">
              <a:lnSpc>
                <a:spcPct val="100000"/>
              </a:lnSpc>
              <a:spcBef>
                <a:spcPts val="919"/>
              </a:spcBef>
            </a:pPr>
            <a:r>
              <a:rPr dirty="0" sz="1100" b="1">
                <a:latin typeface="Verdana"/>
                <a:cs typeface="Verdana"/>
              </a:rPr>
              <a:t>(f + </a:t>
            </a:r>
            <a:r>
              <a:rPr dirty="0" sz="1100" spc="-5" b="1">
                <a:latin typeface="Verdana"/>
                <a:cs typeface="Verdana"/>
              </a:rPr>
              <a:t>g)' </a:t>
            </a:r>
            <a:r>
              <a:rPr dirty="0" sz="1100" b="1">
                <a:latin typeface="Verdana"/>
                <a:cs typeface="Verdana"/>
              </a:rPr>
              <a:t>= </a:t>
            </a:r>
            <a:r>
              <a:rPr dirty="0" sz="1100" spc="-10" b="1">
                <a:latin typeface="Verdana"/>
                <a:cs typeface="Verdana"/>
              </a:rPr>
              <a:t>f' </a:t>
            </a:r>
            <a:r>
              <a:rPr dirty="0" sz="1100" b="1">
                <a:latin typeface="Verdana"/>
                <a:cs typeface="Verdana"/>
              </a:rPr>
              <a:t>+</a:t>
            </a:r>
            <a:r>
              <a:rPr dirty="0" sz="1100" spc="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g'</a:t>
            </a:r>
            <a:endParaRPr sz="1100">
              <a:latin typeface="Verdana"/>
              <a:cs typeface="Verdana"/>
            </a:endParaRPr>
          </a:p>
          <a:p>
            <a:pPr marL="48768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(f </a:t>
            </a:r>
            <a:r>
              <a:rPr dirty="0" sz="1100" b="1">
                <a:latin typeface="Verdana"/>
                <a:cs typeface="Verdana"/>
              </a:rPr>
              <a:t>- </a:t>
            </a:r>
            <a:r>
              <a:rPr dirty="0" sz="1100" spc="-5" b="1">
                <a:latin typeface="Verdana"/>
                <a:cs typeface="Verdana"/>
              </a:rPr>
              <a:t>g)' </a:t>
            </a:r>
            <a:r>
              <a:rPr dirty="0" sz="1100" b="1">
                <a:latin typeface="Verdana"/>
                <a:cs typeface="Verdana"/>
              </a:rPr>
              <a:t>= </a:t>
            </a:r>
            <a:r>
              <a:rPr dirty="0" sz="1100" spc="-5" b="1">
                <a:latin typeface="Verdana"/>
                <a:cs typeface="Verdana"/>
              </a:rPr>
              <a:t>f' </a:t>
            </a:r>
            <a:r>
              <a:rPr dirty="0" sz="1100" b="1">
                <a:latin typeface="Verdana"/>
                <a:cs typeface="Verdana"/>
              </a:rPr>
              <a:t>-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g'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Rule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30480" marR="25400">
              <a:lnSpc>
                <a:spcPct val="1082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product </a:t>
            </a:r>
            <a:r>
              <a:rPr dirty="0" sz="1100" spc="-5">
                <a:latin typeface="Verdana"/>
                <a:cs typeface="Verdana"/>
              </a:rPr>
              <a:t>rule </a:t>
            </a:r>
            <a:r>
              <a:rPr dirty="0" sz="1100">
                <a:latin typeface="Verdana"/>
                <a:cs typeface="Verdana"/>
              </a:rPr>
              <a:t>states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f and g are two </a:t>
            </a:r>
            <a:r>
              <a:rPr dirty="0" sz="1100" spc="-5">
                <a:latin typeface="Verdana"/>
                <a:cs typeface="Verdana"/>
              </a:rPr>
              <a:t>functions, f'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g' are their  derivatives respectively,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then,</a:t>
            </a:r>
            <a:endParaRPr sz="1100">
              <a:latin typeface="Verdana"/>
              <a:cs typeface="Verdana"/>
            </a:endParaRPr>
          </a:p>
          <a:p>
            <a:pPr marL="48768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(f.g)' </a:t>
            </a:r>
            <a:r>
              <a:rPr dirty="0" sz="1100" b="1">
                <a:latin typeface="Verdana"/>
                <a:cs typeface="Verdana"/>
              </a:rPr>
              <a:t>= </a:t>
            </a:r>
            <a:r>
              <a:rPr dirty="0" sz="1100" spc="-5" b="1">
                <a:latin typeface="Verdana"/>
                <a:cs typeface="Verdana"/>
              </a:rPr>
              <a:t>f'.g </a:t>
            </a:r>
            <a:r>
              <a:rPr dirty="0" sz="1100" b="1">
                <a:latin typeface="Verdana"/>
                <a:cs typeface="Verdana"/>
              </a:rPr>
              <a:t>+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g'.f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Rule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30480" marR="27305">
              <a:lnSpc>
                <a:spcPct val="1082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quotient </a:t>
            </a:r>
            <a:r>
              <a:rPr dirty="0" sz="1100" spc="-5">
                <a:latin typeface="Verdana"/>
                <a:cs typeface="Verdana"/>
              </a:rPr>
              <a:t>rule states that if </a:t>
            </a:r>
            <a:r>
              <a:rPr dirty="0" sz="1100">
                <a:latin typeface="Verdana"/>
                <a:cs typeface="Verdana"/>
              </a:rPr>
              <a:t>f and g </a:t>
            </a:r>
            <a:r>
              <a:rPr dirty="0" sz="1100" spc="-5">
                <a:latin typeface="Verdana"/>
                <a:cs typeface="Verdana"/>
              </a:rPr>
              <a:t>are two functions, f'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g' are their  derivatives respectively,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then,</a:t>
            </a:r>
            <a:endParaRPr sz="1100">
              <a:latin typeface="Verdana"/>
              <a:cs typeface="Verdana"/>
            </a:endParaRPr>
          </a:p>
          <a:p>
            <a:pPr marL="48768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(f/g)' </a:t>
            </a:r>
            <a:r>
              <a:rPr dirty="0" sz="1100" b="1">
                <a:latin typeface="Verdana"/>
                <a:cs typeface="Verdana"/>
              </a:rPr>
              <a:t>= </a:t>
            </a:r>
            <a:r>
              <a:rPr dirty="0" sz="1100" spc="-5" b="1">
                <a:latin typeface="Verdana"/>
                <a:cs typeface="Verdana"/>
              </a:rPr>
              <a:t>(f'.g </a:t>
            </a:r>
            <a:r>
              <a:rPr dirty="0" sz="1100" b="1">
                <a:latin typeface="Verdana"/>
                <a:cs typeface="Verdana"/>
              </a:rPr>
              <a:t>-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g'.f)/g</a:t>
            </a:r>
            <a:r>
              <a:rPr dirty="0" baseline="31746" sz="1050" spc="-7" b="1">
                <a:latin typeface="Verdana"/>
                <a:cs typeface="Verdana"/>
              </a:rPr>
              <a:t>2</a:t>
            </a:r>
            <a:endParaRPr baseline="31746"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Rule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ts val="1175"/>
              </a:lnSpc>
              <a:spcBef>
                <a:spcPts val="6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polynomial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elementary </a:t>
            </a:r>
            <a:r>
              <a:rPr dirty="0" sz="1100">
                <a:latin typeface="Verdana"/>
                <a:cs typeface="Verdana"/>
              </a:rPr>
              <a:t>power </a:t>
            </a:r>
            <a:r>
              <a:rPr dirty="0" sz="1100" spc="-5">
                <a:latin typeface="Verdana"/>
                <a:cs typeface="Verdana"/>
              </a:rPr>
              <a:t>rule states that,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b="1">
                <a:latin typeface="Verdana"/>
                <a:cs typeface="Verdana"/>
              </a:rPr>
              <a:t>y = </a:t>
            </a:r>
            <a:r>
              <a:rPr dirty="0" sz="1100" spc="-5" b="1">
                <a:latin typeface="Verdana"/>
                <a:cs typeface="Verdana"/>
              </a:rPr>
              <a:t>f(x) </a:t>
            </a:r>
            <a:r>
              <a:rPr dirty="0" sz="1100" b="1">
                <a:latin typeface="Verdana"/>
                <a:cs typeface="Verdana"/>
              </a:rPr>
              <a:t>= x</a:t>
            </a:r>
            <a:r>
              <a:rPr dirty="0" baseline="31746" sz="1050" b="1">
                <a:latin typeface="Verdana"/>
                <a:cs typeface="Verdana"/>
              </a:rPr>
              <a:t>n</a:t>
            </a:r>
            <a:r>
              <a:rPr dirty="0" sz="1100">
                <a:latin typeface="Verdana"/>
                <a:cs typeface="Verdana"/>
              </a:rPr>
              <a:t>,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 spc="-5" b="1">
                <a:latin typeface="Verdana"/>
                <a:cs typeface="Verdana"/>
              </a:rPr>
              <a:t>f'</a:t>
            </a:r>
            <a:r>
              <a:rPr dirty="0" sz="1100" spc="-204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=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ts val="1175"/>
              </a:lnSpc>
            </a:pPr>
            <a:r>
              <a:rPr dirty="0" baseline="-20202" sz="1650" b="1">
                <a:latin typeface="Verdana"/>
                <a:cs typeface="Verdana"/>
              </a:rPr>
              <a:t>n.</a:t>
            </a:r>
            <a:r>
              <a:rPr dirty="0" baseline="-20202" sz="1650" spc="-22" b="1">
                <a:latin typeface="Verdana"/>
                <a:cs typeface="Verdana"/>
              </a:rPr>
              <a:t> </a:t>
            </a:r>
            <a:r>
              <a:rPr dirty="0" baseline="-20202" sz="1650" spc="-7" b="1">
                <a:latin typeface="Verdana"/>
                <a:cs typeface="Verdana"/>
              </a:rPr>
              <a:t>x</a:t>
            </a:r>
            <a:r>
              <a:rPr dirty="0" sz="700" spc="-5" b="1">
                <a:latin typeface="Verdana"/>
                <a:cs typeface="Verdana"/>
              </a:rPr>
              <a:t>(n-1)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7545" cy="23209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direct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outcome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rule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derivative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constant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zero,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i.e.,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if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y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b="1">
                <a:latin typeface="Verdana"/>
                <a:cs typeface="Verdana"/>
              </a:rPr>
              <a:t>= k</a:t>
            </a:r>
            <a:r>
              <a:rPr dirty="0" sz="1100">
                <a:latin typeface="Verdana"/>
                <a:cs typeface="Verdana"/>
              </a:rPr>
              <a:t>, any </a:t>
            </a:r>
            <a:r>
              <a:rPr dirty="0" sz="1100" spc="-5">
                <a:latin typeface="Verdana"/>
                <a:cs typeface="Verdana"/>
              </a:rPr>
              <a:t>constant,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then</a:t>
            </a:r>
            <a:endParaRPr sz="11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f' </a:t>
            </a:r>
            <a:r>
              <a:rPr dirty="0" sz="1100" b="1">
                <a:latin typeface="Verdana"/>
                <a:cs typeface="Verdana"/>
              </a:rPr>
              <a:t>= 0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Rule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chain </a:t>
            </a:r>
            <a:r>
              <a:rPr dirty="0" sz="1100" spc="-5">
                <a:latin typeface="Verdana"/>
                <a:cs typeface="Verdana"/>
              </a:rPr>
              <a:t>rule states that, the derivative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function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 b="1">
                <a:latin typeface="Verdana"/>
                <a:cs typeface="Verdana"/>
              </a:rPr>
              <a:t>h(x) =  </a:t>
            </a:r>
            <a:r>
              <a:rPr dirty="0" sz="1100" spc="-5" b="1">
                <a:latin typeface="Verdana"/>
                <a:cs typeface="Verdana"/>
              </a:rPr>
              <a:t>f(g(x))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respect to x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is,</a:t>
            </a:r>
            <a:endParaRPr sz="11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h'(x)= f'(g(x)).g'(x)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3370198"/>
            <a:ext cx="5800090" cy="44342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73025" marR="4107815">
              <a:lnSpc>
                <a:spcPct val="1882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0">
                <a:latin typeface="Arial"/>
                <a:cs typeface="Arial"/>
              </a:rPr>
              <a:t>(x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05">
                <a:latin typeface="Arial"/>
                <a:cs typeface="Arial"/>
              </a:rPr>
              <a:t>2)*(x^2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3)  </a:t>
            </a:r>
            <a:r>
              <a:rPr dirty="0" sz="1100" spc="50">
                <a:latin typeface="Arial"/>
                <a:cs typeface="Arial"/>
              </a:rPr>
              <a:t>der1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diff(f)</a:t>
            </a:r>
            <a:endParaRPr sz="1100">
              <a:latin typeface="Arial"/>
              <a:cs typeface="Arial"/>
            </a:endParaRPr>
          </a:p>
          <a:p>
            <a:pPr marL="73025" marR="3493135">
              <a:lnSpc>
                <a:spcPct val="188200"/>
              </a:lnSpc>
              <a:spcBef>
                <a:spcPts val="1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(t^2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75">
                <a:latin typeface="Arial"/>
                <a:cs typeface="Arial"/>
              </a:rPr>
              <a:t>3)*(sqrt(t)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0">
                <a:latin typeface="Arial"/>
                <a:cs typeface="Arial"/>
              </a:rPr>
              <a:t>t^3)  </a:t>
            </a:r>
            <a:r>
              <a:rPr dirty="0" sz="1100" spc="50">
                <a:latin typeface="Arial"/>
                <a:cs typeface="Arial"/>
              </a:rPr>
              <a:t>der2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diff(f)</a:t>
            </a:r>
            <a:endParaRPr sz="1100">
              <a:latin typeface="Arial"/>
              <a:cs typeface="Arial"/>
            </a:endParaRPr>
          </a:p>
          <a:p>
            <a:pPr marL="73025" marR="2722245">
              <a:lnSpc>
                <a:spcPts val="2500"/>
              </a:lnSpc>
              <a:spcBef>
                <a:spcPts val="26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(x^2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00">
                <a:latin typeface="Arial"/>
                <a:cs typeface="Arial"/>
              </a:rPr>
              <a:t>1)*(3*x^3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5*x^2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2)  </a:t>
            </a:r>
            <a:r>
              <a:rPr dirty="0" sz="1100" spc="50">
                <a:latin typeface="Arial"/>
                <a:cs typeface="Arial"/>
              </a:rPr>
              <a:t>der3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diff(f)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85">
                <a:latin typeface="Arial"/>
                <a:cs typeface="Arial"/>
              </a:rPr>
              <a:t>(2*x^2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20">
                <a:latin typeface="Arial"/>
                <a:cs typeface="Arial"/>
              </a:rPr>
              <a:t>3*x)/(x^3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der4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diff(f)</a:t>
            </a:r>
            <a:endParaRPr sz="1100">
              <a:latin typeface="Arial"/>
              <a:cs typeface="Arial"/>
            </a:endParaRPr>
          </a:p>
          <a:p>
            <a:pPr marL="73025" marR="4491355">
              <a:lnSpc>
                <a:spcPct val="188200"/>
              </a:lnSpc>
              <a:spcBef>
                <a:spcPts val="1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(x^2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5">
                <a:latin typeface="Arial"/>
                <a:cs typeface="Arial"/>
              </a:rPr>
              <a:t>1)^17  </a:t>
            </a:r>
            <a:r>
              <a:rPr dirty="0" sz="1100" spc="50">
                <a:latin typeface="Arial"/>
                <a:cs typeface="Arial"/>
              </a:rPr>
              <a:t>der5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diff(f)</a:t>
            </a:r>
            <a:endParaRPr sz="1100">
              <a:latin typeface="Arial"/>
              <a:cs typeface="Arial"/>
            </a:endParaRPr>
          </a:p>
          <a:p>
            <a:pPr marL="73025" marR="3258820">
              <a:lnSpc>
                <a:spcPts val="2500"/>
              </a:lnSpc>
              <a:spcBef>
                <a:spcPts val="27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(t^3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80">
                <a:latin typeface="Arial"/>
                <a:cs typeface="Arial"/>
              </a:rPr>
              <a:t>3* </a:t>
            </a:r>
            <a:r>
              <a:rPr dirty="0" sz="1100" spc="125">
                <a:latin typeface="Arial"/>
                <a:cs typeface="Arial"/>
              </a:rPr>
              <a:t>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5">
                <a:latin typeface="Arial"/>
                <a:cs typeface="Arial"/>
              </a:rPr>
              <a:t>5*t -9)^(-6)  </a:t>
            </a:r>
            <a:r>
              <a:rPr dirty="0" sz="1100" spc="50">
                <a:latin typeface="Arial"/>
                <a:cs typeface="Arial"/>
              </a:rPr>
              <a:t>der6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diff(f)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945373"/>
            <a:ext cx="42862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8300973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(x^2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35">
                <a:latin typeface="Arial"/>
                <a:cs typeface="Arial"/>
              </a:rPr>
              <a:t>3)*(x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926370"/>
            <a:ext cx="5795010" cy="7528559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About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Tutorial	</a:t>
            </a:r>
            <a:endParaRPr sz="1800">
              <a:latin typeface="Arial"/>
              <a:cs typeface="Arial"/>
            </a:endParaRPr>
          </a:p>
          <a:p>
            <a:pPr algn="just" marL="30480" marR="21590">
              <a:lnSpc>
                <a:spcPct val="109100"/>
              </a:lnSpc>
              <a:spcBef>
                <a:spcPts val="66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programming language </a:t>
            </a:r>
            <a:r>
              <a:rPr dirty="0" sz="1100">
                <a:latin typeface="Verdana"/>
                <a:cs typeface="Verdana"/>
              </a:rPr>
              <a:t>developed </a:t>
            </a:r>
            <a:r>
              <a:rPr dirty="0" sz="1100" spc="-5">
                <a:latin typeface="Verdana"/>
                <a:cs typeface="Verdana"/>
              </a:rPr>
              <a:t>by MathWorks.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started </a:t>
            </a:r>
            <a:r>
              <a:rPr dirty="0" sz="1100">
                <a:latin typeface="Verdana"/>
                <a:cs typeface="Verdana"/>
              </a:rPr>
              <a:t>out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matrix programming language where linear algebra programming was simple. </a:t>
            </a:r>
            <a:r>
              <a:rPr dirty="0" sz="1100">
                <a:latin typeface="Verdana"/>
                <a:cs typeface="Verdana"/>
              </a:rPr>
              <a:t>It  can </a:t>
            </a:r>
            <a:r>
              <a:rPr dirty="0" sz="1100" spc="-5">
                <a:latin typeface="Verdana"/>
                <a:cs typeface="Verdana"/>
              </a:rPr>
              <a:t>be run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under interactive </a:t>
            </a:r>
            <a:r>
              <a:rPr dirty="0" sz="1100">
                <a:latin typeface="Verdana"/>
                <a:cs typeface="Verdana"/>
              </a:rPr>
              <a:t>sessions and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batch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job.</a:t>
            </a:r>
            <a:endParaRPr sz="1100">
              <a:latin typeface="Verdana"/>
              <a:cs typeface="Verdana"/>
            </a:endParaRPr>
          </a:p>
          <a:p>
            <a:pPr algn="just" marL="30480" marR="25400">
              <a:lnSpc>
                <a:spcPct val="108800"/>
              </a:lnSpc>
              <a:spcBef>
                <a:spcPts val="819"/>
              </a:spcBef>
            </a:pPr>
            <a:r>
              <a:rPr dirty="0" sz="1100" spc="-5">
                <a:latin typeface="Verdana"/>
                <a:cs typeface="Verdana"/>
              </a:rPr>
              <a:t>This tutorial gives you aggressively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gentle introduction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MATLAB</a:t>
            </a:r>
            <a:r>
              <a:rPr dirty="0" sz="1100" spc="-2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programming  language.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designed </a:t>
            </a:r>
            <a:r>
              <a:rPr dirty="0" sz="1100" spc="-5">
                <a:latin typeface="Verdana"/>
                <a:cs typeface="Verdana"/>
              </a:rPr>
              <a:t>to give students fluency 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programming  language. Problem-based MATLAB examples have </a:t>
            </a:r>
            <a:r>
              <a:rPr dirty="0" sz="1100">
                <a:latin typeface="Verdana"/>
                <a:cs typeface="Verdana"/>
              </a:rPr>
              <a:t>been </a:t>
            </a:r>
            <a:r>
              <a:rPr dirty="0" sz="1100" spc="-5">
                <a:latin typeface="Verdana"/>
                <a:cs typeface="Verdana"/>
              </a:rPr>
              <a:t>given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simple </a:t>
            </a:r>
            <a:r>
              <a:rPr dirty="0" sz="1100">
                <a:latin typeface="Verdana"/>
                <a:cs typeface="Verdana"/>
              </a:rPr>
              <a:t>and easy  </a:t>
            </a:r>
            <a:r>
              <a:rPr dirty="0" sz="1100" spc="-5">
                <a:latin typeface="Verdana"/>
                <a:cs typeface="Verdana"/>
              </a:rPr>
              <a:t>way to make your learning fast </a:t>
            </a:r>
            <a:r>
              <a:rPr dirty="0" sz="1100">
                <a:latin typeface="Verdana"/>
                <a:cs typeface="Verdana"/>
              </a:rPr>
              <a:t>and effective.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Audience	</a:t>
            </a:r>
            <a:endParaRPr sz="1800">
              <a:latin typeface="Arial"/>
              <a:cs typeface="Arial"/>
            </a:endParaRPr>
          </a:p>
          <a:p>
            <a:pPr algn="just" marL="30480" marR="24765">
              <a:lnSpc>
                <a:spcPct val="108800"/>
              </a:lnSpc>
              <a:spcBef>
                <a:spcPts val="680"/>
              </a:spcBef>
            </a:pPr>
            <a:r>
              <a:rPr dirty="0" sz="1100" spc="-5">
                <a:latin typeface="Verdana"/>
                <a:cs typeface="Verdana"/>
              </a:rPr>
              <a:t>This tutorial has </a:t>
            </a:r>
            <a:r>
              <a:rPr dirty="0" sz="1100">
                <a:latin typeface="Verdana"/>
                <a:cs typeface="Verdana"/>
              </a:rPr>
              <a:t>been </a:t>
            </a:r>
            <a:r>
              <a:rPr dirty="0" sz="1100" spc="-5">
                <a:latin typeface="Verdana"/>
                <a:cs typeface="Verdana"/>
              </a:rPr>
              <a:t>prepared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beginners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help </a:t>
            </a:r>
            <a:r>
              <a:rPr dirty="0" sz="1100">
                <a:latin typeface="Verdana"/>
                <a:cs typeface="Verdana"/>
              </a:rPr>
              <a:t>them understand </a:t>
            </a:r>
            <a:r>
              <a:rPr dirty="0" sz="1100" spc="-5">
                <a:latin typeface="Verdana"/>
                <a:cs typeface="Verdana"/>
              </a:rPr>
              <a:t>basic  to advanced functionality </a:t>
            </a:r>
            <a:r>
              <a:rPr dirty="0" sz="1100">
                <a:latin typeface="Verdana"/>
                <a:cs typeface="Verdana"/>
              </a:rPr>
              <a:t>of MATLAB. </a:t>
            </a:r>
            <a:r>
              <a:rPr dirty="0" sz="1100" spc="-5">
                <a:latin typeface="Verdana"/>
                <a:cs typeface="Verdana"/>
              </a:rPr>
              <a:t>After completing this tutorial you will find  yourself </a:t>
            </a:r>
            <a:r>
              <a:rPr dirty="0" sz="1100">
                <a:latin typeface="Verdana"/>
                <a:cs typeface="Verdana"/>
              </a:rPr>
              <a:t>at a </a:t>
            </a:r>
            <a:r>
              <a:rPr dirty="0" sz="1100" spc="-5">
                <a:latin typeface="Verdana"/>
                <a:cs typeface="Verdana"/>
              </a:rPr>
              <a:t>moderate level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expertise in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5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from where you </a:t>
            </a:r>
            <a:r>
              <a:rPr dirty="0" sz="1100">
                <a:latin typeface="Verdana"/>
                <a:cs typeface="Verdana"/>
              </a:rPr>
              <a:t>can  </a:t>
            </a:r>
            <a:r>
              <a:rPr dirty="0" sz="1100" spc="-5">
                <a:latin typeface="Verdana"/>
                <a:cs typeface="Verdana"/>
              </a:rPr>
              <a:t>take yourself to next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levels.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Prerequisites	</a:t>
            </a:r>
            <a:endParaRPr sz="1800">
              <a:latin typeface="Arial"/>
              <a:cs typeface="Arial"/>
            </a:endParaRPr>
          </a:p>
          <a:p>
            <a:pPr algn="just" marL="30480" marR="24130">
              <a:lnSpc>
                <a:spcPct val="109100"/>
              </a:lnSpc>
              <a:spcBef>
                <a:spcPts val="660"/>
              </a:spcBef>
            </a:pPr>
            <a:r>
              <a:rPr dirty="0" sz="1100">
                <a:latin typeface="Verdana"/>
                <a:cs typeface="Verdana"/>
              </a:rPr>
              <a:t>We assume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 spc="-10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little knowledge </a:t>
            </a:r>
            <a:r>
              <a:rPr dirty="0" sz="1100">
                <a:latin typeface="Verdana"/>
                <a:cs typeface="Verdana"/>
              </a:rPr>
              <a:t>of any </a:t>
            </a:r>
            <a:r>
              <a:rPr dirty="0" sz="1100" spc="-5">
                <a:latin typeface="Verdana"/>
                <a:cs typeface="Verdana"/>
              </a:rPr>
              <a:t>computer programming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understand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concepts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like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variables,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constants,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expressions,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statements,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etc.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  have </a:t>
            </a:r>
            <a:r>
              <a:rPr dirty="0" sz="1100">
                <a:latin typeface="Verdana"/>
                <a:cs typeface="Verdana"/>
              </a:rPr>
              <a:t>done </a:t>
            </a:r>
            <a:r>
              <a:rPr dirty="0" sz="1100" spc="-5">
                <a:latin typeface="Verdana"/>
                <a:cs typeface="Verdana"/>
              </a:rPr>
              <a:t>programming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any other high-level </a:t>
            </a:r>
            <a:r>
              <a:rPr dirty="0" sz="1100" spc="-5">
                <a:latin typeface="Verdana"/>
                <a:cs typeface="Verdana"/>
              </a:rPr>
              <a:t>language like C, C++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Java,  then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will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very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much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beneficial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learning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will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like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Copyright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Disclaimer</a:t>
            </a:r>
            <a:r>
              <a:rPr dirty="0" u="sng" sz="1800" spc="-2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Notice	</a:t>
            </a:r>
            <a:endParaRPr sz="18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1590"/>
              </a:spcBef>
            </a:pPr>
            <a:r>
              <a:rPr dirty="0" sz="1000" spc="-5" b="1">
                <a:latin typeface="Symbol"/>
                <a:cs typeface="Symbol"/>
              </a:rPr>
              <a:t></a:t>
            </a:r>
            <a:r>
              <a:rPr dirty="0" sz="1000" spc="-5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Verdana"/>
                <a:cs typeface="Verdana"/>
              </a:rPr>
              <a:t>Copyright 2014 </a:t>
            </a:r>
            <a:r>
              <a:rPr dirty="0" sz="1000" spc="-10" b="1">
                <a:latin typeface="Verdana"/>
                <a:cs typeface="Verdana"/>
              </a:rPr>
              <a:t>by </a:t>
            </a:r>
            <a:r>
              <a:rPr dirty="0" sz="1000" spc="-5" b="1">
                <a:latin typeface="Verdana"/>
                <a:cs typeface="Verdana"/>
              </a:rPr>
              <a:t>Tutorials Point (I) </a:t>
            </a:r>
            <a:r>
              <a:rPr dirty="0" sz="1000" b="1">
                <a:latin typeface="Verdana"/>
                <a:cs typeface="Verdana"/>
              </a:rPr>
              <a:t>Pvt.</a:t>
            </a:r>
            <a:r>
              <a:rPr dirty="0" sz="1000" spc="-95" b="1">
                <a:latin typeface="Verdana"/>
                <a:cs typeface="Verdana"/>
              </a:rPr>
              <a:t> </a:t>
            </a:r>
            <a:r>
              <a:rPr dirty="0" sz="1000" spc="-10" b="1">
                <a:latin typeface="Verdana"/>
                <a:cs typeface="Verdana"/>
              </a:rPr>
              <a:t>Ltd.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30480" marR="23495">
              <a:lnSpc>
                <a:spcPct val="109100"/>
              </a:lnSpc>
            </a:pPr>
            <a:r>
              <a:rPr dirty="0" sz="1000">
                <a:latin typeface="Verdana"/>
                <a:cs typeface="Verdana"/>
              </a:rPr>
              <a:t>All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the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content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and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graphics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published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this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e-book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are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the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property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of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Tutorials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Point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(I)  Pvt.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Ltd.</a:t>
            </a:r>
            <a:r>
              <a:rPr dirty="0" sz="1000" spc="229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The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user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of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this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e-book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is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prohibited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to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reuse,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retain,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copy,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distribute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or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republish  any contents or a part of contents of </a:t>
            </a:r>
            <a:r>
              <a:rPr dirty="0" sz="1000">
                <a:latin typeface="Verdana"/>
                <a:cs typeface="Verdana"/>
              </a:rPr>
              <a:t>this e-book in </a:t>
            </a:r>
            <a:r>
              <a:rPr dirty="0" sz="1000" spc="-5">
                <a:latin typeface="Verdana"/>
                <a:cs typeface="Verdana"/>
              </a:rPr>
              <a:t>any manner </a:t>
            </a:r>
            <a:r>
              <a:rPr dirty="0" sz="1000">
                <a:latin typeface="Verdana"/>
                <a:cs typeface="Verdana"/>
              </a:rPr>
              <a:t>without </a:t>
            </a:r>
            <a:r>
              <a:rPr dirty="0" sz="1000" spc="-5">
                <a:latin typeface="Verdana"/>
                <a:cs typeface="Verdana"/>
              </a:rPr>
              <a:t>written consent  of the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publisher.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30480" marR="22225">
              <a:lnSpc>
                <a:spcPct val="109000"/>
              </a:lnSpc>
            </a:pPr>
            <a:r>
              <a:rPr dirty="0" sz="1000" spc="-5">
                <a:latin typeface="Verdana"/>
                <a:cs typeface="Verdana"/>
              </a:rPr>
              <a:t>We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strive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to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update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the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contents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of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our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website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and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tutorials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as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timely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and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as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precisely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as  possible,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however,</a:t>
            </a:r>
            <a:r>
              <a:rPr dirty="0" sz="1000" spc="-5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the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contents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may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contain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inaccuracies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or</a:t>
            </a:r>
            <a:r>
              <a:rPr dirty="0" sz="1000" spc="-5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errors.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Tutorials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Point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(I)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Pvt.  </a:t>
            </a:r>
            <a:r>
              <a:rPr dirty="0" sz="1000" spc="-5">
                <a:latin typeface="Verdana"/>
                <a:cs typeface="Verdana"/>
              </a:rPr>
              <a:t>Ltd. provides </a:t>
            </a:r>
            <a:r>
              <a:rPr dirty="0" sz="1000">
                <a:latin typeface="Verdana"/>
                <a:cs typeface="Verdana"/>
              </a:rPr>
              <a:t>no </a:t>
            </a:r>
            <a:r>
              <a:rPr dirty="0" sz="1000" spc="-5">
                <a:latin typeface="Verdana"/>
                <a:cs typeface="Verdana"/>
              </a:rPr>
              <a:t>guarantee regarding the accuracy, </a:t>
            </a:r>
            <a:r>
              <a:rPr dirty="0" sz="1000">
                <a:latin typeface="Verdana"/>
                <a:cs typeface="Verdana"/>
              </a:rPr>
              <a:t>timeliness or </a:t>
            </a:r>
            <a:r>
              <a:rPr dirty="0" sz="1000" spc="-5">
                <a:latin typeface="Verdana"/>
                <a:cs typeface="Verdana"/>
              </a:rPr>
              <a:t>completeness of </a:t>
            </a:r>
            <a:r>
              <a:rPr dirty="0" sz="1000">
                <a:latin typeface="Verdana"/>
                <a:cs typeface="Verdana"/>
              </a:rPr>
              <a:t>our  </a:t>
            </a:r>
            <a:r>
              <a:rPr dirty="0" sz="1000" spc="-5">
                <a:latin typeface="Verdana"/>
                <a:cs typeface="Verdana"/>
              </a:rPr>
              <a:t>website </a:t>
            </a:r>
            <a:r>
              <a:rPr dirty="0" sz="1000" spc="-10">
                <a:latin typeface="Verdana"/>
                <a:cs typeface="Verdana"/>
              </a:rPr>
              <a:t>or </a:t>
            </a:r>
            <a:r>
              <a:rPr dirty="0" sz="1000">
                <a:latin typeface="Verdana"/>
                <a:cs typeface="Verdana"/>
              </a:rPr>
              <a:t>its </a:t>
            </a:r>
            <a:r>
              <a:rPr dirty="0" sz="1000" spc="-5">
                <a:latin typeface="Verdana"/>
                <a:cs typeface="Verdana"/>
              </a:rPr>
              <a:t>contents including this </a:t>
            </a:r>
            <a:r>
              <a:rPr dirty="0" sz="1000">
                <a:latin typeface="Verdana"/>
                <a:cs typeface="Verdana"/>
              </a:rPr>
              <a:t>tutorial. </a:t>
            </a:r>
            <a:r>
              <a:rPr dirty="0" sz="1000" spc="-10">
                <a:latin typeface="Verdana"/>
                <a:cs typeface="Verdana"/>
              </a:rPr>
              <a:t>If you </a:t>
            </a:r>
            <a:r>
              <a:rPr dirty="0" sz="1000" spc="-5">
                <a:latin typeface="Verdana"/>
                <a:cs typeface="Verdana"/>
              </a:rPr>
              <a:t>discover any errors on our website </a:t>
            </a:r>
            <a:r>
              <a:rPr dirty="0" sz="1000">
                <a:latin typeface="Verdana"/>
                <a:cs typeface="Verdana"/>
              </a:rPr>
              <a:t>or  in </a:t>
            </a:r>
            <a:r>
              <a:rPr dirty="0" sz="1000" spc="-10">
                <a:latin typeface="Verdana"/>
                <a:cs typeface="Verdana"/>
              </a:rPr>
              <a:t>this </a:t>
            </a:r>
            <a:r>
              <a:rPr dirty="0" sz="1000" spc="-5">
                <a:latin typeface="Verdana"/>
                <a:cs typeface="Verdana"/>
              </a:rPr>
              <a:t>tutorial, please </a:t>
            </a:r>
            <a:r>
              <a:rPr dirty="0" sz="1000">
                <a:latin typeface="Verdana"/>
                <a:cs typeface="Verdana"/>
              </a:rPr>
              <a:t>notify </a:t>
            </a:r>
            <a:r>
              <a:rPr dirty="0" sz="1000" spc="-5">
                <a:latin typeface="Verdana"/>
                <a:cs typeface="Verdana"/>
              </a:rPr>
              <a:t>us at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u="sng" sz="10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contact@tutorialspoint.com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5833" y="9313426"/>
            <a:ext cx="12763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1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90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NaN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Undefined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numerical result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(not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pi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π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11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2092197"/>
            <a:ext cx="5795010" cy="281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Naming</a:t>
            </a:r>
            <a:r>
              <a:rPr dirty="0" u="sng" sz="1800" spc="-3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Variables	</a:t>
            </a:r>
            <a:endParaRPr sz="1800">
              <a:latin typeface="Arial"/>
              <a:cs typeface="Arial"/>
            </a:endParaRPr>
          </a:p>
          <a:p>
            <a:pPr marL="30480" marR="27305">
              <a:lnSpc>
                <a:spcPct val="1082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Variable </a:t>
            </a:r>
            <a:r>
              <a:rPr dirty="0" sz="1100">
                <a:latin typeface="Verdana"/>
                <a:cs typeface="Verdana"/>
              </a:rPr>
              <a:t>names consist of a </a:t>
            </a:r>
            <a:r>
              <a:rPr dirty="0" sz="1100" spc="-5">
                <a:latin typeface="Verdana"/>
                <a:cs typeface="Verdana"/>
              </a:rPr>
              <a:t>letter </a:t>
            </a:r>
            <a:r>
              <a:rPr dirty="0" sz="1100">
                <a:latin typeface="Verdana"/>
                <a:cs typeface="Verdana"/>
              </a:rPr>
              <a:t>followed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letters, digits </a:t>
            </a:r>
            <a:r>
              <a:rPr dirty="0" sz="1100">
                <a:latin typeface="Verdana"/>
                <a:cs typeface="Verdana"/>
              </a:rPr>
              <a:t>or  underscore.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case-sensitive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30480" marR="26670">
              <a:lnSpc>
                <a:spcPct val="108200"/>
              </a:lnSpc>
              <a:spcBef>
                <a:spcPts val="830"/>
              </a:spcBef>
            </a:pPr>
            <a:r>
              <a:rPr dirty="0" sz="1100" spc="-5">
                <a:latin typeface="Verdana"/>
                <a:cs typeface="Verdana"/>
              </a:rPr>
              <a:t>Variable </a:t>
            </a:r>
            <a:r>
              <a:rPr dirty="0" sz="1100">
                <a:latin typeface="Verdana"/>
                <a:cs typeface="Verdana"/>
              </a:rPr>
              <a:t>names can be of any </a:t>
            </a:r>
            <a:r>
              <a:rPr dirty="0" sz="1100" spc="-5">
                <a:latin typeface="Verdana"/>
                <a:cs typeface="Verdana"/>
              </a:rPr>
              <a:t>length, </a:t>
            </a:r>
            <a:r>
              <a:rPr dirty="0" sz="1100">
                <a:latin typeface="Verdana"/>
                <a:cs typeface="Verdana"/>
              </a:rPr>
              <a:t>however, MATLAB </a:t>
            </a:r>
            <a:r>
              <a:rPr dirty="0" sz="1100" spc="-5">
                <a:latin typeface="Verdana"/>
                <a:cs typeface="Verdana"/>
              </a:rPr>
              <a:t>uses only first </a:t>
            </a:r>
            <a:r>
              <a:rPr dirty="0" sz="1100">
                <a:latin typeface="Verdana"/>
                <a:cs typeface="Verdana"/>
              </a:rPr>
              <a:t>N  </a:t>
            </a:r>
            <a:r>
              <a:rPr dirty="0" sz="1100" spc="-5">
                <a:latin typeface="Verdana"/>
                <a:cs typeface="Verdana"/>
              </a:rPr>
              <a:t>characters, where </a:t>
            </a:r>
            <a:r>
              <a:rPr dirty="0" sz="1100">
                <a:latin typeface="Verdana"/>
                <a:cs typeface="Verdana"/>
              </a:rPr>
              <a:t>N </a:t>
            </a:r>
            <a:r>
              <a:rPr dirty="0" sz="1100" spc="-5">
                <a:latin typeface="Verdana"/>
                <a:cs typeface="Verdana"/>
              </a:rPr>
              <a:t>is given by the function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namelengthmax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Saving</a:t>
            </a:r>
            <a:r>
              <a:rPr dirty="0" u="sng" sz="1800" spc="-3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Your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	</a:t>
            </a:r>
            <a:endParaRPr sz="1800">
              <a:latin typeface="Arial"/>
              <a:cs typeface="Arial"/>
            </a:endParaRPr>
          </a:p>
          <a:p>
            <a:pPr marL="30480" marR="26034">
              <a:lnSpc>
                <a:spcPct val="1082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save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saving all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variables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workspace, 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file  with .mat </a:t>
            </a:r>
            <a:r>
              <a:rPr dirty="0" sz="1100">
                <a:latin typeface="Verdana"/>
                <a:cs typeface="Verdana"/>
              </a:rPr>
              <a:t>extension, </a:t>
            </a:r>
            <a:r>
              <a:rPr dirty="0" sz="1100" spc="-5">
                <a:latin typeface="Verdana"/>
                <a:cs typeface="Verdana"/>
              </a:rPr>
              <a:t>in the current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directory.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070982"/>
            <a:ext cx="5800090" cy="2978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15">
                <a:latin typeface="Arial"/>
                <a:cs typeface="Arial"/>
              </a:rPr>
              <a:t>save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 spc="100">
                <a:latin typeface="Arial"/>
                <a:cs typeface="Arial"/>
              </a:rPr>
              <a:t>myfile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509640"/>
            <a:ext cx="44329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reload the file anytime later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load</a:t>
            </a:r>
            <a:r>
              <a:rPr dirty="0" sz="1100" spc="-13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5865240"/>
            <a:ext cx="5800090" cy="2959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65">
                <a:latin typeface="Arial"/>
                <a:cs typeface="Arial"/>
              </a:rPr>
              <a:t>load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 spc="100">
                <a:latin typeface="Arial"/>
                <a:cs typeface="Arial"/>
              </a:rPr>
              <a:t>myfile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1356" y="975106"/>
            <a:ext cx="163639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latin typeface="Arial"/>
                <a:cs typeface="Arial"/>
              </a:rPr>
              <a:t>der1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2*x*(x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2)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40">
                <a:latin typeface="Arial"/>
                <a:cs typeface="Arial"/>
              </a:rPr>
              <a:t>x^2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632" y="1923033"/>
            <a:ext cx="202057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dirty="0" sz="1100" spc="170">
                <a:latin typeface="Arial"/>
                <a:cs typeface="Arial"/>
              </a:rPr>
              <a:t>(t^(1/2)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0">
                <a:latin typeface="Arial"/>
                <a:cs typeface="Arial"/>
              </a:rPr>
              <a:t>t^3)*(t^2</a:t>
            </a:r>
            <a:r>
              <a:rPr dirty="0" sz="1100" spc="50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356" y="2870961"/>
            <a:ext cx="4243705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latin typeface="Arial"/>
                <a:cs typeface="Arial"/>
              </a:rPr>
              <a:t>der2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50">
                <a:latin typeface="Arial"/>
                <a:cs typeface="Arial"/>
              </a:rPr>
              <a:t>(t^2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25">
                <a:latin typeface="Arial"/>
                <a:cs typeface="Arial"/>
              </a:rPr>
              <a:t>3)*(3*t^2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60">
                <a:latin typeface="Arial"/>
                <a:cs typeface="Arial"/>
              </a:rPr>
              <a:t>1/(2*t^(1/2)))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65">
                <a:latin typeface="Arial"/>
                <a:cs typeface="Arial"/>
              </a:rPr>
              <a:t>2*t*(t^(1/2)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t^3)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632" y="3819270"/>
            <a:ext cx="279019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(x^2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00">
                <a:latin typeface="Arial"/>
                <a:cs typeface="Arial"/>
              </a:rPr>
              <a:t>1)*(3*x^3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5*x^2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32" y="4767198"/>
            <a:ext cx="5019040" cy="511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0">
                <a:latin typeface="Arial"/>
                <a:cs typeface="Arial"/>
              </a:rPr>
              <a:t>der3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(2*x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00">
                <a:latin typeface="Arial"/>
                <a:cs typeface="Arial"/>
              </a:rPr>
              <a:t>2)*(3*x^3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5*x^2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2)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235">
                <a:latin typeface="Arial"/>
                <a:cs typeface="Arial"/>
              </a:rPr>
              <a:t>(- </a:t>
            </a:r>
            <a:r>
              <a:rPr dirty="0" sz="1100" spc="55">
                <a:latin typeface="Arial"/>
                <a:cs typeface="Arial"/>
              </a:rPr>
              <a:t>9*x^2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95">
                <a:latin typeface="Arial"/>
                <a:cs typeface="Arial"/>
              </a:rPr>
              <a:t>10*x)*(x^2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356" y="5715380"/>
            <a:ext cx="1790700" cy="511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85">
                <a:latin typeface="Arial"/>
                <a:cs typeface="Arial"/>
              </a:rPr>
              <a:t>(2*x^2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20">
                <a:latin typeface="Arial"/>
                <a:cs typeface="Arial"/>
              </a:rPr>
              <a:t>3*x)/(x^3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632" y="6663308"/>
            <a:ext cx="4324350" cy="511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0">
                <a:latin typeface="Arial"/>
                <a:cs typeface="Arial"/>
              </a:rPr>
              <a:t>der4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(4*x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25">
                <a:latin typeface="Arial"/>
                <a:cs typeface="Arial"/>
              </a:rPr>
              <a:t>3)/(x^3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1)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90">
                <a:latin typeface="Arial"/>
                <a:cs typeface="Arial"/>
              </a:rPr>
              <a:t>(3*x^2*(2*x^2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30">
                <a:latin typeface="Arial"/>
                <a:cs typeface="Arial"/>
              </a:rPr>
              <a:t>3*x))/(x^3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75">
                <a:latin typeface="Arial"/>
                <a:cs typeface="Arial"/>
              </a:rPr>
              <a:t>1)^2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632" y="7611617"/>
            <a:ext cx="1023619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(x^2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1)^17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3632" y="8559545"/>
            <a:ext cx="140716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latin typeface="Arial"/>
                <a:cs typeface="Arial"/>
              </a:rPr>
              <a:t>der5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dirty="0" sz="1100" spc="80">
                <a:latin typeface="Arial"/>
                <a:cs typeface="Arial"/>
              </a:rPr>
              <a:t>34*x*(x^2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1)^16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7752" y="914526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3180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12965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191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9056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45">
                <a:latin typeface="Arial"/>
                <a:cs typeface="Arial"/>
              </a:rPr>
              <a:t>1/(t^3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05">
                <a:latin typeface="Arial"/>
                <a:cs typeface="Arial"/>
              </a:rPr>
              <a:t>3*t^2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5">
                <a:latin typeface="Arial"/>
                <a:cs typeface="Arial"/>
              </a:rPr>
              <a:t>5*t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509">
                <a:latin typeface="Arial"/>
                <a:cs typeface="Arial"/>
              </a:rPr>
              <a:t> </a:t>
            </a:r>
            <a:r>
              <a:rPr dirty="0" sz="1100" spc="75">
                <a:latin typeface="Arial"/>
                <a:cs typeface="Arial"/>
              </a:rPr>
              <a:t>9)^6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50">
                <a:latin typeface="Arial"/>
                <a:cs typeface="Arial"/>
              </a:rPr>
              <a:t>der6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35">
                <a:latin typeface="Arial"/>
                <a:cs typeface="Arial"/>
              </a:rPr>
              <a:t>-(6*(3*t^2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5">
                <a:latin typeface="Arial"/>
                <a:cs typeface="Arial"/>
              </a:rPr>
              <a:t>6*t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70">
                <a:latin typeface="Arial"/>
                <a:cs typeface="Arial"/>
              </a:rPr>
              <a:t>5))/(t^3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05">
                <a:latin typeface="Arial"/>
                <a:cs typeface="Arial"/>
              </a:rPr>
              <a:t>3*t^2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5">
                <a:latin typeface="Arial"/>
                <a:cs typeface="Arial"/>
              </a:rPr>
              <a:t>5*t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480">
                <a:latin typeface="Arial"/>
                <a:cs typeface="Arial"/>
              </a:rPr>
              <a:t> </a:t>
            </a:r>
            <a:r>
              <a:rPr dirty="0" sz="1100" spc="75">
                <a:latin typeface="Arial"/>
                <a:cs typeface="Arial"/>
              </a:rPr>
              <a:t>9)^7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965831"/>
            <a:ext cx="39420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equivalent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321430"/>
            <a:ext cx="5800090" cy="50679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 marL="73025" marR="4874895">
              <a:lnSpc>
                <a:spcPct val="189100"/>
              </a:lnSpc>
            </a:pPr>
            <a:r>
              <a:rPr dirty="0" sz="1100" spc="25">
                <a:latin typeface="Arial"/>
                <a:cs typeface="Arial"/>
              </a:rPr>
              <a:t>symbols  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-50">
                <a:latin typeface="Arial"/>
                <a:cs typeface="Arial"/>
              </a:rPr>
              <a:t>=</a:t>
            </a: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45">
                <a:latin typeface="Arial"/>
                <a:cs typeface="Arial"/>
              </a:rPr>
              <a:t>y</a:t>
            </a:r>
            <a:r>
              <a:rPr dirty="0" sz="1100" spc="-320">
                <a:latin typeface="Arial"/>
                <a:cs typeface="Arial"/>
              </a:rPr>
              <a:t>m</a:t>
            </a:r>
            <a:r>
              <a:rPr dirty="0" sz="1100" spc="240">
                <a:latin typeface="Arial"/>
                <a:cs typeface="Arial"/>
              </a:rPr>
              <a:t>(</a:t>
            </a:r>
            <a:r>
              <a:rPr dirty="0" sz="1100" spc="204">
                <a:latin typeface="Arial"/>
                <a:cs typeface="Arial"/>
              </a:rPr>
              <a:t>"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04">
                <a:latin typeface="Arial"/>
                <a:cs typeface="Arial"/>
              </a:rPr>
              <a:t>"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30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35">
                <a:latin typeface="Arial"/>
                <a:cs typeface="Arial"/>
              </a:rPr>
              <a:t>t=sym("t");</a:t>
            </a:r>
            <a:endParaRPr sz="1100">
              <a:latin typeface="Arial"/>
              <a:cs typeface="Arial"/>
            </a:endParaRPr>
          </a:p>
          <a:p>
            <a:pPr marL="73025" marR="3800475">
              <a:lnSpc>
                <a:spcPts val="2500"/>
              </a:lnSpc>
              <a:spcBef>
                <a:spcPts val="26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0">
                <a:latin typeface="Arial"/>
                <a:cs typeface="Arial"/>
              </a:rPr>
              <a:t>(x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05">
                <a:latin typeface="Arial"/>
                <a:cs typeface="Arial"/>
              </a:rPr>
              <a:t>2)*(x^2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3)  </a:t>
            </a:r>
            <a:r>
              <a:rPr dirty="0" sz="1100" spc="50">
                <a:latin typeface="Arial"/>
                <a:cs typeface="Arial"/>
              </a:rPr>
              <a:t>der1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differentiate(f,x)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(t^2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60">
                <a:latin typeface="Arial"/>
                <a:cs typeface="Arial"/>
              </a:rPr>
              <a:t>3)*(t^(1/2)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t^3)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der2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190">
                <a:latin typeface="Arial"/>
                <a:cs typeface="Arial"/>
              </a:rPr>
              <a:t>differentiate(f,t)</a:t>
            </a:r>
            <a:endParaRPr sz="1100">
              <a:latin typeface="Arial"/>
              <a:cs typeface="Arial"/>
            </a:endParaRPr>
          </a:p>
          <a:p>
            <a:pPr marL="73025" marR="2722245">
              <a:lnSpc>
                <a:spcPct val="188200"/>
              </a:lnSpc>
              <a:spcBef>
                <a:spcPts val="1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(x^2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00">
                <a:latin typeface="Arial"/>
                <a:cs typeface="Arial"/>
              </a:rPr>
              <a:t>1)*(3*x^3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5*x^2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2)  </a:t>
            </a:r>
            <a:r>
              <a:rPr dirty="0" sz="1100" spc="50">
                <a:latin typeface="Arial"/>
                <a:cs typeface="Arial"/>
              </a:rPr>
              <a:t>der3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differentiate(f,x)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85">
                <a:latin typeface="Arial"/>
                <a:cs typeface="Arial"/>
              </a:rPr>
              <a:t>(2*x^2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20">
                <a:latin typeface="Arial"/>
                <a:cs typeface="Arial"/>
              </a:rPr>
              <a:t>3*x)/(x^3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  <a:p>
            <a:pPr marL="73025" marR="3800475">
              <a:lnSpc>
                <a:spcPct val="188400"/>
              </a:lnSpc>
              <a:spcBef>
                <a:spcPts val="10"/>
              </a:spcBef>
            </a:pPr>
            <a:r>
              <a:rPr dirty="0" sz="1100" spc="50">
                <a:latin typeface="Arial"/>
                <a:cs typeface="Arial"/>
              </a:rPr>
              <a:t>der4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75">
                <a:latin typeface="Arial"/>
                <a:cs typeface="Arial"/>
              </a:rPr>
              <a:t>differentiate(f,x)  </a:t>
            </a: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(x^2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1)^17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der5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differentiate(f,x)</a:t>
            </a:r>
            <a:endParaRPr sz="1100">
              <a:latin typeface="Arial"/>
              <a:cs typeface="Arial"/>
            </a:endParaRPr>
          </a:p>
          <a:p>
            <a:pPr marL="73025" marR="3259454">
              <a:lnSpc>
                <a:spcPct val="188200"/>
              </a:lnSpc>
              <a:spcBef>
                <a:spcPts val="1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(t^3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80">
                <a:latin typeface="Arial"/>
                <a:cs typeface="Arial"/>
              </a:rPr>
              <a:t>3* </a:t>
            </a:r>
            <a:r>
              <a:rPr dirty="0" sz="1100" spc="125">
                <a:latin typeface="Arial"/>
                <a:cs typeface="Arial"/>
              </a:rPr>
              <a:t>t^2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5">
                <a:latin typeface="Arial"/>
                <a:cs typeface="Arial"/>
              </a:rPr>
              <a:t>5*t -9)^(-6)  </a:t>
            </a:r>
            <a:r>
              <a:rPr dirty="0" sz="1100" spc="50">
                <a:latin typeface="Arial"/>
                <a:cs typeface="Arial"/>
              </a:rPr>
              <a:t>der6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190">
                <a:latin typeface="Arial"/>
                <a:cs typeface="Arial"/>
              </a:rPr>
              <a:t>differentiate(f,t)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883665"/>
            <a:ext cx="5795010" cy="10140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ts val="2110"/>
              </a:lnSpc>
              <a:spcBef>
                <a:spcPts val="100"/>
              </a:spcBef>
            </a:pPr>
            <a:r>
              <a:rPr dirty="0" sz="1800" spc="-120" b="1">
                <a:latin typeface="Arial"/>
                <a:cs typeface="Arial"/>
              </a:rPr>
              <a:t>Derivatives</a:t>
            </a:r>
            <a:r>
              <a:rPr dirty="0" sz="1800" spc="-24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of</a:t>
            </a:r>
            <a:r>
              <a:rPr dirty="0" sz="1800" spc="-245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Exponential,</a:t>
            </a:r>
            <a:r>
              <a:rPr dirty="0" sz="1800" spc="-24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Logarithmic,</a:t>
            </a:r>
            <a:r>
              <a:rPr dirty="0" sz="1800" spc="-229" b="1">
                <a:latin typeface="Arial"/>
                <a:cs typeface="Arial"/>
              </a:rPr>
              <a:t> </a:t>
            </a:r>
            <a:r>
              <a:rPr dirty="0" sz="1800" spc="-90" b="1">
                <a:latin typeface="Arial"/>
                <a:cs typeface="Arial"/>
              </a:rPr>
              <a:t>and</a:t>
            </a:r>
            <a:r>
              <a:rPr dirty="0" sz="1800" spc="-250" b="1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Trigonometric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1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	</a:t>
            </a:r>
            <a:endParaRPr sz="1800">
              <a:latin typeface="Arial"/>
              <a:cs typeface="Arial"/>
            </a:endParaRPr>
          </a:p>
          <a:p>
            <a:pPr marL="30480" marR="22860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provides the derivatives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exponential,  logarithmic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trigonometric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9464" y="2004313"/>
          <a:ext cx="5768340" cy="537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Derivative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baseline="-20202" sz="1650" spc="-7" b="1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700" spc="-5" b="1">
                          <a:latin typeface="Verdana"/>
                          <a:cs typeface="Verdana"/>
                        </a:rPr>
                        <a:t>a.x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2793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baseline="31746" sz="1050" spc="-7">
                          <a:latin typeface="Verdana"/>
                          <a:cs typeface="Verdana"/>
                        </a:rPr>
                        <a:t>a.x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.ln c.a (ln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natural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logarithm)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baseline="-20202" sz="1650" spc="-7" b="1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700" spc="-5" b="1">
                          <a:latin typeface="Verdana"/>
                          <a:cs typeface="Verdana"/>
                        </a:rPr>
                        <a:t>x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279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baseline="-20202" sz="165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700">
                          <a:latin typeface="Verdana"/>
                          <a:cs typeface="Verdana"/>
                        </a:rPr>
                        <a:t>x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279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ln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1/x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baseline="5050" sz="1650" spc="-7" b="1">
                          <a:latin typeface="Verdana"/>
                          <a:cs typeface="Verdana"/>
                        </a:rPr>
                        <a:t>ln</a:t>
                      </a:r>
                      <a:r>
                        <a:rPr dirty="0" sz="700" spc="-5" b="1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baseline="5050" sz="1650" spc="-7" b="1">
                          <a:latin typeface="Verdana"/>
                          <a:cs typeface="Verdana"/>
                        </a:rPr>
                        <a:t>x</a:t>
                      </a:r>
                      <a:endParaRPr baseline="5050" sz="1650">
                        <a:latin typeface="Verdana"/>
                        <a:cs typeface="Verdana"/>
                      </a:endParaRPr>
                    </a:p>
                  </a:txBody>
                  <a:tcPr marL="0" marR="0" marB="0" marT="9017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1/x.ln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baseline="-20202" sz="1650" b="1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700" b="1">
                          <a:latin typeface="Verdana"/>
                          <a:cs typeface="Verdana"/>
                        </a:rPr>
                        <a:t>x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2920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baseline="31746" sz="1050" spc="-7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.(1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+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ln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sin(x)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cos(x)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cos(x)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-sin(x)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tan(x)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sec</a:t>
                      </a:r>
                      <a:r>
                        <a:rPr dirty="0" baseline="31746" sz="1050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(x), 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1/cos</a:t>
                      </a:r>
                      <a:r>
                        <a:rPr dirty="0" baseline="31746" sz="1050" spc="-7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(x),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1 +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tan</a:t>
                      </a:r>
                      <a:r>
                        <a:rPr dirty="0" baseline="31746" sz="1050" spc="-7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cot(x)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-csc</a:t>
                      </a:r>
                      <a:r>
                        <a:rPr dirty="0" baseline="31746" sz="1050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(x), 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-1/sin</a:t>
                      </a:r>
                      <a:r>
                        <a:rPr dirty="0" baseline="31746" sz="1050" spc="-7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(x),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-(1 +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cot</a:t>
                      </a:r>
                      <a:r>
                        <a:rPr dirty="0" baseline="31746" sz="1050" spc="-7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(x))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sec(x)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sec(x).tan(x)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csc(x)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-csc(x).cot(x)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7399251"/>
            <a:ext cx="382651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8095233"/>
            <a:ext cx="5800090" cy="12763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73025" marR="4951095">
              <a:lnSpc>
                <a:spcPct val="189100"/>
              </a:lnSpc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exp(x)  </a:t>
            </a: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y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x^9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53822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 marR="4951095">
              <a:lnSpc>
                <a:spcPct val="188200"/>
              </a:lnSpc>
              <a:spcBef>
                <a:spcPts val="1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sin(x)  </a:t>
            </a: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 marR="4950460">
              <a:lnSpc>
                <a:spcPts val="2500"/>
              </a:lnSpc>
              <a:spcBef>
                <a:spcPts val="26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0">
                <a:latin typeface="Arial"/>
                <a:cs typeface="Arial"/>
              </a:rPr>
              <a:t>tan(x)  </a:t>
            </a: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cos(x)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 marR="4951095">
              <a:lnSpc>
                <a:spcPct val="188200"/>
              </a:lnSpc>
              <a:spcBef>
                <a:spcPts val="1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0">
                <a:latin typeface="Arial"/>
                <a:cs typeface="Arial"/>
              </a:rPr>
              <a:t>log(x)  </a:t>
            </a: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 marR="4797425">
              <a:lnSpc>
                <a:spcPts val="2500"/>
              </a:lnSpc>
              <a:spcBef>
                <a:spcPts val="26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05">
                <a:latin typeface="Arial"/>
                <a:cs typeface="Arial"/>
              </a:rPr>
              <a:t>log10(x)  </a:t>
            </a: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sin(x)^2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 marR="3876675">
              <a:lnSpc>
                <a:spcPct val="188200"/>
              </a:lnSpc>
              <a:spcBef>
                <a:spcPts val="1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65">
                <a:latin typeface="Arial"/>
                <a:cs typeface="Arial"/>
              </a:rPr>
              <a:t>cos(3*x^2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1)  </a:t>
            </a: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  <a:p>
            <a:pPr marL="73025" marR="4413885">
              <a:lnSpc>
                <a:spcPts val="2500"/>
              </a:lnSpc>
              <a:spcBef>
                <a:spcPts val="26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5">
                <a:latin typeface="Arial"/>
                <a:cs typeface="Arial"/>
              </a:rPr>
              <a:t>exp(x)/sin(x)  </a:t>
            </a:r>
            <a:r>
              <a:rPr dirty="0" sz="1100" spc="204">
                <a:latin typeface="Arial"/>
                <a:cs typeface="Arial"/>
              </a:rPr>
              <a:t>diff(y)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6442328"/>
            <a:ext cx="42862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797928"/>
            <a:ext cx="5800090" cy="25400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666600"/>
                </a:solidFill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 marR="5180330">
              <a:lnSpc>
                <a:spcPct val="188600"/>
              </a:lnSpc>
              <a:spcBef>
                <a:spcPts val="5"/>
              </a:spcBef>
            </a:pPr>
            <a:r>
              <a:rPr dirty="0" sz="1100" spc="-15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-15">
                <a:latin typeface="Arial"/>
                <a:cs typeface="Arial"/>
              </a:rPr>
              <a:t>p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5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-15">
                <a:latin typeface="Arial"/>
                <a:cs typeface="Arial"/>
              </a:rPr>
              <a:t>p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 marR="5487670">
              <a:lnSpc>
                <a:spcPct val="188200"/>
              </a:lnSpc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80">
                <a:latin typeface="Arial"/>
                <a:cs typeface="Arial"/>
              </a:rPr>
              <a:t>^</a:t>
            </a: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1356" y="975106"/>
            <a:ext cx="40894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5">
                <a:latin typeface="Arial"/>
                <a:cs typeface="Arial"/>
              </a:rPr>
              <a:t>9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80">
                <a:latin typeface="Arial"/>
                <a:cs typeface="Arial"/>
              </a:rPr>
              <a:t>^</a:t>
            </a: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632" y="1923033"/>
            <a:ext cx="563880" cy="1141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90170" marR="5080">
              <a:lnSpc>
                <a:spcPct val="188200"/>
              </a:lnSpc>
              <a:spcBef>
                <a:spcPts val="15"/>
              </a:spcBef>
            </a:pP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36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45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3632" y="3503802"/>
            <a:ext cx="1023619" cy="1141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2700" marR="464184" indent="77470">
              <a:lnSpc>
                <a:spcPts val="2500"/>
              </a:lnSpc>
              <a:spcBef>
                <a:spcPts val="265"/>
              </a:spcBef>
            </a:pP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880"/>
              </a:spcBef>
            </a:pPr>
            <a:r>
              <a:rPr dirty="0" sz="1100" spc="105">
                <a:latin typeface="Arial"/>
                <a:cs typeface="Arial"/>
              </a:rPr>
              <a:t>tan(x)^2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356" y="5084444"/>
            <a:ext cx="562610" cy="1141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2700" marR="81280">
              <a:lnSpc>
                <a:spcPct val="188200"/>
              </a:lnSpc>
            </a:pPr>
            <a:r>
              <a:rPr dirty="0" sz="1100" spc="45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160">
                <a:latin typeface="Arial"/>
                <a:cs typeface="Arial"/>
              </a:rPr>
              <a:t>-sin(x)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32" y="6663308"/>
            <a:ext cx="563880" cy="1142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90170" marR="5080">
              <a:lnSpc>
                <a:spcPct val="188300"/>
              </a:lnSpc>
              <a:spcBef>
                <a:spcPts val="10"/>
              </a:spcBef>
            </a:pPr>
            <a:r>
              <a:rPr dirty="0" sz="1100" spc="350">
                <a:latin typeface="Arial"/>
                <a:cs typeface="Arial"/>
              </a:rPr>
              <a:t>l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g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10">
                <a:latin typeface="Arial"/>
                <a:cs typeface="Arial"/>
              </a:rPr>
              <a:t>1/x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632" y="8244077"/>
            <a:ext cx="1177290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90170" marR="5080">
              <a:lnSpc>
                <a:spcPts val="2500"/>
              </a:lnSpc>
              <a:spcBef>
                <a:spcPts val="265"/>
              </a:spcBef>
            </a:pPr>
            <a:r>
              <a:rPr dirty="0" sz="1100" spc="350">
                <a:latin typeface="Arial"/>
                <a:cs typeface="Arial"/>
              </a:rPr>
              <a:t>l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g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300">
                <a:latin typeface="Arial"/>
                <a:cs typeface="Arial"/>
              </a:rPr>
              <a:t>/</a:t>
            </a:r>
            <a:r>
              <a:rPr dirty="0" sz="1100" spc="35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g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7752" y="914526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3180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2965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195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53822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545"/>
              </a:spcBef>
            </a:pPr>
            <a:r>
              <a:rPr dirty="0" sz="1100" spc="135">
                <a:latin typeface="Arial"/>
                <a:cs typeface="Arial"/>
              </a:rPr>
              <a:t>1/(x*log(10))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5026660" indent="-78105">
              <a:lnSpc>
                <a:spcPct val="1886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36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90">
                <a:latin typeface="Arial"/>
                <a:cs typeface="Arial"/>
              </a:rPr>
              <a:t>^</a:t>
            </a:r>
            <a:r>
              <a:rPr dirty="0" sz="1100" spc="-5">
                <a:latin typeface="Arial"/>
                <a:cs typeface="Arial"/>
              </a:rPr>
              <a:t>2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20">
                <a:latin typeface="Arial"/>
                <a:cs typeface="Arial"/>
              </a:rPr>
              <a:t>2*cos(x)*sin(x)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 marR="4184015" indent="-78105">
              <a:lnSpc>
                <a:spcPct val="189100"/>
              </a:lnSpc>
            </a:pPr>
            <a:r>
              <a:rPr dirty="0" sz="1100" spc="65">
                <a:latin typeface="Arial"/>
                <a:cs typeface="Arial"/>
              </a:rPr>
              <a:t>cos(3*x^2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1)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14">
                <a:latin typeface="Arial"/>
                <a:cs typeface="Arial"/>
              </a:rPr>
              <a:t>-sin(3*x^2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20">
                <a:latin typeface="Arial"/>
                <a:cs typeface="Arial"/>
              </a:rPr>
              <a:t>1)*(6*x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4643120" indent="-78105">
              <a:lnSpc>
                <a:spcPct val="188200"/>
              </a:lnSpc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5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-15">
                <a:latin typeface="Arial"/>
                <a:cs typeface="Arial"/>
              </a:rPr>
              <a:t>p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300">
                <a:latin typeface="Arial"/>
                <a:cs typeface="Arial"/>
              </a:rPr>
              <a:t>/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350">
                <a:latin typeface="Arial"/>
                <a:cs typeface="Arial"/>
              </a:rPr>
              <a:t>i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35">
                <a:latin typeface="Arial"/>
                <a:cs typeface="Arial"/>
              </a:rPr>
              <a:t>exp(x)/sin(x)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(exp(x)*cos(x))/sin(x)^2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6442328"/>
            <a:ext cx="39433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797928"/>
            <a:ext cx="5800090" cy="25400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4721225">
              <a:lnSpc>
                <a:spcPct val="1882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sym("x");  </a:t>
            </a: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Exp(x)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x^9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632" y="975106"/>
            <a:ext cx="14084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3632" y="1607565"/>
            <a:ext cx="1407160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Sin(x)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3632" y="2555494"/>
            <a:ext cx="1407160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Tan(x)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632" y="3503802"/>
            <a:ext cx="1407160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60">
                <a:latin typeface="Arial"/>
                <a:cs typeface="Arial"/>
              </a:rPr>
              <a:t>Cos(x)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32" y="4451730"/>
            <a:ext cx="1407160" cy="509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Log(x)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632" y="5399912"/>
            <a:ext cx="3554095" cy="826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 </a:t>
            </a:r>
            <a:r>
              <a:rPr dirty="0" sz="1100" spc="10">
                <a:latin typeface="Arial"/>
                <a:cs typeface="Arial"/>
              </a:rPr>
              <a:t>packages </a:t>
            </a:r>
            <a:r>
              <a:rPr dirty="0" sz="1100" spc="5">
                <a:latin typeface="Arial"/>
                <a:cs typeface="Arial"/>
              </a:rPr>
              <a:t>does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1100" spc="5">
                <a:latin typeface="Arial"/>
                <a:cs typeface="Arial"/>
              </a:rPr>
              <a:t>have </a:t>
            </a:r>
            <a:r>
              <a:rPr dirty="0" sz="1100" spc="170">
                <a:latin typeface="Arial"/>
                <a:cs typeface="Arial"/>
              </a:rPr>
              <a:t>this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75">
                <a:latin typeface="Arial"/>
                <a:cs typeface="Arial"/>
              </a:rPr>
              <a:t>support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160">
                <a:latin typeface="Arial"/>
                <a:cs typeface="Arial"/>
              </a:rPr>
              <a:t>%y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Log10(x)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135">
                <a:latin typeface="Arial"/>
                <a:cs typeface="Arial"/>
              </a:rPr>
              <a:t>%differentiate(y,x)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632" y="6663308"/>
            <a:ext cx="1407160" cy="511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Sin(x)^2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632" y="7611617"/>
            <a:ext cx="1869439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0">
                <a:latin typeface="Arial"/>
                <a:cs typeface="Arial"/>
              </a:rPr>
              <a:t>Cos(3*x^2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2*x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3632" y="8559545"/>
            <a:ext cx="1407160" cy="511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Exp(x)/Sin(x)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7752" y="914526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3180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12965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197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722154"/>
            <a:ext cx="5795010" cy="1014094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Computing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Higher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Order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Derivatives	</a:t>
            </a:r>
            <a:endParaRPr sz="1800">
              <a:latin typeface="Arial"/>
              <a:cs typeface="Arial"/>
            </a:endParaRPr>
          </a:p>
          <a:p>
            <a:pPr marL="30480" marR="493395">
              <a:lnSpc>
                <a:spcPts val="2240"/>
              </a:lnSpc>
              <a:spcBef>
                <a:spcPts val="9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compute higher derivatives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f, </a:t>
            </a:r>
            <a:r>
              <a:rPr dirty="0" sz="1100">
                <a:latin typeface="Verdana"/>
                <a:cs typeface="Verdana"/>
              </a:rPr>
              <a:t>we use </a:t>
            </a:r>
            <a:r>
              <a:rPr dirty="0" sz="1100" spc="-5">
                <a:latin typeface="Verdana"/>
                <a:cs typeface="Verdana"/>
              </a:rPr>
              <a:t>the syntax </a:t>
            </a:r>
            <a:r>
              <a:rPr dirty="0" sz="1100" spc="-5" b="1">
                <a:latin typeface="Verdana"/>
                <a:cs typeface="Verdana"/>
              </a:rPr>
              <a:t>diff(f,n)</a:t>
            </a:r>
            <a:r>
              <a:rPr dirty="0" sz="1100" spc="-5">
                <a:latin typeface="Verdana"/>
                <a:cs typeface="Verdana"/>
              </a:rPr>
              <a:t>.  </a:t>
            </a: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compute the second derivative </a:t>
            </a:r>
            <a:r>
              <a:rPr dirty="0" sz="1100">
                <a:latin typeface="Verdana"/>
                <a:cs typeface="Verdana"/>
              </a:rPr>
              <a:t>of the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y = </a:t>
            </a:r>
            <a:r>
              <a:rPr dirty="0" sz="1100" spc="-5">
                <a:latin typeface="Verdana"/>
                <a:cs typeface="Verdana"/>
              </a:rPr>
              <a:t>f(x) </a:t>
            </a:r>
            <a:r>
              <a:rPr dirty="0" sz="1100">
                <a:latin typeface="Verdana"/>
                <a:cs typeface="Verdana"/>
              </a:rPr>
              <a:t>= x .e</a:t>
            </a:r>
            <a:r>
              <a:rPr dirty="0" baseline="31746" sz="1050">
                <a:latin typeface="Verdana"/>
                <a:cs typeface="Verdana"/>
              </a:rPr>
              <a:t>-3x</a:t>
            </a:r>
            <a:endParaRPr baseline="31746"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897633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x*exp(-3*x);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0">
                <a:latin typeface="Arial"/>
                <a:cs typeface="Arial"/>
              </a:rPr>
              <a:t>diff(f,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680461"/>
            <a:ext cx="4240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3036061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9*x*exp(-3*x)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6*exp(-3*x)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820794"/>
            <a:ext cx="39433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4176394"/>
            <a:ext cx="5800090" cy="22225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x*Exp(-3*x);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80">
                <a:latin typeface="Arial"/>
                <a:cs typeface="Arial"/>
              </a:rPr>
              <a:t>differentiate(f, </a:t>
            </a:r>
            <a:r>
              <a:rPr dirty="0" sz="1100" spc="175">
                <a:latin typeface="Arial"/>
                <a:cs typeface="Arial"/>
              </a:rPr>
              <a:t>x,</a:t>
            </a:r>
            <a:r>
              <a:rPr dirty="0" sz="1100" spc="39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501102"/>
            <a:ext cx="5758815" cy="90360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solve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problem.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Given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145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y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=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f(x)</a:t>
            </a:r>
            <a:r>
              <a:rPr dirty="0" sz="1100" spc="-5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=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3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sin(x)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400"/>
              </a:lnSpc>
              <a:spcBef>
                <a:spcPts val="10"/>
              </a:spcBef>
            </a:pPr>
            <a:r>
              <a:rPr dirty="0" sz="1100" b="1">
                <a:latin typeface="Verdana"/>
                <a:cs typeface="Verdana"/>
              </a:rPr>
              <a:t>+ 7 </a:t>
            </a:r>
            <a:r>
              <a:rPr dirty="0" sz="1100" spc="-5" b="1">
                <a:latin typeface="Verdana"/>
                <a:cs typeface="Verdana"/>
              </a:rPr>
              <a:t>cos(5x)</a:t>
            </a:r>
            <a:r>
              <a:rPr dirty="0" sz="1100" spc="-5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have to find </a:t>
            </a:r>
            <a:r>
              <a:rPr dirty="0" sz="1100">
                <a:latin typeface="Verdana"/>
                <a:cs typeface="Verdana"/>
              </a:rPr>
              <a:t>out </a:t>
            </a:r>
            <a:r>
              <a:rPr dirty="0" sz="1100" spc="-5">
                <a:latin typeface="Verdana"/>
                <a:cs typeface="Verdana"/>
              </a:rPr>
              <a:t>whether the equation </a:t>
            </a:r>
            <a:r>
              <a:rPr dirty="0" sz="1100" spc="-5" b="1">
                <a:latin typeface="Verdana"/>
                <a:cs typeface="Verdana"/>
              </a:rPr>
              <a:t>f" </a:t>
            </a:r>
            <a:r>
              <a:rPr dirty="0" sz="1100" b="1">
                <a:latin typeface="Verdana"/>
                <a:cs typeface="Verdana"/>
              </a:rPr>
              <a:t>+ f = -  </a:t>
            </a:r>
            <a:r>
              <a:rPr dirty="0" sz="1100" spc="-5" b="1">
                <a:latin typeface="Verdana"/>
                <a:cs typeface="Verdana"/>
              </a:rPr>
              <a:t>5cos(2x) </a:t>
            </a:r>
            <a:r>
              <a:rPr dirty="0" sz="1100" spc="-5">
                <a:latin typeface="Verdana"/>
                <a:cs typeface="Verdana"/>
              </a:rPr>
              <a:t>holds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true.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7752" y="842136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2004" y="8065769"/>
            <a:ext cx="4780280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45515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2079625" algn="l"/>
              </a:tabLst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3*sin(x)+7*cos(5*x);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defining </a:t>
            </a:r>
            <a:r>
              <a:rPr dirty="0" sz="1100" spc="90">
                <a:latin typeface="Arial"/>
                <a:cs typeface="Arial"/>
              </a:rPr>
              <a:t>the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2078989" algn="l"/>
              </a:tabLst>
            </a:pPr>
            <a:r>
              <a:rPr dirty="0" sz="1100" spc="130">
                <a:latin typeface="Arial"/>
                <a:cs typeface="Arial"/>
              </a:rPr>
              <a:t>lhs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diff(y,2)+y;	</a:t>
            </a:r>
            <a:r>
              <a:rPr dirty="0" sz="1100" spc="55">
                <a:latin typeface="Arial"/>
                <a:cs typeface="Arial"/>
              </a:rPr>
              <a:t>%evaluating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130">
                <a:latin typeface="Arial"/>
                <a:cs typeface="Arial"/>
              </a:rPr>
              <a:t>lhs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90">
                <a:latin typeface="Arial"/>
                <a:cs typeface="Arial"/>
              </a:rPr>
              <a:t>the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equation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752" y="938021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3180" y="8416797"/>
            <a:ext cx="0" cy="968375"/>
          </a:xfrm>
          <a:custGeom>
            <a:avLst/>
            <a:gdLst/>
            <a:ahLst/>
            <a:cxnLst/>
            <a:rect l="l" t="t" r="r" b="b"/>
            <a:pathLst>
              <a:path w="0" h="968375">
                <a:moveTo>
                  <a:pt x="0" y="0"/>
                </a:moveTo>
                <a:lnTo>
                  <a:pt x="0" y="96799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12965" y="8416797"/>
            <a:ext cx="0" cy="968375"/>
          </a:xfrm>
          <a:custGeom>
            <a:avLst/>
            <a:gdLst/>
            <a:ahLst/>
            <a:cxnLst/>
            <a:rect l="l" t="t" r="r" b="b"/>
            <a:pathLst>
              <a:path w="0" h="968375">
                <a:moveTo>
                  <a:pt x="0" y="0"/>
                </a:moveTo>
                <a:lnTo>
                  <a:pt x="0" y="96799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198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7752" y="314159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3180" y="914399"/>
            <a:ext cx="0" cy="2232025"/>
          </a:xfrm>
          <a:custGeom>
            <a:avLst/>
            <a:gdLst/>
            <a:ahLst/>
            <a:cxnLst/>
            <a:rect l="l" t="t" r="r" b="b"/>
            <a:pathLst>
              <a:path w="0" h="2232025">
                <a:moveTo>
                  <a:pt x="0" y="0"/>
                </a:moveTo>
                <a:lnTo>
                  <a:pt x="0" y="223177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12965" y="914399"/>
            <a:ext cx="0" cy="2232025"/>
          </a:xfrm>
          <a:custGeom>
            <a:avLst/>
            <a:gdLst/>
            <a:ahLst/>
            <a:cxnLst/>
            <a:rect l="l" t="t" r="r" b="b"/>
            <a:pathLst>
              <a:path w="0" h="2232025">
                <a:moveTo>
                  <a:pt x="0" y="0"/>
                </a:moveTo>
                <a:lnTo>
                  <a:pt x="0" y="223177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2004" y="975106"/>
            <a:ext cx="3811270" cy="250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  <a:tabLst>
                <a:tab pos="2079625" algn="l"/>
              </a:tabLst>
            </a:pPr>
            <a:r>
              <a:rPr dirty="0" sz="1100" spc="90">
                <a:latin typeface="Arial"/>
                <a:cs typeface="Arial"/>
              </a:rPr>
              <a:t>rhs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-5*cos(2*x);	</a:t>
            </a:r>
            <a:r>
              <a:rPr dirty="0" sz="1100" spc="-25">
                <a:latin typeface="Arial"/>
                <a:cs typeface="Arial"/>
              </a:rPr>
              <a:t>%rhs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90">
                <a:latin typeface="Arial"/>
                <a:cs typeface="Arial"/>
              </a:rPr>
              <a:t>the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equation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160">
                <a:latin typeface="Arial"/>
                <a:cs typeface="Arial"/>
              </a:rPr>
              <a:t>if(isequal(lhs,rhs))</a:t>
            </a:r>
            <a:endParaRPr sz="1100">
              <a:latin typeface="Arial"/>
              <a:cs typeface="Arial"/>
            </a:endParaRPr>
          </a:p>
          <a:p>
            <a:pPr marL="83820" marR="573405" indent="307340">
              <a:lnSpc>
                <a:spcPct val="188200"/>
              </a:lnSpc>
            </a:pPr>
            <a:r>
              <a:rPr dirty="0" sz="1100" spc="120">
                <a:latin typeface="Arial"/>
                <a:cs typeface="Arial"/>
              </a:rPr>
              <a:t>disp('Yes,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0">
                <a:latin typeface="Arial"/>
                <a:cs typeface="Arial"/>
              </a:rPr>
              <a:t>equation </a:t>
            </a:r>
            <a:r>
              <a:rPr dirty="0" sz="1100" spc="75">
                <a:latin typeface="Arial"/>
                <a:cs typeface="Arial"/>
              </a:rPr>
              <a:t>holds </a:t>
            </a:r>
            <a:r>
              <a:rPr dirty="0" sz="1100" spc="200">
                <a:latin typeface="Arial"/>
                <a:cs typeface="Arial"/>
              </a:rPr>
              <a:t>true');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</a:pPr>
            <a:r>
              <a:rPr dirty="0" sz="1100" spc="120">
                <a:latin typeface="Arial"/>
                <a:cs typeface="Arial"/>
              </a:rPr>
              <a:t>disp('No,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0">
                <a:latin typeface="Arial"/>
                <a:cs typeface="Arial"/>
              </a:rPr>
              <a:t>equation </a:t>
            </a:r>
            <a:r>
              <a:rPr dirty="0" sz="1100" spc="5">
                <a:latin typeface="Arial"/>
                <a:cs typeface="Arial"/>
              </a:rPr>
              <a:t>does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1100" spc="80">
                <a:latin typeface="Arial"/>
                <a:cs typeface="Arial"/>
              </a:rPr>
              <a:t>hold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true');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1100" spc="105">
                <a:latin typeface="Arial"/>
                <a:cs typeface="Arial"/>
              </a:rPr>
              <a:t>disp('Value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110">
                <a:latin typeface="Arial"/>
                <a:cs typeface="Arial"/>
              </a:rPr>
              <a:t>LHS 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disp(lhs);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3638422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0">
                <a:latin typeface="Arial"/>
                <a:cs typeface="Arial"/>
              </a:rPr>
              <a:t>No,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0">
                <a:latin typeface="Arial"/>
                <a:cs typeface="Arial"/>
              </a:rPr>
              <a:t>equation </a:t>
            </a:r>
            <a:r>
              <a:rPr dirty="0" sz="1100" spc="5">
                <a:latin typeface="Arial"/>
                <a:cs typeface="Arial"/>
              </a:rPr>
              <a:t>does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1100" spc="80">
                <a:latin typeface="Arial"/>
                <a:cs typeface="Arial"/>
              </a:rPr>
              <a:t>hold</a:t>
            </a:r>
            <a:r>
              <a:rPr dirty="0" sz="1100" spc="459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-110">
                <a:latin typeface="Arial"/>
                <a:cs typeface="Arial"/>
              </a:rPr>
              <a:t>LHS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229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85">
                <a:latin typeface="Arial"/>
                <a:cs typeface="Arial"/>
              </a:rPr>
              <a:t>-168*cos(5*x)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7752" y="509231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2004" y="4738242"/>
            <a:ext cx="3943350" cy="921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  <a:p>
            <a:pPr marL="83820" marR="2545715">
              <a:lnSpc>
                <a:spcPct val="189100"/>
              </a:lnSpc>
              <a:spcBef>
                <a:spcPts val="730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 </a:t>
            </a:r>
            <a:r>
              <a:rPr dirty="0" sz="1100" spc="65">
                <a:latin typeface="Arial"/>
                <a:cs typeface="Arial"/>
              </a:rPr>
              <a:t>symbolic  </a:t>
            </a: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6332" y="6097904"/>
            <a:ext cx="5306695" cy="1141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684145" algn="l"/>
              </a:tabLst>
            </a:pP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3*Sin(x)+7*Cos(5*x);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defining </a:t>
            </a:r>
            <a:r>
              <a:rPr dirty="0" sz="1100" spc="90">
                <a:latin typeface="Arial"/>
                <a:cs typeface="Arial"/>
              </a:rPr>
              <a:t>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 marR="5080">
              <a:lnSpc>
                <a:spcPct val="188200"/>
              </a:lnSpc>
              <a:spcBef>
                <a:spcPts val="15"/>
              </a:spcBef>
              <a:tabLst>
                <a:tab pos="2684145" algn="l"/>
              </a:tabLst>
            </a:pPr>
            <a:r>
              <a:rPr dirty="0" sz="1100" spc="130">
                <a:latin typeface="Arial"/>
                <a:cs typeface="Arial"/>
              </a:rPr>
              <a:t>lhs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65">
                <a:latin typeface="Arial"/>
                <a:cs typeface="Arial"/>
              </a:rPr>
              <a:t>differentiate(y, </a:t>
            </a:r>
            <a:r>
              <a:rPr dirty="0" sz="1100" spc="170">
                <a:latin typeface="Arial"/>
                <a:cs typeface="Arial"/>
              </a:rPr>
              <a:t>x, </a:t>
            </a:r>
            <a:r>
              <a:rPr dirty="0" sz="1100" spc="110">
                <a:latin typeface="Arial"/>
                <a:cs typeface="Arial"/>
              </a:rPr>
              <a:t>2)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y;	</a:t>
            </a:r>
            <a:r>
              <a:rPr dirty="0" sz="1100" spc="60">
                <a:latin typeface="Arial"/>
                <a:cs typeface="Arial"/>
              </a:rPr>
              <a:t>%evaluting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130">
                <a:latin typeface="Arial"/>
                <a:cs typeface="Arial"/>
              </a:rPr>
              <a:t>lhs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0">
                <a:latin typeface="Arial"/>
                <a:cs typeface="Arial"/>
              </a:rPr>
              <a:t>equation  </a:t>
            </a:r>
            <a:r>
              <a:rPr dirty="0" sz="1100" spc="90">
                <a:latin typeface="Arial"/>
                <a:cs typeface="Arial"/>
              </a:rPr>
              <a:t>rhs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-5*Cos(2*x);	</a:t>
            </a:r>
            <a:r>
              <a:rPr dirty="0" sz="1100" spc="-25">
                <a:latin typeface="Arial"/>
                <a:cs typeface="Arial"/>
              </a:rPr>
              <a:t>%rhs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9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equation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6332" y="7678673"/>
            <a:ext cx="3695700" cy="1457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210">
                <a:latin typeface="Arial"/>
                <a:cs typeface="Arial"/>
              </a:rPr>
              <a:t>if(lhs </a:t>
            </a:r>
            <a:r>
              <a:rPr dirty="0" sz="1100" spc="-40">
                <a:latin typeface="Arial"/>
                <a:cs typeface="Arial"/>
              </a:rPr>
              <a:t>==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rhs)</a:t>
            </a:r>
            <a:endParaRPr sz="1100">
              <a:latin typeface="Arial"/>
              <a:cs typeface="Arial"/>
            </a:endParaRPr>
          </a:p>
          <a:p>
            <a:pPr marR="538480" indent="307340">
              <a:lnSpc>
                <a:spcPct val="188200"/>
              </a:lnSpc>
            </a:pPr>
            <a:r>
              <a:rPr dirty="0" sz="1100" spc="120">
                <a:latin typeface="Arial"/>
                <a:cs typeface="Arial"/>
              </a:rPr>
              <a:t>disp('Yes,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0">
                <a:latin typeface="Arial"/>
                <a:cs typeface="Arial"/>
              </a:rPr>
              <a:t>equation </a:t>
            </a:r>
            <a:r>
              <a:rPr dirty="0" sz="1100" spc="80">
                <a:latin typeface="Arial"/>
                <a:cs typeface="Arial"/>
              </a:rPr>
              <a:t>holds </a:t>
            </a:r>
            <a:r>
              <a:rPr dirty="0" sz="1100" spc="200">
                <a:latin typeface="Arial"/>
                <a:cs typeface="Arial"/>
              </a:rPr>
              <a:t>true');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07340">
              <a:lnSpc>
                <a:spcPct val="100000"/>
              </a:lnSpc>
              <a:spcBef>
                <a:spcPts val="5"/>
              </a:spcBef>
            </a:pPr>
            <a:r>
              <a:rPr dirty="0" sz="1100" spc="120">
                <a:latin typeface="Arial"/>
                <a:cs typeface="Arial"/>
              </a:rPr>
              <a:t>disp('No,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0">
                <a:latin typeface="Arial"/>
                <a:cs typeface="Arial"/>
              </a:rPr>
              <a:t>equation </a:t>
            </a:r>
            <a:r>
              <a:rPr dirty="0" sz="1100" spc="5">
                <a:latin typeface="Arial"/>
                <a:cs typeface="Arial"/>
              </a:rPr>
              <a:t>does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1100" spc="80">
                <a:latin typeface="Arial"/>
                <a:cs typeface="Arial"/>
              </a:rPr>
              <a:t>hold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true');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752" y="921232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5087746"/>
            <a:ext cx="0" cy="4129404"/>
          </a:xfrm>
          <a:custGeom>
            <a:avLst/>
            <a:gdLst/>
            <a:ahLst/>
            <a:cxnLst/>
            <a:rect l="l" t="t" r="r" b="b"/>
            <a:pathLst>
              <a:path w="0" h="4129404">
                <a:moveTo>
                  <a:pt x="0" y="0"/>
                </a:moveTo>
                <a:lnTo>
                  <a:pt x="0" y="412915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5087746"/>
            <a:ext cx="0" cy="4129404"/>
          </a:xfrm>
          <a:custGeom>
            <a:avLst/>
            <a:gdLst/>
            <a:ahLst/>
            <a:cxnLst/>
            <a:rect l="l" t="t" r="r" b="b"/>
            <a:pathLst>
              <a:path w="0" h="4129404">
                <a:moveTo>
                  <a:pt x="0" y="0"/>
                </a:moveTo>
                <a:lnTo>
                  <a:pt x="0" y="412915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199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5">
                <a:latin typeface="Arial"/>
                <a:cs typeface="Arial"/>
              </a:rPr>
              <a:t>disp('Value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110">
                <a:latin typeface="Arial"/>
                <a:cs typeface="Arial"/>
              </a:rPr>
              <a:t>LHS  </a:t>
            </a:r>
            <a:r>
              <a:rPr dirty="0" sz="1100" spc="235">
                <a:latin typeface="Arial"/>
                <a:cs typeface="Arial"/>
              </a:rPr>
              <a:t>is: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disp(lhs);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1523745"/>
            <a:ext cx="5795010" cy="303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Finding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Maxima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Minima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Curve	</a:t>
            </a:r>
            <a:endParaRPr sz="1800">
              <a:latin typeface="Arial"/>
              <a:cs typeface="Arial"/>
            </a:endParaRPr>
          </a:p>
          <a:p>
            <a:pPr algn="just" marL="30480" marR="26670">
              <a:lnSpc>
                <a:spcPct val="1086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searching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local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maxima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minima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graph,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basically  looking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highest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lowest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particular  locality, </a:t>
            </a:r>
            <a:r>
              <a:rPr dirty="0" sz="1100">
                <a:latin typeface="Verdana"/>
                <a:cs typeface="Verdana"/>
              </a:rPr>
              <a:t>or for a </a:t>
            </a:r>
            <a:r>
              <a:rPr dirty="0" sz="1100" spc="-5">
                <a:latin typeface="Verdana"/>
                <a:cs typeface="Verdana"/>
              </a:rPr>
              <a:t>particular </a:t>
            </a:r>
            <a:r>
              <a:rPr dirty="0" sz="1100">
                <a:latin typeface="Verdana"/>
                <a:cs typeface="Verdana"/>
              </a:rPr>
              <a:t>range of </a:t>
            </a:r>
            <a:r>
              <a:rPr dirty="0" sz="1100" spc="-5">
                <a:latin typeface="Verdana"/>
                <a:cs typeface="Verdana"/>
              </a:rPr>
              <a:t>values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symbolic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variable.</a:t>
            </a:r>
            <a:endParaRPr sz="1100">
              <a:latin typeface="Verdana"/>
              <a:cs typeface="Verdana"/>
            </a:endParaRPr>
          </a:p>
          <a:p>
            <a:pPr marL="30480" marR="24765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f(x)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where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has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zero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slope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  called </a:t>
            </a:r>
            <a:r>
              <a:rPr dirty="0" sz="1100" spc="-5" b="1">
                <a:latin typeface="Verdana"/>
                <a:cs typeface="Verdana"/>
              </a:rPr>
              <a:t>stationary points</a:t>
            </a:r>
            <a:r>
              <a:rPr dirty="0" sz="1100" spc="-5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In other </a:t>
            </a:r>
            <a:r>
              <a:rPr dirty="0" sz="1100" spc="-5">
                <a:latin typeface="Verdana"/>
                <a:cs typeface="Verdana"/>
              </a:rPr>
              <a:t>words stationary points are </a:t>
            </a:r>
            <a:r>
              <a:rPr dirty="0" sz="1100">
                <a:latin typeface="Verdana"/>
                <a:cs typeface="Verdana"/>
              </a:rPr>
              <a:t>where </a:t>
            </a:r>
            <a:r>
              <a:rPr dirty="0" sz="1100" spc="-5">
                <a:latin typeface="Verdana"/>
                <a:cs typeface="Verdana"/>
              </a:rPr>
              <a:t>f'(x)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0.</a:t>
            </a:r>
            <a:endParaRPr sz="1100">
              <a:latin typeface="Verdana"/>
              <a:cs typeface="Verdana"/>
            </a:endParaRPr>
          </a:p>
          <a:p>
            <a:pPr marL="30480" marR="24765">
              <a:lnSpc>
                <a:spcPct val="109100"/>
              </a:lnSpc>
              <a:spcBef>
                <a:spcPts val="82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find the stationary points </a:t>
            </a:r>
            <a:r>
              <a:rPr dirty="0" sz="1100">
                <a:latin typeface="Verdana"/>
                <a:cs typeface="Verdana"/>
              </a:rPr>
              <a:t>of a function we </a:t>
            </a:r>
            <a:r>
              <a:rPr dirty="0" sz="1100" spc="-5">
                <a:latin typeface="Verdana"/>
                <a:cs typeface="Verdana"/>
              </a:rPr>
              <a:t>differentiate, </a:t>
            </a:r>
            <a:r>
              <a:rPr dirty="0" sz="1100" spc="5">
                <a:latin typeface="Verdana"/>
                <a:cs typeface="Verdana"/>
              </a:rPr>
              <a:t>we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set </a:t>
            </a:r>
            <a:r>
              <a:rPr dirty="0" sz="1100" spc="-5">
                <a:latin typeface="Verdana"/>
                <a:cs typeface="Verdana"/>
              </a:rPr>
              <a:t>the  derivative </a:t>
            </a:r>
            <a:r>
              <a:rPr dirty="0" sz="1100">
                <a:latin typeface="Verdana"/>
                <a:cs typeface="Verdana"/>
              </a:rPr>
              <a:t>equal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zero </a:t>
            </a:r>
            <a:r>
              <a:rPr dirty="0" sz="1100" spc="-5">
                <a:latin typeface="Verdana"/>
                <a:cs typeface="Verdana"/>
              </a:rPr>
              <a:t>and solve 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find the </a:t>
            </a:r>
            <a:r>
              <a:rPr dirty="0" sz="1100">
                <a:latin typeface="Verdana"/>
                <a:cs typeface="Verdana"/>
              </a:rPr>
              <a:t>stationary </a:t>
            </a:r>
            <a:r>
              <a:rPr dirty="0" sz="1100" spc="-5">
                <a:latin typeface="Verdana"/>
                <a:cs typeface="Verdana"/>
              </a:rPr>
              <a:t>points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function f(x)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2x</a:t>
            </a:r>
            <a:r>
              <a:rPr dirty="0" baseline="31746" sz="1050" spc="-7">
                <a:latin typeface="Verdana"/>
                <a:cs typeface="Verdana"/>
              </a:rPr>
              <a:t>3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3x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− </a:t>
            </a:r>
            <a:r>
              <a:rPr dirty="0" sz="1100" spc="-5">
                <a:latin typeface="Verdana"/>
                <a:cs typeface="Verdana"/>
              </a:rPr>
              <a:t>12x </a:t>
            </a:r>
            <a:r>
              <a:rPr dirty="0" sz="1100">
                <a:latin typeface="Verdana"/>
                <a:cs typeface="Verdana"/>
              </a:rPr>
              <a:t>+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17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Take the 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steps: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35"/>
              </a:spcBef>
            </a:pPr>
            <a:r>
              <a:rPr dirty="0" sz="1100" spc="-5">
                <a:latin typeface="Verdana"/>
                <a:cs typeface="Verdana"/>
              </a:rPr>
              <a:t>First let </a:t>
            </a:r>
            <a:r>
              <a:rPr dirty="0" sz="1100">
                <a:latin typeface="Verdana"/>
                <a:cs typeface="Verdana"/>
              </a:rPr>
              <a:t>us enter </a:t>
            </a:r>
            <a:r>
              <a:rPr dirty="0" sz="1100" spc="-5">
                <a:latin typeface="Verdana"/>
                <a:cs typeface="Verdana"/>
              </a:rPr>
              <a:t>the function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plot </a:t>
            </a:r>
            <a:r>
              <a:rPr dirty="0" sz="1100" spc="-10">
                <a:latin typeface="Verdana"/>
                <a:cs typeface="Verdana"/>
              </a:rPr>
              <a:t>its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702174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73025" marR="1496695">
              <a:lnSpc>
                <a:spcPct val="188200"/>
              </a:lnSpc>
              <a:spcBef>
                <a:spcPts val="5"/>
              </a:spcBef>
              <a:tabLst>
                <a:tab pos="2529840" algn="l"/>
              </a:tabLst>
            </a:pPr>
            <a:r>
              <a:rPr dirty="0" sz="1100" spc="55">
                <a:latin typeface="Arial"/>
                <a:cs typeface="Arial"/>
              </a:rPr>
              <a:t>y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55">
                <a:latin typeface="Arial"/>
                <a:cs typeface="Arial"/>
              </a:rPr>
              <a:t>2*x^3  </a:t>
            </a:r>
            <a:r>
              <a:rPr dirty="0" sz="1100" spc="-40">
                <a:latin typeface="Arial"/>
                <a:cs typeface="Arial"/>
              </a:rPr>
              <a:t>+  </a:t>
            </a:r>
            <a:r>
              <a:rPr dirty="0" sz="1100" spc="55">
                <a:latin typeface="Arial"/>
                <a:cs typeface="Arial"/>
              </a:rPr>
              <a:t>3*x^2 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0">
                <a:latin typeface="Arial"/>
                <a:cs typeface="Arial"/>
              </a:rPr>
              <a:t>12*x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17;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defining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120">
                <a:latin typeface="Arial"/>
                <a:cs typeface="Arial"/>
              </a:rPr>
              <a:t>function  </a:t>
            </a:r>
            <a:r>
              <a:rPr dirty="0" sz="1100" spc="130">
                <a:latin typeface="Arial"/>
                <a:cs typeface="Arial"/>
              </a:rPr>
              <a:t>ezplot(y)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017002"/>
            <a:ext cx="41090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13306"/>
            <a:ext cx="4373880" cy="47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In MATLAB </a:t>
            </a:r>
            <a:r>
              <a:rPr dirty="0" sz="1100" spc="-5">
                <a:latin typeface="Verdana"/>
                <a:cs typeface="Verdana"/>
              </a:rPr>
              <a:t>environment, </a:t>
            </a:r>
            <a:r>
              <a:rPr dirty="0" sz="1100">
                <a:latin typeface="Verdana"/>
                <a:cs typeface="Verdana"/>
              </a:rPr>
              <a:t>every </a:t>
            </a:r>
            <a:r>
              <a:rPr dirty="0" sz="1100" spc="-5">
                <a:latin typeface="Verdana"/>
                <a:cs typeface="Verdana"/>
              </a:rPr>
              <a:t>variable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5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assign variables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simple way.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453893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  <a:tabLst>
                <a:tab pos="897255" algn="l"/>
              </a:tabLst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5">
                <a:latin typeface="Arial"/>
                <a:cs typeface="Arial"/>
              </a:rPr>
              <a:t>defining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65">
                <a:latin typeface="Arial"/>
                <a:cs typeface="Arial"/>
              </a:rPr>
              <a:t>initializing </a:t>
            </a:r>
            <a:r>
              <a:rPr dirty="0" sz="900" spc="265">
                <a:latin typeface="Arial"/>
                <a:cs typeface="Arial"/>
              </a:rPr>
              <a:t>it </a:t>
            </a:r>
            <a:r>
              <a:rPr dirty="0" sz="1100" spc="120">
                <a:latin typeface="Arial"/>
                <a:cs typeface="Arial"/>
              </a:rPr>
              <a:t>with </a:t>
            </a:r>
            <a:r>
              <a:rPr dirty="0" sz="900" spc="-10">
                <a:latin typeface="Arial"/>
                <a:cs typeface="Arial"/>
              </a:rPr>
              <a:t>a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value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921254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3277234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046956"/>
            <a:ext cx="5755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creates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1-by-1 matrix </a:t>
            </a:r>
            <a:r>
              <a:rPr dirty="0" sz="1100">
                <a:latin typeface="Verdana"/>
                <a:cs typeface="Verdana"/>
              </a:rPr>
              <a:t>named </a:t>
            </a:r>
            <a:r>
              <a:rPr dirty="0" sz="1100" i="1">
                <a:latin typeface="Verdana"/>
                <a:cs typeface="Verdana"/>
              </a:rPr>
              <a:t>x </a:t>
            </a:r>
            <a:r>
              <a:rPr dirty="0" sz="1100">
                <a:latin typeface="Verdana"/>
                <a:cs typeface="Verdana"/>
              </a:rPr>
              <a:t>and stores </a:t>
            </a:r>
            <a:r>
              <a:rPr dirty="0" sz="1100" spc="-5">
                <a:latin typeface="Verdana"/>
                <a:cs typeface="Verdana"/>
              </a:rPr>
              <a:t>the value </a:t>
            </a:r>
            <a:r>
              <a:rPr dirty="0" sz="1100">
                <a:latin typeface="Verdana"/>
                <a:cs typeface="Verdana"/>
              </a:rPr>
              <a:t>3 </a:t>
            </a:r>
            <a:r>
              <a:rPr dirty="0" sz="1100" spc="-10">
                <a:latin typeface="Verdana"/>
                <a:cs typeface="Verdana"/>
              </a:rPr>
              <a:t>in its </a:t>
            </a:r>
            <a:r>
              <a:rPr dirty="0" sz="1100" spc="-5">
                <a:latin typeface="Verdana"/>
                <a:cs typeface="Verdana"/>
              </a:rPr>
              <a:t>element. </a:t>
            </a:r>
            <a:r>
              <a:rPr dirty="0" sz="1100">
                <a:latin typeface="Verdana"/>
                <a:cs typeface="Verdana"/>
              </a:rPr>
              <a:t>Let us  check another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4598542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  <a:tabLst>
                <a:tab pos="1372870" algn="l"/>
              </a:tabLst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sqrt</a:t>
            </a:r>
            <a:r>
              <a:rPr dirty="0" sz="1100" spc="114">
                <a:latin typeface="Arial"/>
                <a:cs typeface="Arial"/>
              </a:rPr>
              <a:t>(16)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5">
                <a:latin typeface="Arial"/>
                <a:cs typeface="Arial"/>
              </a:rPr>
              <a:t>defining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165">
                <a:latin typeface="Arial"/>
                <a:cs typeface="Arial"/>
              </a:rPr>
              <a:t>initializing </a:t>
            </a:r>
            <a:r>
              <a:rPr dirty="0" sz="900" spc="265">
                <a:latin typeface="Arial"/>
                <a:cs typeface="Arial"/>
              </a:rPr>
              <a:t>it </a:t>
            </a:r>
            <a:r>
              <a:rPr dirty="0" sz="1100" spc="120">
                <a:latin typeface="Arial"/>
                <a:cs typeface="Arial"/>
              </a:rPr>
              <a:t>with </a:t>
            </a:r>
            <a:r>
              <a:rPr dirty="0" sz="900" spc="-10">
                <a:latin typeface="Arial"/>
                <a:cs typeface="Arial"/>
              </a:rPr>
              <a:t>an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expression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067680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5423280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206108"/>
            <a:ext cx="5755640" cy="1387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Please note that:</a:t>
            </a:r>
            <a:endParaRPr sz="1100">
              <a:latin typeface="Verdana"/>
              <a:cs typeface="Verdana"/>
            </a:endParaRPr>
          </a:p>
          <a:p>
            <a:pPr marL="12700" marR="962660">
              <a:lnSpc>
                <a:spcPct val="146400"/>
              </a:lnSpc>
              <a:spcBef>
                <a:spcPts val="320"/>
              </a:spcBef>
            </a:pPr>
            <a:r>
              <a:rPr dirty="0" sz="1100">
                <a:latin typeface="Verdana"/>
                <a:cs typeface="Verdana"/>
              </a:rPr>
              <a:t>Once a </a:t>
            </a:r>
            <a:r>
              <a:rPr dirty="0" sz="1100" spc="-5">
                <a:latin typeface="Verdana"/>
                <a:cs typeface="Verdana"/>
              </a:rPr>
              <a:t>variable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entered </a:t>
            </a:r>
            <a:r>
              <a:rPr dirty="0" sz="1100" spc="-5">
                <a:latin typeface="Verdana"/>
                <a:cs typeface="Verdana"/>
              </a:rPr>
              <a:t>into the </a:t>
            </a:r>
            <a:r>
              <a:rPr dirty="0" sz="1100">
                <a:latin typeface="Verdana"/>
                <a:cs typeface="Verdana"/>
              </a:rPr>
              <a:t>system,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can refer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later.  Variables </a:t>
            </a:r>
            <a:r>
              <a:rPr dirty="0" sz="1100">
                <a:latin typeface="Verdana"/>
                <a:cs typeface="Verdana"/>
              </a:rPr>
              <a:t>must </a:t>
            </a:r>
            <a:r>
              <a:rPr dirty="0" sz="1100" spc="-5">
                <a:latin typeface="Verdana"/>
                <a:cs typeface="Verdana"/>
              </a:rPr>
              <a:t>have values </a:t>
            </a:r>
            <a:r>
              <a:rPr dirty="0" sz="1100">
                <a:latin typeface="Verdana"/>
                <a:cs typeface="Verdana"/>
              </a:rPr>
              <a:t>before </a:t>
            </a:r>
            <a:r>
              <a:rPr dirty="0" sz="1100" spc="-5">
                <a:latin typeface="Verdana"/>
                <a:cs typeface="Verdana"/>
              </a:rPr>
              <a:t>they </a:t>
            </a:r>
            <a:r>
              <a:rPr dirty="0" sz="1100">
                <a:latin typeface="Verdana"/>
                <a:cs typeface="Verdana"/>
              </a:rPr>
              <a:t>are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1099"/>
              </a:lnSpc>
              <a:spcBef>
                <a:spcPts val="610"/>
              </a:spcBef>
            </a:pPr>
            <a:r>
              <a:rPr dirty="0" sz="1100">
                <a:latin typeface="Verdana"/>
                <a:cs typeface="Verdana"/>
              </a:rPr>
              <a:t>When an </a:t>
            </a:r>
            <a:r>
              <a:rPr dirty="0" sz="1100" spc="-5">
                <a:latin typeface="Verdana"/>
                <a:cs typeface="Verdana"/>
              </a:rPr>
              <a:t>expression returns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result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assigned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variable, the  </a:t>
            </a:r>
            <a:r>
              <a:rPr dirty="0" sz="1100">
                <a:latin typeface="Verdana"/>
                <a:cs typeface="Verdana"/>
              </a:rPr>
              <a:t>system </a:t>
            </a:r>
            <a:r>
              <a:rPr dirty="0" sz="1100" spc="-5">
                <a:latin typeface="Verdana"/>
                <a:cs typeface="Verdana"/>
              </a:rPr>
              <a:t>assigns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variable named </a:t>
            </a:r>
            <a:r>
              <a:rPr dirty="0" sz="1100">
                <a:latin typeface="Verdana"/>
                <a:cs typeface="Verdana"/>
              </a:rPr>
              <a:t>ans,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used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later.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7753857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14">
                <a:latin typeface="Arial"/>
                <a:cs typeface="Arial"/>
              </a:rPr>
              <a:t>sqrt</a:t>
            </a:r>
            <a:r>
              <a:rPr dirty="0" sz="1100" spc="114">
                <a:latin typeface="Arial"/>
                <a:cs typeface="Arial"/>
              </a:rPr>
              <a:t>(78)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222741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8576818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8.8318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68982" y="476503"/>
            <a:ext cx="258572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4.</a:t>
            </a:r>
            <a:r>
              <a:rPr dirty="0" sz="4800" spc="254"/>
              <a:t> </a:t>
            </a:r>
            <a:r>
              <a:rPr dirty="0" spc="-245"/>
              <a:t>VARIABLES</a:t>
            </a:r>
            <a:endParaRPr sz="48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12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089018"/>
            <a:ext cx="39039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Here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equivalent </a:t>
            </a:r>
            <a:r>
              <a:rPr dirty="0" sz="1100">
                <a:latin typeface="Verdana"/>
                <a:cs typeface="Verdana"/>
              </a:rPr>
              <a:t>code 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4429378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sym('x');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5">
                <a:latin typeface="Arial"/>
                <a:cs typeface="Arial"/>
              </a:rPr>
              <a:t>inline("2*x^3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5">
                <a:latin typeface="Arial"/>
                <a:cs typeface="Arial"/>
              </a:rPr>
              <a:t>3*x^2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0">
                <a:latin typeface="Arial"/>
                <a:cs typeface="Arial"/>
              </a:rPr>
              <a:t>12*x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17");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30">
                <a:latin typeface="Arial"/>
                <a:cs typeface="Arial"/>
              </a:rPr>
              <a:t>ezplot(y)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110221"/>
            <a:ext cx="5755005" cy="364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1100">
                <a:latin typeface="Verdana"/>
                <a:cs typeface="Verdana"/>
              </a:rPr>
              <a:t>Our </a:t>
            </a:r>
            <a:r>
              <a:rPr dirty="0" sz="1100" spc="-5">
                <a:latin typeface="Verdana"/>
                <a:cs typeface="Verdana"/>
              </a:rPr>
              <a:t>aim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to find </a:t>
            </a:r>
            <a:r>
              <a:rPr dirty="0" sz="1100">
                <a:latin typeface="Verdana"/>
                <a:cs typeface="Verdana"/>
              </a:rPr>
              <a:t>some </a:t>
            </a:r>
            <a:r>
              <a:rPr dirty="0" sz="1100" spc="-5">
                <a:latin typeface="Verdana"/>
                <a:cs typeface="Verdana"/>
              </a:rPr>
              <a:t>local maxima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minima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graph, </a:t>
            </a:r>
            <a:r>
              <a:rPr dirty="0" sz="1100">
                <a:latin typeface="Verdana"/>
                <a:cs typeface="Verdana"/>
              </a:rPr>
              <a:t>so </a:t>
            </a:r>
            <a:r>
              <a:rPr dirty="0" sz="1100" spc="-5">
                <a:latin typeface="Verdana"/>
                <a:cs typeface="Verdana"/>
              </a:rPr>
              <a:t>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find the  </a:t>
            </a:r>
            <a:r>
              <a:rPr dirty="0" sz="1100">
                <a:latin typeface="Verdana"/>
                <a:cs typeface="Verdana"/>
              </a:rPr>
              <a:t>local </a:t>
            </a:r>
            <a:r>
              <a:rPr dirty="0" sz="1100" spc="-5">
                <a:latin typeface="Verdana"/>
                <a:cs typeface="Verdana"/>
              </a:rPr>
              <a:t>maxima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minima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interval [-2, 2]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7621269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73025" marR="1496695">
              <a:lnSpc>
                <a:spcPct val="188200"/>
              </a:lnSpc>
              <a:spcBef>
                <a:spcPts val="15"/>
              </a:spcBef>
              <a:tabLst>
                <a:tab pos="2529840" algn="l"/>
              </a:tabLst>
            </a:pPr>
            <a:r>
              <a:rPr dirty="0" sz="1100" spc="55">
                <a:latin typeface="Arial"/>
                <a:cs typeface="Arial"/>
              </a:rPr>
              <a:t>y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55">
                <a:latin typeface="Arial"/>
                <a:cs typeface="Arial"/>
              </a:rPr>
              <a:t>2*x^3  </a:t>
            </a:r>
            <a:r>
              <a:rPr dirty="0" sz="1100" spc="-40">
                <a:latin typeface="Arial"/>
                <a:cs typeface="Arial"/>
              </a:rPr>
              <a:t>+  </a:t>
            </a:r>
            <a:r>
              <a:rPr dirty="0" sz="1100" spc="55">
                <a:latin typeface="Arial"/>
                <a:cs typeface="Arial"/>
              </a:rPr>
              <a:t>3*x^2 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0">
                <a:latin typeface="Arial"/>
                <a:cs typeface="Arial"/>
              </a:rPr>
              <a:t>12*x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17;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defining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120">
                <a:latin typeface="Arial"/>
                <a:cs typeface="Arial"/>
              </a:rPr>
              <a:t>function  </a:t>
            </a:r>
            <a:r>
              <a:rPr dirty="0" sz="1100" spc="140">
                <a:latin typeface="Arial"/>
                <a:cs typeface="Arial"/>
              </a:rPr>
              <a:t>ezplot(y, </a:t>
            </a:r>
            <a:r>
              <a:rPr dirty="0" sz="1100" spc="204">
                <a:latin typeface="Arial"/>
                <a:cs typeface="Arial"/>
              </a:rPr>
              <a:t>[-2,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2])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967978"/>
            <a:ext cx="41090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1888" y="914399"/>
            <a:ext cx="3713988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201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050918"/>
            <a:ext cx="3903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Here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equivalent </a:t>
            </a:r>
            <a:r>
              <a:rPr dirty="0" sz="1100">
                <a:latin typeface="Verdana"/>
                <a:cs typeface="Verdana"/>
              </a:rPr>
              <a:t>code 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4391278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sym('x');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5">
                <a:latin typeface="Arial"/>
                <a:cs typeface="Arial"/>
              </a:rPr>
              <a:t>inline("2*x^3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5">
                <a:latin typeface="Arial"/>
                <a:cs typeface="Arial"/>
              </a:rPr>
              <a:t>3*x^2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0">
                <a:latin typeface="Arial"/>
                <a:cs typeface="Arial"/>
              </a:rPr>
              <a:t>12*x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17");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 marR="4107179">
              <a:lnSpc>
                <a:spcPct val="189100"/>
              </a:lnSpc>
            </a:pPr>
            <a:r>
              <a:rPr dirty="0" sz="1100" spc="140">
                <a:latin typeface="Arial"/>
                <a:cs typeface="Arial"/>
              </a:rPr>
              <a:t>ezplot(y, </a:t>
            </a:r>
            <a:r>
              <a:rPr dirty="0" sz="1100" spc="204">
                <a:latin typeface="Arial"/>
                <a:cs typeface="Arial"/>
              </a:rPr>
              <a:t>[-2, </a:t>
            </a:r>
            <a:r>
              <a:rPr dirty="0" sz="1100" spc="175">
                <a:latin typeface="Arial"/>
                <a:cs typeface="Arial"/>
              </a:rPr>
              <a:t>2])  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35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071741"/>
            <a:ext cx="25126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Next, 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compute the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derivative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128" y="7414005"/>
            <a:ext cx="5835015" cy="2959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-10">
                <a:latin typeface="Arial"/>
                <a:cs typeface="Arial"/>
              </a:rPr>
              <a:t>g </a:t>
            </a:r>
            <a:r>
              <a:rPr dirty="0" sz="900" spc="-35">
                <a:latin typeface="Arial"/>
                <a:cs typeface="Arial"/>
              </a:rPr>
              <a:t>=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170">
                <a:latin typeface="Arial"/>
                <a:cs typeface="Arial"/>
              </a:rPr>
              <a:t>diff(y)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852409"/>
            <a:ext cx="4240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8192769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5">
                <a:latin typeface="Arial"/>
                <a:cs typeface="Arial"/>
              </a:rPr>
              <a:t>g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6*x^2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6*x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978645"/>
            <a:ext cx="361822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Here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equivalent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above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61032" y="914399"/>
            <a:ext cx="3695700" cy="303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368034" y="9313426"/>
            <a:ext cx="29083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-10">
                <a:latin typeface="Verdana"/>
                <a:cs typeface="Verdana"/>
              </a:rPr>
              <a:t>202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22231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3414395">
              <a:lnSpc>
                <a:spcPct val="188200"/>
              </a:lnSpc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5">
                <a:latin typeface="Arial"/>
                <a:cs typeface="Arial"/>
              </a:rPr>
              <a:t>2*x^3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5">
                <a:latin typeface="Arial"/>
                <a:cs typeface="Arial"/>
              </a:rPr>
              <a:t>3*x^2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0">
                <a:latin typeface="Arial"/>
                <a:cs typeface="Arial"/>
              </a:rPr>
              <a:t>12*x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90">
                <a:latin typeface="Arial"/>
                <a:cs typeface="Arial"/>
              </a:rPr>
              <a:t>17;  </a:t>
            </a: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3284346"/>
            <a:ext cx="56661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solve the </a:t>
            </a:r>
            <a:r>
              <a:rPr dirty="0" sz="1100">
                <a:latin typeface="Verdana"/>
                <a:cs typeface="Verdana"/>
              </a:rPr>
              <a:t>derivative </a:t>
            </a:r>
            <a:r>
              <a:rPr dirty="0" sz="1100" spc="-5">
                <a:latin typeface="Verdana"/>
                <a:cs typeface="Verdana"/>
              </a:rPr>
              <a:t>function, g, to </a:t>
            </a:r>
            <a:r>
              <a:rPr dirty="0" sz="1100">
                <a:latin typeface="Verdana"/>
                <a:cs typeface="Verdana"/>
              </a:rPr>
              <a:t>get </a:t>
            </a:r>
            <a:r>
              <a:rPr dirty="0" sz="1100" spc="-5">
                <a:latin typeface="Verdana"/>
                <a:cs typeface="Verdana"/>
              </a:rPr>
              <a:t>the values where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becomes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zero.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62470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solve(g)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093590"/>
            <a:ext cx="4240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433950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5359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535940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-2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535548"/>
            <a:ext cx="39433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875908"/>
            <a:ext cx="5800090" cy="25393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3414395">
              <a:lnSpc>
                <a:spcPct val="188600"/>
              </a:lnSpc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5">
                <a:latin typeface="Arial"/>
                <a:cs typeface="Arial"/>
              </a:rPr>
              <a:t>2*x^3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5">
                <a:latin typeface="Arial"/>
                <a:cs typeface="Arial"/>
              </a:rPr>
              <a:t>3*x^2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0">
                <a:latin typeface="Arial"/>
                <a:cs typeface="Arial"/>
              </a:rPr>
              <a:t>12*x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90">
                <a:latin typeface="Arial"/>
                <a:cs typeface="Arial"/>
              </a:rPr>
              <a:t>17;  </a:t>
            </a: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0">
                <a:latin typeface="Arial"/>
                <a:cs typeface="Arial"/>
              </a:rPr>
              <a:t>differentiate(y,x)  </a:t>
            </a:r>
            <a:r>
              <a:rPr dirty="0" sz="1100" spc="150">
                <a:latin typeface="Arial"/>
                <a:cs typeface="Arial"/>
              </a:rPr>
              <a:t>roots([6, </a:t>
            </a:r>
            <a:r>
              <a:rPr dirty="0" sz="1100" spc="145">
                <a:latin typeface="Arial"/>
                <a:cs typeface="Arial"/>
              </a:rPr>
              <a:t>6,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-12])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558021"/>
            <a:ext cx="5758815" cy="532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agrees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our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plot.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let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evaluate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function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critical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1, -2. </a:t>
            </a: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substitute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value 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symbolic  function  </a:t>
            </a:r>
            <a:r>
              <a:rPr dirty="0" sz="1100">
                <a:latin typeface="Verdana"/>
                <a:cs typeface="Verdana"/>
              </a:rPr>
              <a:t>by  </a:t>
            </a:r>
            <a:r>
              <a:rPr dirty="0" sz="1100" spc="-5">
                <a:latin typeface="Verdana"/>
                <a:cs typeface="Verdana"/>
              </a:rPr>
              <a:t>using  the</a:t>
            </a:r>
            <a:r>
              <a:rPr dirty="0" sz="1100" spc="13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subs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spc="-5">
                <a:latin typeface="Verdana"/>
                <a:cs typeface="Verdana"/>
              </a:rPr>
              <a:t>command.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95">
                <a:latin typeface="Arial"/>
                <a:cs typeface="Arial"/>
              </a:rPr>
              <a:t>subs(y, </a:t>
            </a:r>
            <a:r>
              <a:rPr dirty="0" sz="1100" spc="170">
                <a:latin typeface="Arial"/>
                <a:cs typeface="Arial"/>
              </a:rPr>
              <a:t>1), </a:t>
            </a:r>
            <a:r>
              <a:rPr dirty="0" sz="1100" spc="95">
                <a:latin typeface="Arial"/>
                <a:cs typeface="Arial"/>
              </a:rPr>
              <a:t>subs(y,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-2)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8109"/>
            <a:ext cx="4240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728469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-1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marL="150495" marR="5334000" indent="-78105">
              <a:lnSpc>
                <a:spcPct val="1882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5">
                <a:latin typeface="Arial"/>
                <a:cs typeface="Arial"/>
              </a:rPr>
              <a:t>37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145662"/>
            <a:ext cx="39420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486022"/>
            <a:ext cx="5800090" cy="34874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73025" marR="3414395">
              <a:lnSpc>
                <a:spcPct val="189100"/>
              </a:lnSpc>
              <a:spcBef>
                <a:spcPts val="5"/>
              </a:spcBef>
            </a:pP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5">
                <a:latin typeface="Arial"/>
                <a:cs typeface="Arial"/>
              </a:rPr>
              <a:t>2*x^3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55">
                <a:latin typeface="Arial"/>
                <a:cs typeface="Arial"/>
              </a:rPr>
              <a:t>3*x^2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0">
                <a:latin typeface="Arial"/>
                <a:cs typeface="Arial"/>
              </a:rPr>
              <a:t>12*x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90">
                <a:latin typeface="Arial"/>
                <a:cs typeface="Arial"/>
              </a:rPr>
              <a:t>17;  </a:t>
            </a: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60">
                <a:latin typeface="Arial"/>
                <a:cs typeface="Arial"/>
              </a:rPr>
              <a:t>differentiate(y,x)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0">
                <a:latin typeface="Arial"/>
                <a:cs typeface="Arial"/>
              </a:rPr>
              <a:t>roots([6, </a:t>
            </a:r>
            <a:r>
              <a:rPr dirty="0" sz="1100" spc="145">
                <a:latin typeface="Arial"/>
                <a:cs typeface="Arial"/>
              </a:rPr>
              <a:t>6,</a:t>
            </a:r>
            <a:r>
              <a:rPr dirty="0" sz="1100" spc="440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-12])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95">
                <a:latin typeface="Arial"/>
                <a:cs typeface="Arial"/>
              </a:rPr>
              <a:t>subs(y, </a:t>
            </a:r>
            <a:r>
              <a:rPr dirty="0" sz="1100" spc="170">
                <a:latin typeface="Arial"/>
                <a:cs typeface="Arial"/>
              </a:rPr>
              <a:t>x, </a:t>
            </a:r>
            <a:r>
              <a:rPr dirty="0" sz="1100" spc="175">
                <a:latin typeface="Arial"/>
                <a:cs typeface="Arial"/>
              </a:rPr>
              <a:t>1), </a:t>
            </a:r>
            <a:r>
              <a:rPr dirty="0" sz="1100" spc="95">
                <a:latin typeface="Arial"/>
                <a:cs typeface="Arial"/>
              </a:rPr>
              <a:t>subs(y, </a:t>
            </a:r>
            <a:r>
              <a:rPr dirty="0" sz="1100" spc="170">
                <a:latin typeface="Arial"/>
                <a:cs typeface="Arial"/>
              </a:rPr>
              <a:t>x,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-2)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716" y="7116317"/>
            <a:ext cx="5795010" cy="1845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0480" marR="24130">
              <a:lnSpc>
                <a:spcPct val="100899"/>
              </a:lnSpc>
              <a:spcBef>
                <a:spcPts val="90"/>
              </a:spcBef>
            </a:pPr>
            <a:r>
              <a:rPr dirty="0" sz="1100" spc="-5">
                <a:latin typeface="Verdana"/>
                <a:cs typeface="Verdana"/>
              </a:rPr>
              <a:t>Therefore,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minimum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maximum values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function f(x)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5">
                <a:latin typeface="Verdana"/>
                <a:cs typeface="Verdana"/>
              </a:rPr>
              <a:t>2x</a:t>
            </a:r>
            <a:r>
              <a:rPr dirty="0" baseline="31746" sz="1050" spc="7">
                <a:latin typeface="Verdana"/>
                <a:cs typeface="Verdana"/>
              </a:rPr>
              <a:t>3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3x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−  </a:t>
            </a:r>
            <a:r>
              <a:rPr dirty="0" sz="1100" spc="-5">
                <a:latin typeface="Verdana"/>
                <a:cs typeface="Verdana"/>
              </a:rPr>
              <a:t>12x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17, in the interval [-2,2] are 10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37.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Solving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Differential</a:t>
            </a:r>
            <a:r>
              <a:rPr dirty="0" u="sng" sz="1800" spc="-409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Equations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9100"/>
              </a:lnSpc>
              <a:spcBef>
                <a:spcPts val="680"/>
              </a:spcBef>
              <a:tabLst>
                <a:tab pos="732790" algn="l"/>
                <a:tab pos="1459865" algn="l"/>
                <a:tab pos="3244850" algn="l"/>
                <a:tab pos="3570604" algn="l"/>
                <a:tab pos="4194175" algn="l"/>
                <a:tab pos="5079365" algn="l"/>
              </a:tabLst>
            </a:pPr>
            <a:r>
              <a:rPr dirty="0" sz="1100">
                <a:latin typeface="Verdana"/>
                <a:cs typeface="Verdana"/>
              </a:rPr>
              <a:t>M</a:t>
            </a:r>
            <a:r>
              <a:rPr dirty="0" sz="1100" spc="-15">
                <a:latin typeface="Verdana"/>
                <a:cs typeface="Verdana"/>
              </a:rPr>
              <a:t>A</a:t>
            </a:r>
            <a:r>
              <a:rPr dirty="0" sz="1100">
                <a:latin typeface="Verdana"/>
                <a:cs typeface="Verdana"/>
              </a:rPr>
              <a:t>TLAB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5">
                <a:latin typeface="Verdana"/>
                <a:cs typeface="Verdana"/>
              </a:rPr>
              <a:t>pr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-5">
                <a:latin typeface="Verdana"/>
                <a:cs typeface="Verdana"/>
              </a:rPr>
              <a:t>v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 spc="-5">
                <a:latin typeface="Verdana"/>
                <a:cs typeface="Verdana"/>
              </a:rPr>
              <a:t>d</a:t>
            </a:r>
            <a:r>
              <a:rPr dirty="0" sz="1100">
                <a:latin typeface="Verdana"/>
                <a:cs typeface="Verdana"/>
              </a:rPr>
              <a:t>es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h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13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d</a:t>
            </a:r>
            <a:r>
              <a:rPr dirty="0" sz="1100" b="1">
                <a:latin typeface="Verdana"/>
                <a:cs typeface="Verdana"/>
              </a:rPr>
              <a:t>so</a:t>
            </a:r>
            <a:r>
              <a:rPr dirty="0" sz="1100" spc="-10" b="1">
                <a:latin typeface="Verdana"/>
                <a:cs typeface="Verdana"/>
              </a:rPr>
              <a:t>l</a:t>
            </a:r>
            <a:r>
              <a:rPr dirty="0" sz="1100" b="1">
                <a:latin typeface="Verdana"/>
                <a:cs typeface="Verdana"/>
              </a:rPr>
              <a:t>ve</a:t>
            </a:r>
            <a:r>
              <a:rPr dirty="0" sz="1100" b="1">
                <a:latin typeface="Verdana"/>
                <a:cs typeface="Verdana"/>
              </a:rPr>
              <a:t> </a:t>
            </a:r>
            <a:r>
              <a:rPr dirty="0" sz="1100" spc="145" b="1">
                <a:latin typeface="Verdana"/>
                <a:cs typeface="Verdana"/>
              </a:rPr>
              <a:t> </a:t>
            </a:r>
            <a:r>
              <a:rPr dirty="0" sz="1100" spc="-15">
                <a:latin typeface="Verdana"/>
                <a:cs typeface="Verdana"/>
              </a:rPr>
              <a:t>c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-5">
                <a:latin typeface="Verdana"/>
                <a:cs typeface="Verdana"/>
              </a:rPr>
              <a:t>m</a:t>
            </a:r>
            <a:r>
              <a:rPr dirty="0" sz="1100" spc="-10">
                <a:latin typeface="Verdana"/>
                <a:cs typeface="Verdana"/>
              </a:rPr>
              <a:t>m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>
                <a:latin typeface="Verdana"/>
                <a:cs typeface="Verdana"/>
              </a:rPr>
              <a:t>nd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-5">
                <a:latin typeface="Verdana"/>
                <a:cs typeface="Verdana"/>
              </a:rPr>
              <a:t>f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>
                <a:latin typeface="Verdana"/>
                <a:cs typeface="Verdana"/>
              </a:rPr>
              <a:t>so</a:t>
            </a:r>
            <a:r>
              <a:rPr dirty="0" sz="1100" spc="-10">
                <a:latin typeface="Verdana"/>
                <a:cs typeface="Verdana"/>
              </a:rPr>
              <a:t>l</a:t>
            </a:r>
            <a:r>
              <a:rPr dirty="0" sz="1100" spc="5">
                <a:latin typeface="Verdana"/>
                <a:cs typeface="Verdana"/>
              </a:rPr>
              <a:t>v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ng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 spc="5">
                <a:latin typeface="Verdana"/>
                <a:cs typeface="Verdana"/>
              </a:rPr>
              <a:t>d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 spc="5">
                <a:latin typeface="Verdana"/>
                <a:cs typeface="Verdana"/>
              </a:rPr>
              <a:t>f</a:t>
            </a:r>
            <a:r>
              <a:rPr dirty="0" sz="1100" spc="-5">
                <a:latin typeface="Verdana"/>
                <a:cs typeface="Verdana"/>
              </a:rPr>
              <a:t>f</a:t>
            </a:r>
            <a:r>
              <a:rPr dirty="0" sz="1100">
                <a:latin typeface="Verdana"/>
                <a:cs typeface="Verdana"/>
              </a:rPr>
              <a:t>eren</a:t>
            </a:r>
            <a:r>
              <a:rPr dirty="0" sz="1100" spc="-10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 spc="5">
                <a:latin typeface="Verdana"/>
                <a:cs typeface="Verdana"/>
              </a:rPr>
              <a:t>a</a:t>
            </a:r>
            <a:r>
              <a:rPr dirty="0" sz="1100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	</a:t>
            </a:r>
            <a:r>
              <a:rPr dirty="0" sz="1100">
                <a:latin typeface="Verdana"/>
                <a:cs typeface="Verdana"/>
              </a:rPr>
              <a:t>eq</a:t>
            </a:r>
            <a:r>
              <a:rPr dirty="0" sz="1100" spc="-5">
                <a:latin typeface="Verdana"/>
                <a:cs typeface="Verdana"/>
              </a:rPr>
              <a:t>ua</a:t>
            </a:r>
            <a:r>
              <a:rPr dirty="0" sz="1100" spc="5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ons  </a:t>
            </a:r>
            <a:r>
              <a:rPr dirty="0" sz="1100" spc="-5">
                <a:latin typeface="Verdana"/>
                <a:cs typeface="Verdana"/>
              </a:rPr>
              <a:t>symbolically.</a:t>
            </a:r>
            <a:endParaRPr sz="1100">
              <a:latin typeface="Verdana"/>
              <a:cs typeface="Verdana"/>
            </a:endParaRPr>
          </a:p>
          <a:p>
            <a:pPr marL="30480" marR="26034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The most </a:t>
            </a:r>
            <a:r>
              <a:rPr dirty="0" sz="1100" spc="-5">
                <a:latin typeface="Verdana"/>
                <a:cs typeface="Verdana"/>
              </a:rPr>
              <a:t>basic </a:t>
            </a:r>
            <a:r>
              <a:rPr dirty="0" sz="1100">
                <a:latin typeface="Verdana"/>
                <a:cs typeface="Verdana"/>
              </a:rPr>
              <a:t>form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dsolve </a:t>
            </a:r>
            <a:r>
              <a:rPr dirty="0" sz="1100">
                <a:latin typeface="Verdana"/>
                <a:cs typeface="Verdana"/>
              </a:rPr>
              <a:t>command for </a:t>
            </a:r>
            <a:r>
              <a:rPr dirty="0" sz="1100" spc="-5">
                <a:latin typeface="Verdana"/>
                <a:cs typeface="Verdana"/>
              </a:rPr>
              <a:t>finding the solution to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single  equation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25">
                <a:latin typeface="Arial"/>
                <a:cs typeface="Arial"/>
              </a:rPr>
              <a:t>dsolve('eqn')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758180" cy="1129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where </a:t>
            </a:r>
            <a:r>
              <a:rPr dirty="0" sz="1100" i="1">
                <a:latin typeface="Verdana"/>
                <a:cs typeface="Verdana"/>
              </a:rPr>
              <a:t>eqn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text string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enter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equation.</a:t>
            </a:r>
            <a:endParaRPr sz="1100">
              <a:latin typeface="Verdana"/>
              <a:cs typeface="Verdana"/>
            </a:endParaRPr>
          </a:p>
          <a:p>
            <a:pPr marL="12700" marR="635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returns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symbolic solution with </a:t>
            </a:r>
            <a:r>
              <a:rPr dirty="0" sz="1100">
                <a:latin typeface="Verdana"/>
                <a:cs typeface="Verdana"/>
              </a:rPr>
              <a:t>a set of </a:t>
            </a:r>
            <a:r>
              <a:rPr dirty="0" sz="1100" spc="-5">
                <a:latin typeface="Verdana"/>
                <a:cs typeface="Verdana"/>
              </a:rPr>
              <a:t>arbitrary constants </a:t>
            </a:r>
            <a:r>
              <a:rPr dirty="0" sz="1100">
                <a:latin typeface="Verdana"/>
                <a:cs typeface="Verdana"/>
              </a:rPr>
              <a:t>that MATLAB</a:t>
            </a:r>
            <a:r>
              <a:rPr dirty="0" sz="1100" spc="-229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labels  C1, C2, </a:t>
            </a:r>
            <a:r>
              <a:rPr dirty="0" sz="1100">
                <a:latin typeface="Verdana"/>
                <a:cs typeface="Verdana"/>
              </a:rPr>
              <a:t>and so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specify </a:t>
            </a:r>
            <a:r>
              <a:rPr dirty="0" sz="1100" spc="-5">
                <a:latin typeface="Verdana"/>
                <a:cs typeface="Verdana"/>
              </a:rPr>
              <a:t>initial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boundary </a:t>
            </a:r>
            <a:r>
              <a:rPr dirty="0" sz="1100">
                <a:latin typeface="Verdana"/>
                <a:cs typeface="Verdana"/>
              </a:rPr>
              <a:t>conditions for </a:t>
            </a:r>
            <a:r>
              <a:rPr dirty="0" sz="1100" spc="-5">
                <a:latin typeface="Verdana"/>
                <a:cs typeface="Verdana"/>
              </a:rPr>
              <a:t>the problem, as </a:t>
            </a:r>
            <a:r>
              <a:rPr dirty="0" sz="1100" spc="5">
                <a:latin typeface="Verdana"/>
                <a:cs typeface="Verdana"/>
              </a:rPr>
              <a:t>comma-  </a:t>
            </a:r>
            <a:r>
              <a:rPr dirty="0" sz="1100" spc="-5">
                <a:latin typeface="Verdana"/>
                <a:cs typeface="Verdana"/>
              </a:rPr>
              <a:t>delimited </a:t>
            </a:r>
            <a:r>
              <a:rPr dirty="0" sz="1100" spc="-10">
                <a:latin typeface="Verdana"/>
                <a:cs typeface="Verdana"/>
              </a:rPr>
              <a:t>list </a:t>
            </a:r>
            <a:r>
              <a:rPr dirty="0" sz="1100">
                <a:latin typeface="Verdana"/>
                <a:cs typeface="Verdana"/>
              </a:rPr>
              <a:t>following </a:t>
            </a:r>
            <a:r>
              <a:rPr dirty="0" sz="1100" spc="-5">
                <a:latin typeface="Verdana"/>
                <a:cs typeface="Verdana"/>
              </a:rPr>
              <a:t>the equation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67792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30">
                <a:latin typeface="Arial"/>
                <a:cs typeface="Arial"/>
              </a:rPr>
              <a:t>dsolve('eqn','cond1',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'cond2',…)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134079"/>
            <a:ext cx="5759450" cy="181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purpose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using dsolve command, </a:t>
            </a:r>
            <a:r>
              <a:rPr dirty="0" sz="1100" spc="-5" b="1">
                <a:latin typeface="Verdana"/>
                <a:cs typeface="Verdana"/>
              </a:rPr>
              <a:t>derivatives </a:t>
            </a:r>
            <a:r>
              <a:rPr dirty="0" sz="1100" spc="-10" b="1">
                <a:latin typeface="Verdana"/>
                <a:cs typeface="Verdana"/>
              </a:rPr>
              <a:t>are </a:t>
            </a:r>
            <a:r>
              <a:rPr dirty="0" sz="1100" spc="-5" b="1">
                <a:latin typeface="Verdana"/>
                <a:cs typeface="Verdana"/>
              </a:rPr>
              <a:t>indicated </a:t>
            </a:r>
            <a:r>
              <a:rPr dirty="0" sz="1100" b="1">
                <a:latin typeface="Verdana"/>
                <a:cs typeface="Verdana"/>
              </a:rPr>
              <a:t>with a D</a:t>
            </a:r>
            <a:r>
              <a:rPr dirty="0" sz="1100">
                <a:latin typeface="Verdana"/>
                <a:cs typeface="Verdana"/>
              </a:rPr>
              <a:t>.  For </a:t>
            </a:r>
            <a:r>
              <a:rPr dirty="0" sz="1100" spc="-5">
                <a:latin typeface="Verdana"/>
                <a:cs typeface="Verdana"/>
              </a:rPr>
              <a:t>example,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equation like f'(t)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-2*f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cost(t)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entered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'Df = </a:t>
            </a:r>
            <a:r>
              <a:rPr dirty="0" sz="1100" spc="-5" b="1">
                <a:latin typeface="Verdana"/>
                <a:cs typeface="Verdana"/>
              </a:rPr>
              <a:t>-2*f </a:t>
            </a:r>
            <a:r>
              <a:rPr dirty="0" sz="1100" b="1">
                <a:latin typeface="Verdana"/>
                <a:cs typeface="Verdana"/>
              </a:rPr>
              <a:t>+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cos(t)'</a:t>
            </a:r>
            <a:endParaRPr sz="1100">
              <a:latin typeface="Verdana"/>
              <a:cs typeface="Verdana"/>
            </a:endParaRPr>
          </a:p>
          <a:p>
            <a:pPr marL="12700" marR="282575">
              <a:lnSpc>
                <a:spcPct val="170000"/>
              </a:lnSpc>
            </a:pPr>
            <a:r>
              <a:rPr dirty="0" sz="1100" spc="-5">
                <a:latin typeface="Verdana"/>
                <a:cs typeface="Verdana"/>
              </a:rPr>
              <a:t>Higher derivatives are indicated by </a:t>
            </a:r>
            <a:r>
              <a:rPr dirty="0" sz="1100">
                <a:latin typeface="Verdana"/>
                <a:cs typeface="Verdana"/>
              </a:rPr>
              <a:t>following D </a:t>
            </a:r>
            <a:r>
              <a:rPr dirty="0" sz="1100" spc="-5">
                <a:latin typeface="Verdana"/>
                <a:cs typeface="Verdana"/>
              </a:rPr>
              <a:t>by the </a:t>
            </a:r>
            <a:r>
              <a:rPr dirty="0" sz="1100">
                <a:latin typeface="Verdana"/>
                <a:cs typeface="Verdana"/>
              </a:rPr>
              <a:t>order of the </a:t>
            </a:r>
            <a:r>
              <a:rPr dirty="0" sz="1100" spc="-5">
                <a:latin typeface="Verdana"/>
                <a:cs typeface="Verdana"/>
              </a:rPr>
              <a:t>derivative. 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 the equation f"(x)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2f'(x)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5sin3x should be </a:t>
            </a:r>
            <a:r>
              <a:rPr dirty="0" sz="1100">
                <a:latin typeface="Verdana"/>
                <a:cs typeface="Verdana"/>
              </a:rPr>
              <a:t>entered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'D2y + </a:t>
            </a:r>
            <a:r>
              <a:rPr dirty="0" sz="1100" spc="-5" b="1">
                <a:latin typeface="Verdana"/>
                <a:cs typeface="Verdana"/>
              </a:rPr>
              <a:t>2Dy </a:t>
            </a:r>
            <a:r>
              <a:rPr dirty="0" sz="1100" b="1">
                <a:latin typeface="Verdana"/>
                <a:cs typeface="Verdana"/>
              </a:rPr>
              <a:t>=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5*sin(3*x)'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take up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simple example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order </a:t>
            </a:r>
            <a:r>
              <a:rPr dirty="0" sz="1100" spc="-5">
                <a:latin typeface="Verdana"/>
                <a:cs typeface="Verdana"/>
              </a:rPr>
              <a:t>differential equation: y'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5y.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5109082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90">
                <a:latin typeface="Arial"/>
                <a:cs typeface="Arial"/>
              </a:rPr>
              <a:t>dsolve('Dy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5*y')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576696"/>
            <a:ext cx="42411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932296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80">
                <a:latin typeface="Arial"/>
                <a:cs typeface="Arial"/>
              </a:rPr>
              <a:t>C2*exp(5*t)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703541"/>
            <a:ext cx="5757545" cy="3886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take </a:t>
            </a:r>
            <a:r>
              <a:rPr dirty="0" sz="1100">
                <a:latin typeface="Verdana"/>
                <a:cs typeface="Verdana"/>
              </a:rPr>
              <a:t>up another </a:t>
            </a:r>
            <a:r>
              <a:rPr dirty="0" sz="1100" spc="-5">
                <a:latin typeface="Verdana"/>
                <a:cs typeface="Verdana"/>
              </a:rPr>
              <a:t>example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second </a:t>
            </a:r>
            <a:r>
              <a:rPr dirty="0" sz="1100">
                <a:latin typeface="Verdana"/>
                <a:cs typeface="Verdana"/>
              </a:rPr>
              <a:t>order </a:t>
            </a:r>
            <a:r>
              <a:rPr dirty="0" sz="1100" spc="-5">
                <a:latin typeface="Verdana"/>
                <a:cs typeface="Verdana"/>
              </a:rPr>
              <a:t>differential equation </a:t>
            </a:r>
            <a:r>
              <a:rPr dirty="0" sz="1100">
                <a:latin typeface="Verdana"/>
                <a:cs typeface="Verdana"/>
              </a:rPr>
              <a:t>as: </a:t>
            </a:r>
            <a:r>
              <a:rPr dirty="0" sz="1100" spc="-5">
                <a:latin typeface="Verdana"/>
                <a:cs typeface="Verdana"/>
              </a:rPr>
              <a:t>y" </a:t>
            </a:r>
            <a:r>
              <a:rPr dirty="0" sz="1100">
                <a:latin typeface="Verdana"/>
                <a:cs typeface="Verdana"/>
              </a:rPr>
              <a:t>-</a:t>
            </a:r>
            <a:r>
              <a:rPr dirty="0" sz="1100" spc="3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0, y(0) </a:t>
            </a:r>
            <a:r>
              <a:rPr dirty="0" sz="1100">
                <a:latin typeface="Verdana"/>
                <a:cs typeface="Verdana"/>
              </a:rPr>
              <a:t>= -1, </a:t>
            </a:r>
            <a:r>
              <a:rPr dirty="0" sz="1100" spc="-5">
                <a:latin typeface="Verdana"/>
                <a:cs typeface="Verdana"/>
              </a:rPr>
              <a:t>y'(0)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2.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7253604"/>
            <a:ext cx="5800090" cy="3282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1100" spc="80">
                <a:latin typeface="Arial"/>
                <a:cs typeface="Arial"/>
              </a:rPr>
              <a:t>dsolve('D2y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0','y(0)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0">
                <a:latin typeface="Arial"/>
                <a:cs typeface="Arial"/>
              </a:rPr>
              <a:t>-1','Dy(0)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2')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722869"/>
            <a:ext cx="4241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code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8076945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35">
                <a:latin typeface="Arial"/>
                <a:cs typeface="Arial"/>
              </a:rPr>
              <a:t>exp(t)/2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(3*exp(-t))/2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13306"/>
            <a:ext cx="5795010" cy="6031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Integration </a:t>
            </a:r>
            <a:r>
              <a:rPr dirty="0" sz="1100">
                <a:latin typeface="Verdana"/>
                <a:cs typeface="Verdana"/>
              </a:rPr>
              <a:t>deals </a:t>
            </a:r>
            <a:r>
              <a:rPr dirty="0" sz="1100" spc="-5">
                <a:latin typeface="Verdana"/>
                <a:cs typeface="Verdana"/>
              </a:rPr>
              <a:t>with two essentially </a:t>
            </a:r>
            <a:r>
              <a:rPr dirty="0" sz="1100">
                <a:latin typeface="Verdana"/>
                <a:cs typeface="Verdana"/>
              </a:rPr>
              <a:t>different </a:t>
            </a:r>
            <a:r>
              <a:rPr dirty="0" sz="1100" spc="-5">
                <a:latin typeface="Verdana"/>
                <a:cs typeface="Verdana"/>
              </a:rPr>
              <a:t>types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problems.</a:t>
            </a:r>
            <a:endParaRPr sz="1100">
              <a:latin typeface="Verdana"/>
              <a:cs typeface="Verdana"/>
            </a:endParaRPr>
          </a:p>
          <a:p>
            <a:pPr algn="just" marL="30480" marR="22860">
              <a:lnSpc>
                <a:spcPct val="1012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first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derivative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find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function.  Therefore,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basically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reverse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process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differentiation.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reverse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process 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known as anti-differentiation,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finding the primitive function,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finding </a:t>
            </a:r>
            <a:r>
              <a:rPr dirty="0" sz="1100">
                <a:latin typeface="Verdana"/>
                <a:cs typeface="Verdana"/>
              </a:rPr>
              <a:t>an  </a:t>
            </a:r>
            <a:r>
              <a:rPr dirty="0" sz="1100" spc="-5" b="1">
                <a:latin typeface="Verdana"/>
                <a:cs typeface="Verdana"/>
              </a:rPr>
              <a:t>indefinite</a:t>
            </a:r>
            <a:r>
              <a:rPr dirty="0" sz="1100" spc="-1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integral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1299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second </a:t>
            </a:r>
            <a:r>
              <a:rPr dirty="0" sz="1100" spc="-5">
                <a:latin typeface="Verdana"/>
                <a:cs typeface="Verdana"/>
              </a:rPr>
              <a:t>type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problems involve adding </a:t>
            </a:r>
            <a:r>
              <a:rPr dirty="0" sz="1100">
                <a:latin typeface="Verdana"/>
                <a:cs typeface="Verdana"/>
              </a:rPr>
              <a:t>up a </a:t>
            </a:r>
            <a:r>
              <a:rPr dirty="0" sz="1100" spc="-5">
                <a:latin typeface="Verdana"/>
                <a:cs typeface="Verdana"/>
              </a:rPr>
              <a:t>very large </a:t>
            </a:r>
            <a:r>
              <a:rPr dirty="0" sz="1100">
                <a:latin typeface="Verdana"/>
                <a:cs typeface="Verdana"/>
              </a:rPr>
              <a:t>number of </a:t>
            </a:r>
            <a:r>
              <a:rPr dirty="0" sz="1100" spc="-5">
                <a:latin typeface="Verdana"/>
                <a:cs typeface="Verdana"/>
              </a:rPr>
              <a:t>very</a:t>
            </a:r>
            <a:r>
              <a:rPr dirty="0" sz="1100" spc="-2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small  quantities </a:t>
            </a:r>
            <a:r>
              <a:rPr dirty="0" sz="1100">
                <a:latin typeface="Verdana"/>
                <a:cs typeface="Verdana"/>
              </a:rPr>
              <a:t>and then </a:t>
            </a:r>
            <a:r>
              <a:rPr dirty="0" sz="1100" spc="-5">
                <a:latin typeface="Verdana"/>
                <a:cs typeface="Verdana"/>
              </a:rPr>
              <a:t>taking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limit as the size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quantities approaches </a:t>
            </a:r>
            <a:r>
              <a:rPr dirty="0" sz="1100">
                <a:latin typeface="Verdana"/>
                <a:cs typeface="Verdana"/>
              </a:rPr>
              <a:t>zero,  </a:t>
            </a:r>
            <a:r>
              <a:rPr dirty="0" sz="1100" spc="-5">
                <a:latin typeface="Verdana"/>
                <a:cs typeface="Verdana"/>
              </a:rPr>
              <a:t>while the number </a:t>
            </a:r>
            <a:r>
              <a:rPr dirty="0" sz="1100">
                <a:latin typeface="Verdana"/>
                <a:cs typeface="Verdana"/>
              </a:rPr>
              <a:t>of terms tend </a:t>
            </a:r>
            <a:r>
              <a:rPr dirty="0" sz="1100" spc="-5">
                <a:latin typeface="Verdana"/>
                <a:cs typeface="Verdana"/>
              </a:rPr>
              <a:t>to infinity. This </a:t>
            </a:r>
            <a:r>
              <a:rPr dirty="0" sz="1100">
                <a:latin typeface="Verdana"/>
                <a:cs typeface="Verdana"/>
              </a:rPr>
              <a:t>process </a:t>
            </a:r>
            <a:r>
              <a:rPr dirty="0" sz="1100" spc="-5">
                <a:latin typeface="Verdana"/>
                <a:cs typeface="Verdana"/>
              </a:rPr>
              <a:t>leads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definition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definite</a:t>
            </a:r>
            <a:r>
              <a:rPr dirty="0" sz="1100" spc="-10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integral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30480" marR="26034">
              <a:lnSpc>
                <a:spcPct val="108200"/>
              </a:lnSpc>
              <a:spcBef>
                <a:spcPts val="505"/>
              </a:spcBef>
            </a:pPr>
            <a:r>
              <a:rPr dirty="0" sz="1100" spc="-5">
                <a:latin typeface="Verdana"/>
                <a:cs typeface="Verdana"/>
              </a:rPr>
              <a:t>Definite integrals are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finding </a:t>
            </a:r>
            <a:r>
              <a:rPr dirty="0" sz="1100">
                <a:latin typeface="Verdana"/>
                <a:cs typeface="Verdana"/>
              </a:rPr>
              <a:t>area, </a:t>
            </a:r>
            <a:r>
              <a:rPr dirty="0" sz="1100" spc="-5">
                <a:latin typeface="Verdana"/>
                <a:cs typeface="Verdana"/>
              </a:rPr>
              <a:t>volume, </a:t>
            </a:r>
            <a:r>
              <a:rPr dirty="0" sz="1100">
                <a:latin typeface="Verdana"/>
                <a:cs typeface="Verdana"/>
              </a:rPr>
              <a:t>center of </a:t>
            </a:r>
            <a:r>
              <a:rPr dirty="0" sz="1100" spc="-5">
                <a:latin typeface="Verdana"/>
                <a:cs typeface="Verdana"/>
              </a:rPr>
              <a:t>gravity, </a:t>
            </a:r>
            <a:r>
              <a:rPr dirty="0" sz="1100">
                <a:latin typeface="Verdana"/>
                <a:cs typeface="Verdana"/>
              </a:rPr>
              <a:t>moment of  </a:t>
            </a:r>
            <a:r>
              <a:rPr dirty="0" sz="1100" spc="-5">
                <a:latin typeface="Verdana"/>
                <a:cs typeface="Verdana"/>
              </a:rPr>
              <a:t>inertia, work </a:t>
            </a:r>
            <a:r>
              <a:rPr dirty="0" sz="1100">
                <a:latin typeface="Verdana"/>
                <a:cs typeface="Verdana"/>
              </a:rPr>
              <a:t>done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a force, and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numerous other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applications.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Finding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Indefinite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Integral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algn="just" marL="30480" marR="23495">
              <a:lnSpc>
                <a:spcPct val="1086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definition,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derivative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f(x)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f'(x), then </a:t>
            </a:r>
            <a:r>
              <a:rPr dirty="0" sz="1100">
                <a:latin typeface="Verdana"/>
                <a:cs typeface="Verdana"/>
              </a:rPr>
              <a:t>we say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an  </a:t>
            </a:r>
            <a:r>
              <a:rPr dirty="0" sz="1100" spc="-5">
                <a:latin typeface="Verdana"/>
                <a:cs typeface="Verdana"/>
              </a:rPr>
              <a:t>indefinite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integral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f'(x)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respect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f(x).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since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derivative  (with </a:t>
            </a:r>
            <a:r>
              <a:rPr dirty="0" sz="1100">
                <a:latin typeface="Verdana"/>
                <a:cs typeface="Verdana"/>
              </a:rPr>
              <a:t>respect </a:t>
            </a:r>
            <a:r>
              <a:rPr dirty="0" sz="1100" spc="-5">
                <a:latin typeface="Verdana"/>
                <a:cs typeface="Verdana"/>
              </a:rPr>
              <a:t>to x)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10">
                <a:latin typeface="Verdana"/>
                <a:cs typeface="Verdana"/>
              </a:rPr>
              <a:t>x</a:t>
            </a:r>
            <a:r>
              <a:rPr dirty="0" baseline="31746" sz="1050" spc="-15">
                <a:latin typeface="Verdana"/>
                <a:cs typeface="Verdana"/>
              </a:rPr>
              <a:t>2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2x, we can say that an </a:t>
            </a:r>
            <a:r>
              <a:rPr dirty="0" sz="1100" spc="-5">
                <a:latin typeface="Verdana"/>
                <a:cs typeface="Verdana"/>
              </a:rPr>
              <a:t>indefinite integral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2x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baseline="31746" sz="1050">
                <a:latin typeface="Verdana"/>
                <a:cs typeface="Verdana"/>
              </a:rPr>
              <a:t>2</a:t>
            </a:r>
            <a:r>
              <a:rPr dirty="0" sz="110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symbols: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f'(x</a:t>
            </a:r>
            <a:r>
              <a:rPr dirty="0" baseline="31746" sz="1050" spc="-7" b="1">
                <a:latin typeface="Verdana"/>
                <a:cs typeface="Verdana"/>
              </a:rPr>
              <a:t>2</a:t>
            </a:r>
            <a:r>
              <a:rPr dirty="0" sz="1100" spc="-5" b="1">
                <a:latin typeface="Verdana"/>
                <a:cs typeface="Verdana"/>
              </a:rPr>
              <a:t>) </a:t>
            </a:r>
            <a:r>
              <a:rPr dirty="0" sz="1100" b="1">
                <a:latin typeface="Verdana"/>
                <a:cs typeface="Verdana"/>
              </a:rPr>
              <a:t>= 2x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therefore,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∫ 2xdx =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x</a:t>
            </a:r>
            <a:r>
              <a:rPr dirty="0" baseline="31746" sz="1050" b="1">
                <a:latin typeface="Verdana"/>
                <a:cs typeface="Verdana"/>
              </a:rPr>
              <a:t>2</a:t>
            </a:r>
            <a:r>
              <a:rPr dirty="0" sz="1100" b="1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30480" marR="24130">
              <a:lnSpc>
                <a:spcPct val="1082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Indefinite integral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unique, because </a:t>
            </a:r>
            <a:r>
              <a:rPr dirty="0" sz="1100" spc="-5">
                <a:latin typeface="Verdana"/>
                <a:cs typeface="Verdana"/>
              </a:rPr>
              <a:t>derivative </a:t>
            </a:r>
            <a:r>
              <a:rPr dirty="0" sz="1100">
                <a:latin typeface="Verdana"/>
                <a:cs typeface="Verdana"/>
              </a:rPr>
              <a:t>of x</a:t>
            </a:r>
            <a:r>
              <a:rPr dirty="0" baseline="31746" sz="1050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 c, for any value of a  constant c, </a:t>
            </a:r>
            <a:r>
              <a:rPr dirty="0" sz="1100" spc="-5">
                <a:latin typeface="Verdana"/>
                <a:cs typeface="Verdana"/>
              </a:rPr>
              <a:t>will also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2x.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expressed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symbols</a:t>
            </a:r>
            <a:r>
              <a:rPr dirty="0" sz="1100">
                <a:latin typeface="Verdana"/>
                <a:cs typeface="Verdana"/>
              </a:rPr>
              <a:t> as: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∫ 2xdx = x</a:t>
            </a:r>
            <a:r>
              <a:rPr dirty="0" baseline="31746" sz="1050" b="1">
                <a:latin typeface="Verdana"/>
                <a:cs typeface="Verdana"/>
              </a:rPr>
              <a:t>2 </a:t>
            </a:r>
            <a:r>
              <a:rPr dirty="0" sz="1100" b="1">
                <a:latin typeface="Verdana"/>
                <a:cs typeface="Verdana"/>
              </a:rPr>
              <a:t>+</a:t>
            </a:r>
            <a:r>
              <a:rPr dirty="0" sz="1100" spc="2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c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15"/>
              </a:spcBef>
            </a:pPr>
            <a:r>
              <a:rPr dirty="0" sz="1100">
                <a:latin typeface="Verdana"/>
                <a:cs typeface="Verdana"/>
              </a:rPr>
              <a:t>Where, c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'arbitrary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constant'.</a:t>
            </a:r>
            <a:endParaRPr sz="1100">
              <a:latin typeface="Verdana"/>
              <a:cs typeface="Verdana"/>
            </a:endParaRPr>
          </a:p>
          <a:p>
            <a:pPr marL="30480" marR="2540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 b="1">
                <a:latin typeface="Verdana"/>
                <a:cs typeface="Verdana"/>
              </a:rPr>
              <a:t>int </a:t>
            </a:r>
            <a:r>
              <a:rPr dirty="0" sz="1100">
                <a:latin typeface="Verdana"/>
                <a:cs typeface="Verdana"/>
              </a:rPr>
              <a:t>command for </a:t>
            </a:r>
            <a:r>
              <a:rPr dirty="0" sz="1100" spc="-5">
                <a:latin typeface="Verdana"/>
                <a:cs typeface="Verdana"/>
              </a:rPr>
              <a:t>calculating integral </a:t>
            </a:r>
            <a:r>
              <a:rPr dirty="0" sz="1100">
                <a:latin typeface="Verdana"/>
                <a:cs typeface="Verdana"/>
              </a:rPr>
              <a:t>of an </a:t>
            </a:r>
            <a:r>
              <a:rPr dirty="0" sz="1100" spc="-5">
                <a:latin typeface="Verdana"/>
                <a:cs typeface="Verdana"/>
              </a:rPr>
              <a:t>expression. </a:t>
            </a:r>
            <a:r>
              <a:rPr dirty="0" sz="1100">
                <a:latin typeface="Verdana"/>
                <a:cs typeface="Verdana"/>
              </a:rPr>
              <a:t>To  </a:t>
            </a:r>
            <a:r>
              <a:rPr dirty="0" sz="1100" spc="-5">
                <a:latin typeface="Verdana"/>
                <a:cs typeface="Verdana"/>
              </a:rPr>
              <a:t>derive an </a:t>
            </a:r>
            <a:r>
              <a:rPr dirty="0" sz="1100">
                <a:latin typeface="Verdana"/>
                <a:cs typeface="Verdana"/>
              </a:rPr>
              <a:t>expression for </a:t>
            </a:r>
            <a:r>
              <a:rPr dirty="0" sz="1100" spc="-5">
                <a:latin typeface="Verdana"/>
                <a:cs typeface="Verdana"/>
              </a:rPr>
              <a:t>the indefinite integral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function,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8005318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245">
                <a:latin typeface="Arial"/>
                <a:cs typeface="Arial"/>
              </a:rPr>
              <a:t>int(f);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474202"/>
            <a:ext cx="29578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</a:t>
            </a:r>
            <a:r>
              <a:rPr dirty="0" sz="1100">
                <a:latin typeface="Verdana"/>
                <a:cs typeface="Verdana"/>
              </a:rPr>
              <a:t>from our </a:t>
            </a:r>
            <a:r>
              <a:rPr dirty="0" sz="1100" spc="-5">
                <a:latin typeface="Verdana"/>
                <a:cs typeface="Verdana"/>
              </a:rPr>
              <a:t>previous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882980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5957" y="476503"/>
            <a:ext cx="343154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25.</a:t>
            </a:r>
            <a:r>
              <a:rPr dirty="0" sz="4800" spc="270"/>
              <a:t> </a:t>
            </a:r>
            <a:r>
              <a:rPr dirty="0" spc="-250"/>
              <a:t>INTEGRATION</a:t>
            </a:r>
            <a:endParaRPr sz="48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206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65">
                <a:latin typeface="Arial"/>
                <a:cs typeface="Arial"/>
              </a:rPr>
              <a:t>int(2*x)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097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74218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R="526097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258435">
              <a:lnSpc>
                <a:spcPct val="100000"/>
              </a:lnSpc>
            </a:pPr>
            <a:r>
              <a:rPr dirty="0" sz="1100" spc="45">
                <a:latin typeface="Arial"/>
                <a:cs typeface="Arial"/>
              </a:rPr>
              <a:t>x^2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486251"/>
            <a:ext cx="5756910" cy="72072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 1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4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example, 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find the integral </a:t>
            </a:r>
            <a:r>
              <a:rPr dirty="0" sz="1100">
                <a:latin typeface="Verdana"/>
                <a:cs typeface="Verdana"/>
              </a:rPr>
              <a:t>of some </a:t>
            </a:r>
            <a:r>
              <a:rPr dirty="0" sz="1100" spc="-5">
                <a:latin typeface="Verdana"/>
                <a:cs typeface="Verdana"/>
              </a:rPr>
              <a:t>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expressions.  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368674"/>
            <a:ext cx="5800090" cy="22225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40">
                <a:latin typeface="Arial"/>
                <a:cs typeface="Arial"/>
              </a:rPr>
              <a:t>syms 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3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14">
                <a:latin typeface="Arial"/>
                <a:cs typeface="Arial"/>
              </a:rPr>
              <a:t>int(sym(x^n))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210">
                <a:latin typeface="Arial"/>
                <a:cs typeface="Arial"/>
              </a:rPr>
              <a:t>'sin(n*t)'</a:t>
            </a:r>
            <a:endParaRPr sz="1100">
              <a:latin typeface="Arial"/>
              <a:cs typeface="Arial"/>
            </a:endParaRPr>
          </a:p>
          <a:p>
            <a:pPr marL="73025" marR="4874260">
              <a:lnSpc>
                <a:spcPct val="188200"/>
              </a:lnSpc>
            </a:pPr>
            <a:r>
              <a:rPr dirty="0" sz="1100" spc="36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300">
                <a:latin typeface="Arial"/>
                <a:cs typeface="Arial"/>
              </a:rPr>
              <a:t>t</a:t>
            </a:r>
            <a:r>
              <a:rPr dirty="0" sz="1100" spc="235">
                <a:latin typeface="Arial"/>
                <a:cs typeface="Arial"/>
              </a:rPr>
              <a:t>(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55">
                <a:latin typeface="Arial"/>
                <a:cs typeface="Arial"/>
              </a:rPr>
              <a:t>y</a:t>
            </a:r>
            <a:r>
              <a:rPr dirty="0" sz="1100" spc="-315">
                <a:latin typeface="Arial"/>
                <a:cs typeface="Arial"/>
              </a:rPr>
              <a:t>m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1100" spc="290">
                <a:latin typeface="Arial"/>
                <a:cs typeface="Arial"/>
              </a:rPr>
              <a:t>f</a:t>
            </a:r>
            <a:r>
              <a:rPr dirty="0" sz="1100" spc="210">
                <a:latin typeface="Arial"/>
                <a:cs typeface="Arial"/>
              </a:rPr>
              <a:t>))  </a:t>
            </a:r>
            <a:r>
              <a:rPr dirty="0" sz="1100" spc="-40">
                <a:latin typeface="Arial"/>
                <a:cs typeface="Arial"/>
              </a:rPr>
              <a:t>syms 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30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73025" marR="4491355">
              <a:lnSpc>
                <a:spcPct val="188300"/>
              </a:lnSpc>
              <a:spcBef>
                <a:spcPts val="10"/>
              </a:spcBef>
            </a:pPr>
            <a:r>
              <a:rPr dirty="0" sz="1100" spc="36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300">
                <a:latin typeface="Arial"/>
                <a:cs typeface="Arial"/>
              </a:rPr>
              <a:t>t</a:t>
            </a:r>
            <a:r>
              <a:rPr dirty="0" sz="1100" spc="235">
                <a:latin typeface="Arial"/>
                <a:cs typeface="Arial"/>
              </a:rPr>
              <a:t>(</a:t>
            </a:r>
            <a:r>
              <a:rPr dirty="0" sz="1100" spc="-15">
                <a:latin typeface="Arial"/>
                <a:cs typeface="Arial"/>
              </a:rPr>
              <a:t>a</a:t>
            </a:r>
            <a:r>
              <a:rPr dirty="0" sz="1100" spc="180">
                <a:latin typeface="Arial"/>
                <a:cs typeface="Arial"/>
              </a:rPr>
              <a:t>*</a:t>
            </a:r>
            <a:r>
              <a:rPr dirty="0" sz="1100" spc="45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50">
                <a:latin typeface="Arial"/>
                <a:cs typeface="Arial"/>
              </a:rPr>
              <a:t>s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260">
                <a:latin typeface="Arial"/>
                <a:cs typeface="Arial"/>
              </a:rPr>
              <a:t>p</a:t>
            </a:r>
            <a:r>
              <a:rPr dirty="0" sz="1100" spc="90">
                <a:latin typeface="Arial"/>
                <a:cs typeface="Arial"/>
              </a:rPr>
              <a:t>i</a:t>
            </a:r>
            <a:r>
              <a:rPr dirty="0" sz="1100" spc="180">
                <a:latin typeface="Arial"/>
                <a:cs typeface="Arial"/>
              </a:rPr>
              <a:t>*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210">
                <a:latin typeface="Arial"/>
                <a:cs typeface="Arial"/>
              </a:rPr>
              <a:t>))  </a:t>
            </a:r>
            <a:r>
              <a:rPr dirty="0" sz="1100" spc="155">
                <a:latin typeface="Arial"/>
                <a:cs typeface="Arial"/>
              </a:rPr>
              <a:t>int(a^x)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732144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6087744"/>
            <a:ext cx="5800090" cy="317182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1185545" indent="77470">
              <a:lnSpc>
                <a:spcPct val="189100"/>
              </a:lnSpc>
            </a:pPr>
            <a:r>
              <a:rPr dirty="0" sz="1100" spc="90">
                <a:latin typeface="Arial"/>
                <a:cs typeface="Arial"/>
              </a:rPr>
              <a:t>piecewise([n </a:t>
            </a:r>
            <a:r>
              <a:rPr dirty="0" sz="1100" spc="-45">
                <a:latin typeface="Arial"/>
                <a:cs typeface="Arial"/>
              </a:rPr>
              <a:t>== </a:t>
            </a:r>
            <a:r>
              <a:rPr dirty="0" sz="1100" spc="175">
                <a:latin typeface="Arial"/>
                <a:cs typeface="Arial"/>
              </a:rPr>
              <a:t>-1, </a:t>
            </a:r>
            <a:r>
              <a:rPr dirty="0" sz="1100" spc="180">
                <a:latin typeface="Arial"/>
                <a:cs typeface="Arial"/>
              </a:rPr>
              <a:t>log(x)], </a:t>
            </a:r>
            <a:r>
              <a:rPr dirty="0" sz="1100" spc="150">
                <a:latin typeface="Arial"/>
                <a:cs typeface="Arial"/>
              </a:rPr>
              <a:t>[n </a:t>
            </a:r>
            <a:r>
              <a:rPr dirty="0" sz="1100" spc="-45">
                <a:latin typeface="Arial"/>
                <a:cs typeface="Arial"/>
              </a:rPr>
              <a:t>~= </a:t>
            </a:r>
            <a:r>
              <a:rPr dirty="0" sz="1100" spc="175">
                <a:latin typeface="Arial"/>
                <a:cs typeface="Arial"/>
              </a:rPr>
              <a:t>-1, </a:t>
            </a:r>
            <a:r>
              <a:rPr dirty="0" sz="1100" spc="95">
                <a:latin typeface="Arial"/>
                <a:cs typeface="Arial"/>
              </a:rPr>
              <a:t>x^(n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0">
                <a:latin typeface="Arial"/>
                <a:cs typeface="Arial"/>
              </a:rPr>
              <a:t>1)/(n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90">
                <a:latin typeface="Arial"/>
                <a:cs typeface="Arial"/>
              </a:rPr>
              <a:t>1)])  </a:t>
            </a: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5103495">
              <a:lnSpc>
                <a:spcPts val="2490"/>
              </a:lnSpc>
              <a:spcBef>
                <a:spcPts val="275"/>
              </a:spcBef>
            </a:pP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35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180">
                <a:latin typeface="Arial"/>
                <a:cs typeface="Arial"/>
              </a:rPr>
              <a:t>*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 marR="4796155">
              <a:lnSpc>
                <a:spcPts val="2480"/>
              </a:lnSpc>
              <a:spcBef>
                <a:spcPts val="10"/>
              </a:spcBef>
            </a:pPr>
            <a:r>
              <a:rPr dirty="0" sz="1100" spc="229">
                <a:latin typeface="Arial"/>
                <a:cs typeface="Arial"/>
              </a:rPr>
              <a:t>-</a:t>
            </a:r>
            <a:r>
              <a:rPr dirty="0" sz="1100" spc="55">
                <a:latin typeface="Arial"/>
                <a:cs typeface="Arial"/>
              </a:rPr>
              <a:t>c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180">
                <a:latin typeface="Arial"/>
                <a:cs typeface="Arial"/>
              </a:rPr>
              <a:t>*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285">
                <a:latin typeface="Arial"/>
                <a:cs typeface="Arial"/>
              </a:rPr>
              <a:t>)</a:t>
            </a:r>
            <a:r>
              <a:rPr dirty="0" sz="1100" spc="250">
                <a:latin typeface="Arial"/>
                <a:cs typeface="Arial"/>
              </a:rPr>
              <a:t>/</a:t>
            </a:r>
            <a:r>
              <a:rPr dirty="0" sz="1100" spc="-5">
                <a:latin typeface="Arial"/>
                <a:cs typeface="Arial"/>
              </a:rPr>
              <a:t>n  </a:t>
            </a: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150495">
              <a:lnSpc>
                <a:spcPct val="100000"/>
              </a:lnSpc>
              <a:spcBef>
                <a:spcPts val="890"/>
              </a:spcBef>
            </a:pPr>
            <a:r>
              <a:rPr dirty="0" sz="1100" spc="185">
                <a:latin typeface="Arial"/>
                <a:cs typeface="Arial"/>
              </a:rPr>
              <a:t>(a*sin(pi*t))/pi</a:t>
            </a:r>
            <a:endParaRPr sz="1100">
              <a:latin typeface="Arial"/>
              <a:cs typeface="Arial"/>
            </a:endParaRPr>
          </a:p>
          <a:p>
            <a:pPr marL="150495" marR="4873625">
              <a:lnSpc>
                <a:spcPct val="188200"/>
              </a:lnSpc>
              <a:spcBef>
                <a:spcPts val="15"/>
              </a:spcBef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5">
                <a:latin typeface="Arial"/>
                <a:cs typeface="Arial"/>
              </a:rPr>
              <a:t>a</a:t>
            </a:r>
            <a:r>
              <a:rPr dirty="0" sz="1100" spc="95">
                <a:latin typeface="Arial"/>
                <a:cs typeface="Arial"/>
              </a:rPr>
              <a:t>^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290">
                <a:latin typeface="Arial"/>
                <a:cs typeface="Arial"/>
              </a:rPr>
              <a:t>/</a:t>
            </a:r>
            <a:r>
              <a:rPr dirty="0" sz="1100" spc="36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g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-15">
                <a:latin typeface="Arial"/>
                <a:cs typeface="Arial"/>
              </a:rPr>
              <a:t>a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1799"/>
            <a:ext cx="3686175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 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559305"/>
            <a:ext cx="5800090" cy="3803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40">
                <a:latin typeface="Arial"/>
                <a:cs typeface="Arial"/>
              </a:rPr>
              <a:t>syms 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3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5">
                <a:latin typeface="Arial"/>
                <a:cs typeface="Arial"/>
              </a:rPr>
              <a:t>int(cos(x))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50">
                <a:latin typeface="Arial"/>
                <a:cs typeface="Arial"/>
              </a:rPr>
              <a:t>int(exp(x))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int(log(x))</a:t>
            </a:r>
            <a:endParaRPr sz="1100">
              <a:latin typeface="Arial"/>
              <a:cs typeface="Arial"/>
            </a:endParaRPr>
          </a:p>
          <a:p>
            <a:pPr marL="73025" marR="3797300">
              <a:lnSpc>
                <a:spcPct val="188600"/>
              </a:lnSpc>
              <a:spcBef>
                <a:spcPts val="10"/>
              </a:spcBef>
            </a:pPr>
            <a:r>
              <a:rPr dirty="0" sz="1100" spc="165">
                <a:latin typeface="Arial"/>
                <a:cs typeface="Arial"/>
              </a:rPr>
              <a:t>int(x^-1)  </a:t>
            </a:r>
            <a:r>
              <a:rPr dirty="0" sz="1100" spc="130">
                <a:latin typeface="Arial"/>
                <a:cs typeface="Arial"/>
              </a:rPr>
              <a:t>int(x^5*cos(5*x))  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229">
                <a:latin typeface="Arial"/>
                <a:cs typeface="Arial"/>
              </a:rPr>
              <a:t>r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290">
                <a:latin typeface="Arial"/>
                <a:cs typeface="Arial"/>
              </a:rPr>
              <a:t>tt</a:t>
            </a:r>
            <a:r>
              <a:rPr dirty="0" sz="1100" spc="60">
                <a:latin typeface="Arial"/>
                <a:cs typeface="Arial"/>
              </a:rPr>
              <a:t>y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36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90">
                <a:latin typeface="Arial"/>
                <a:cs typeface="Arial"/>
              </a:rPr>
              <a:t>^</a:t>
            </a:r>
            <a:r>
              <a:rPr dirty="0" sz="1100" spc="-15">
                <a:latin typeface="Arial"/>
                <a:cs typeface="Arial"/>
              </a:rPr>
              <a:t>5</a:t>
            </a:r>
            <a:r>
              <a:rPr dirty="0" sz="1100" spc="170">
                <a:latin typeface="Arial"/>
                <a:cs typeface="Arial"/>
              </a:rPr>
              <a:t>*</a:t>
            </a:r>
            <a:r>
              <a:rPr dirty="0" sz="1100" spc="55">
                <a:latin typeface="Arial"/>
                <a:cs typeface="Arial"/>
              </a:rPr>
              <a:t>c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60">
                <a:latin typeface="Arial"/>
                <a:cs typeface="Arial"/>
              </a:rPr>
              <a:t>s</a:t>
            </a:r>
            <a:r>
              <a:rPr dirty="0" sz="1100" spc="130">
                <a:latin typeface="Arial"/>
                <a:cs typeface="Arial"/>
              </a:rPr>
              <a:t>(5</a:t>
            </a:r>
            <a:r>
              <a:rPr dirty="0" sz="1100" spc="130">
                <a:latin typeface="Arial"/>
                <a:cs typeface="Arial"/>
              </a:rPr>
              <a:t>*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240">
                <a:latin typeface="Arial"/>
                <a:cs typeface="Arial"/>
              </a:rPr>
              <a:t>)</a:t>
            </a:r>
            <a:r>
              <a:rPr dirty="0" sz="1100" spc="229">
                <a:latin typeface="Arial"/>
                <a:cs typeface="Arial"/>
              </a:rPr>
              <a:t>)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165">
                <a:latin typeface="Arial"/>
                <a:cs typeface="Arial"/>
              </a:rPr>
              <a:t>int(x^-5)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35">
                <a:latin typeface="Arial"/>
                <a:cs typeface="Arial"/>
              </a:rPr>
              <a:t>int(sec(x)^2)</a:t>
            </a:r>
            <a:endParaRPr sz="1100">
              <a:latin typeface="Arial"/>
              <a:cs typeface="Arial"/>
            </a:endParaRPr>
          </a:p>
          <a:p>
            <a:pPr marL="73025" marR="3029585">
              <a:lnSpc>
                <a:spcPts val="2500"/>
              </a:lnSpc>
              <a:spcBef>
                <a:spcPts val="265"/>
              </a:spcBef>
            </a:pPr>
            <a:r>
              <a:rPr dirty="0" sz="1100" spc="160">
                <a:latin typeface="Arial"/>
                <a:cs typeface="Arial"/>
              </a:rPr>
              <a:t>pretty(int(1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55">
                <a:latin typeface="Arial"/>
                <a:cs typeface="Arial"/>
              </a:rPr>
              <a:t>10*x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9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1100" spc="114">
                <a:latin typeface="Arial"/>
                <a:cs typeface="Arial"/>
              </a:rPr>
              <a:t>x^2))  </a:t>
            </a:r>
            <a:r>
              <a:rPr dirty="0" sz="1100" spc="180">
                <a:latin typeface="Arial"/>
                <a:cs typeface="Arial"/>
              </a:rPr>
              <a:t>int((3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5">
                <a:latin typeface="Arial"/>
                <a:cs typeface="Arial"/>
              </a:rPr>
              <a:t>5*x </a:t>
            </a:r>
            <a:r>
              <a:rPr dirty="0" sz="1100" spc="85">
                <a:latin typeface="Arial"/>
                <a:cs typeface="Arial"/>
              </a:rPr>
              <a:t>-6*x^2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7*x^3)/2*x^2)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5"/>
              </a:spcBef>
            </a:pPr>
            <a:r>
              <a:rPr dirty="0" sz="1100" spc="165">
                <a:latin typeface="Arial"/>
                <a:cs typeface="Arial"/>
              </a:rPr>
              <a:t>pretty(int((3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5">
                <a:latin typeface="Arial"/>
                <a:cs typeface="Arial"/>
              </a:rPr>
              <a:t>5*x </a:t>
            </a:r>
            <a:r>
              <a:rPr dirty="0" sz="1100" spc="85">
                <a:latin typeface="Arial"/>
                <a:cs typeface="Arial"/>
              </a:rPr>
              <a:t>-6*x^2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7*x^3)/2*x^2))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503544"/>
            <a:ext cx="5725795" cy="478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Note that the </a:t>
            </a:r>
            <a:r>
              <a:rPr dirty="0" sz="1100" spc="-5" b="1">
                <a:latin typeface="Verdana"/>
                <a:cs typeface="Verdana"/>
              </a:rPr>
              <a:t>pretty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returns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expression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more </a:t>
            </a:r>
            <a:r>
              <a:rPr dirty="0" sz="1100" spc="-5">
                <a:latin typeface="Verdana"/>
                <a:cs typeface="Verdana"/>
              </a:rPr>
              <a:t>readable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format.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6142608"/>
            <a:ext cx="5800090" cy="317182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0">
                <a:latin typeface="Arial"/>
                <a:cs typeface="Arial"/>
              </a:rPr>
              <a:t>sin(x)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5257800">
              <a:lnSpc>
                <a:spcPct val="3764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>
                <a:latin typeface="Arial"/>
                <a:cs typeface="Arial"/>
              </a:rPr>
              <a:t>p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45">
                <a:latin typeface="Arial"/>
                <a:cs typeface="Arial"/>
              </a:rPr>
              <a:t>x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632" y="975106"/>
            <a:ext cx="4108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3632" y="1607565"/>
            <a:ext cx="11029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45">
                <a:latin typeface="Arial"/>
                <a:cs typeface="Arial"/>
              </a:rPr>
              <a:t>x*(log(x)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38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3632" y="2555494"/>
            <a:ext cx="4108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632" y="3188334"/>
            <a:ext cx="4870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40">
                <a:latin typeface="Arial"/>
                <a:cs typeface="Arial"/>
              </a:rPr>
              <a:t>log(x)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32" y="4136262"/>
            <a:ext cx="4108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632" y="4767198"/>
            <a:ext cx="5096510" cy="3587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5"/>
              </a:spcBef>
            </a:pPr>
            <a:r>
              <a:rPr dirty="0" sz="1100" spc="90">
                <a:latin typeface="Arial"/>
                <a:cs typeface="Arial"/>
              </a:rPr>
              <a:t>(24*cos(5*x))/3125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(24*x*sin(5*x))/625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90">
                <a:latin typeface="Arial"/>
                <a:cs typeface="Arial"/>
              </a:rPr>
              <a:t>(12*x^2*cos(5*x))/125 </a:t>
            </a:r>
            <a:r>
              <a:rPr dirty="0" sz="1100" spc="-40">
                <a:latin typeface="Arial"/>
                <a:cs typeface="Arial"/>
              </a:rPr>
              <a:t>+  </a:t>
            </a:r>
            <a:r>
              <a:rPr dirty="0" sz="1100" spc="114">
                <a:latin typeface="Arial"/>
                <a:cs typeface="Arial"/>
              </a:rPr>
              <a:t>(x^4*cos(5*x))/5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20">
                <a:latin typeface="Arial"/>
                <a:cs typeface="Arial"/>
              </a:rPr>
              <a:t>(4*x^3*sin(5*x))/25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35">
                <a:latin typeface="Arial"/>
                <a:cs typeface="Arial"/>
              </a:rPr>
              <a:t>(x^5*sin(5*x))/5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0022" y="5879972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4696" y="5879972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7556" y="6195440"/>
            <a:ext cx="4636135" cy="826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8390" algn="l"/>
                <a:tab pos="2317115" algn="l"/>
                <a:tab pos="2778125" algn="l"/>
                <a:tab pos="3623310" algn="l"/>
                <a:tab pos="3853179" algn="l"/>
              </a:tabLst>
            </a:pPr>
            <a:r>
              <a:rPr dirty="0" sz="1100" spc="-5">
                <a:latin typeface="Arial"/>
                <a:cs typeface="Arial"/>
              </a:rPr>
              <a:t>24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cos(5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x)	</a:t>
            </a:r>
            <a:r>
              <a:rPr dirty="0" sz="1100" spc="-10">
                <a:latin typeface="Arial"/>
                <a:cs typeface="Arial"/>
              </a:rPr>
              <a:t>24  </a:t>
            </a: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sin(5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x)	</a:t>
            </a:r>
            <a:r>
              <a:rPr dirty="0" sz="1100" spc="-5">
                <a:latin typeface="Arial"/>
                <a:cs typeface="Arial"/>
              </a:rPr>
              <a:t>12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	</a:t>
            </a:r>
            <a:r>
              <a:rPr dirty="0" sz="1100" spc="65">
                <a:latin typeface="Arial"/>
                <a:cs typeface="Arial"/>
              </a:rPr>
              <a:t>cos(5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x)	</a:t>
            </a:r>
            <a:r>
              <a:rPr dirty="0" sz="1100" spc="55">
                <a:latin typeface="Arial"/>
                <a:cs typeface="Arial"/>
              </a:rPr>
              <a:t>x	</a:t>
            </a:r>
            <a:r>
              <a:rPr dirty="0" sz="1100" spc="65">
                <a:latin typeface="Arial"/>
                <a:cs typeface="Arial"/>
              </a:rPr>
              <a:t>cos(5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x)</a:t>
            </a:r>
            <a:endParaRPr sz="1100">
              <a:latin typeface="Arial"/>
              <a:cs typeface="Arial"/>
            </a:endParaRPr>
          </a:p>
          <a:p>
            <a:pPr marL="242570" marR="5080" indent="-230504">
              <a:lnSpc>
                <a:spcPts val="2500"/>
              </a:lnSpc>
              <a:spcBef>
                <a:spcPts val="260"/>
              </a:spcBef>
              <a:tabLst>
                <a:tab pos="1472565" algn="l"/>
                <a:tab pos="2701290" algn="l"/>
                <a:tab pos="4007485" algn="l"/>
              </a:tabLst>
            </a:pPr>
            <a:r>
              <a:rPr dirty="0" sz="1100" spc="235">
                <a:latin typeface="Arial"/>
                <a:cs typeface="Arial"/>
              </a:rPr>
              <a:t>-----------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235">
                <a:latin typeface="Arial"/>
                <a:cs typeface="Arial"/>
              </a:rPr>
              <a:t>-------------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235">
                <a:latin typeface="Arial"/>
                <a:cs typeface="Arial"/>
              </a:rPr>
              <a:t>--------------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235">
                <a:latin typeface="Arial"/>
                <a:cs typeface="Arial"/>
              </a:rPr>
              <a:t>----------- </a:t>
            </a:r>
            <a:r>
              <a:rPr dirty="0" sz="1100" spc="240">
                <a:latin typeface="Arial"/>
                <a:cs typeface="Arial"/>
              </a:rPr>
              <a:t>-  </a:t>
            </a:r>
            <a:r>
              <a:rPr dirty="0" sz="1100" spc="-10">
                <a:latin typeface="Arial"/>
                <a:cs typeface="Arial"/>
              </a:rPr>
              <a:t>3125	625	125	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9277" y="7459217"/>
            <a:ext cx="1028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4079" y="7459217"/>
            <a:ext cx="1028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1430" y="8091677"/>
            <a:ext cx="2176145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240" algn="l"/>
                <a:tab pos="1240790" algn="l"/>
                <a:tab pos="1472565" algn="l"/>
              </a:tabLst>
            </a:pPr>
            <a:r>
              <a:rPr dirty="0" sz="1100" spc="-5">
                <a:latin typeface="Arial"/>
                <a:cs typeface="Arial"/>
              </a:rPr>
              <a:t>4  </a:t>
            </a:r>
            <a:r>
              <a:rPr dirty="0" sz="1100" spc="55">
                <a:latin typeface="Arial"/>
                <a:cs typeface="Arial"/>
              </a:rPr>
              <a:t>x	</a:t>
            </a:r>
            <a:r>
              <a:rPr dirty="0" sz="1100" spc="125">
                <a:latin typeface="Arial"/>
                <a:cs typeface="Arial"/>
              </a:rPr>
              <a:t>sin(5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x)	</a:t>
            </a:r>
            <a:r>
              <a:rPr dirty="0" sz="1100" spc="55">
                <a:latin typeface="Arial"/>
                <a:cs typeface="Arial"/>
              </a:rPr>
              <a:t>x	</a:t>
            </a:r>
            <a:r>
              <a:rPr dirty="0" sz="1100" spc="125">
                <a:latin typeface="Arial"/>
                <a:cs typeface="Arial"/>
              </a:rPr>
              <a:t>sin(5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x)</a:t>
            </a:r>
            <a:endParaRPr sz="1100">
              <a:latin typeface="Arial"/>
              <a:cs typeface="Arial"/>
            </a:endParaRPr>
          </a:p>
          <a:p>
            <a:pPr marL="472440" marR="5080" indent="-384175">
              <a:lnSpc>
                <a:spcPts val="2500"/>
              </a:lnSpc>
              <a:spcBef>
                <a:spcPts val="265"/>
              </a:spcBef>
              <a:tabLst>
                <a:tab pos="1703070" algn="l"/>
              </a:tabLst>
            </a:pPr>
            <a:r>
              <a:rPr dirty="0" sz="1100" spc="235">
                <a:latin typeface="Arial"/>
                <a:cs typeface="Arial"/>
              </a:rPr>
              <a:t>-------------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235">
                <a:latin typeface="Arial"/>
                <a:cs typeface="Arial"/>
              </a:rPr>
              <a:t>-----------  </a:t>
            </a:r>
            <a:r>
              <a:rPr dirty="0" sz="1100" spc="-5">
                <a:latin typeface="Arial"/>
                <a:cs typeface="Arial"/>
              </a:rPr>
              <a:t>25	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7752" y="930833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3180" y="914399"/>
            <a:ext cx="0" cy="8398510"/>
          </a:xfrm>
          <a:custGeom>
            <a:avLst/>
            <a:gdLst/>
            <a:ahLst/>
            <a:cxnLst/>
            <a:rect l="l" t="t" r="r" b="b"/>
            <a:pathLst>
              <a:path w="0" h="8398510">
                <a:moveTo>
                  <a:pt x="0" y="0"/>
                </a:moveTo>
                <a:lnTo>
                  <a:pt x="0" y="839851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12965" y="914399"/>
            <a:ext cx="0" cy="8398510"/>
          </a:xfrm>
          <a:custGeom>
            <a:avLst/>
            <a:gdLst/>
            <a:ahLst/>
            <a:cxnLst/>
            <a:rect l="l" t="t" r="r" b="b"/>
            <a:pathLst>
              <a:path w="0" h="8398510">
                <a:moveTo>
                  <a:pt x="0" y="0"/>
                </a:moveTo>
                <a:lnTo>
                  <a:pt x="0" y="839851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209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332" y="975106"/>
            <a:ext cx="3981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6332" y="1607565"/>
            <a:ext cx="7816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125">
                <a:latin typeface="Arial"/>
                <a:cs typeface="Arial"/>
              </a:rPr>
              <a:t>-1/(4*x^4)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332" y="2555494"/>
            <a:ext cx="3981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332" y="3188334"/>
            <a:ext cx="4743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130">
                <a:latin typeface="Arial"/>
                <a:cs typeface="Arial"/>
              </a:rPr>
              <a:t>tan(x)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256" y="4136262"/>
            <a:ext cx="1395095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614045" algn="l"/>
              </a:tabLst>
            </a:pPr>
            <a:r>
              <a:rPr dirty="0" sz="1100" spc="55">
                <a:latin typeface="Arial"/>
                <a:cs typeface="Arial"/>
              </a:rPr>
              <a:t>x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(3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	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332" y="5084444"/>
            <a:ext cx="3981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332" y="5715380"/>
            <a:ext cx="33940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00">
                <a:latin typeface="Arial"/>
                <a:cs typeface="Arial"/>
              </a:rPr>
              <a:t>(7*x^6)/12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14">
                <a:latin typeface="Arial"/>
                <a:cs typeface="Arial"/>
              </a:rPr>
              <a:t>(3*x^5)/5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4">
                <a:latin typeface="Arial"/>
                <a:cs typeface="Arial"/>
              </a:rPr>
              <a:t>(5*x^4)/8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x^3/2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253" y="6663308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2226" y="6663308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0579" y="6663308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4626" y="6663308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7752" y="788187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3180" y="914399"/>
            <a:ext cx="0" cy="6972300"/>
          </a:xfrm>
          <a:custGeom>
            <a:avLst/>
            <a:gdLst/>
            <a:ahLst/>
            <a:cxnLst/>
            <a:rect l="l" t="t" r="r" b="b"/>
            <a:pathLst>
              <a:path w="0" h="6972300">
                <a:moveTo>
                  <a:pt x="0" y="0"/>
                </a:moveTo>
                <a:lnTo>
                  <a:pt x="0" y="697204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12965" y="914399"/>
            <a:ext cx="0" cy="6972300"/>
          </a:xfrm>
          <a:custGeom>
            <a:avLst/>
            <a:gdLst/>
            <a:ahLst/>
            <a:cxnLst/>
            <a:rect l="l" t="t" r="r" b="b"/>
            <a:pathLst>
              <a:path w="0" h="6972300">
                <a:moveTo>
                  <a:pt x="0" y="0"/>
                </a:moveTo>
                <a:lnTo>
                  <a:pt x="0" y="697204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83716" y="6980301"/>
            <a:ext cx="5795010" cy="2296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0209">
              <a:lnSpc>
                <a:spcPct val="100000"/>
              </a:lnSpc>
              <a:spcBef>
                <a:spcPts val="105"/>
              </a:spcBef>
              <a:tabLst>
                <a:tab pos="948055" algn="l"/>
                <a:tab pos="1485900" algn="l"/>
                <a:tab pos="2022475" algn="l"/>
              </a:tabLst>
            </a:pPr>
            <a:r>
              <a:rPr dirty="0" sz="1100" spc="-5">
                <a:latin typeface="Arial"/>
                <a:cs typeface="Arial"/>
              </a:rPr>
              <a:t>7  </a:t>
            </a:r>
            <a:r>
              <a:rPr dirty="0" sz="1100" spc="55">
                <a:latin typeface="Arial"/>
                <a:cs typeface="Arial"/>
              </a:rPr>
              <a:t>x	</a:t>
            </a:r>
            <a:r>
              <a:rPr dirty="0" sz="1100" spc="-5">
                <a:latin typeface="Arial"/>
                <a:cs typeface="Arial"/>
              </a:rPr>
              <a:t>3  </a:t>
            </a:r>
            <a:r>
              <a:rPr dirty="0" sz="1100" spc="55">
                <a:latin typeface="Arial"/>
                <a:cs typeface="Arial"/>
              </a:rPr>
              <a:t>x	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	x</a:t>
            </a:r>
            <a:endParaRPr sz="1100">
              <a:latin typeface="Arial"/>
              <a:cs typeface="Arial"/>
            </a:endParaRPr>
          </a:p>
          <a:p>
            <a:pPr marL="486409" marR="3608070" indent="-230504">
              <a:lnSpc>
                <a:spcPct val="188200"/>
              </a:lnSpc>
              <a:tabLst>
                <a:tab pos="1024255" algn="l"/>
                <a:tab pos="1562735" algn="l"/>
                <a:tab pos="2023110" algn="l"/>
              </a:tabLst>
            </a:pP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235">
                <a:latin typeface="Arial"/>
                <a:cs typeface="Arial"/>
              </a:rPr>
              <a:t>----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235">
                <a:latin typeface="Arial"/>
                <a:cs typeface="Arial"/>
              </a:rPr>
              <a:t>----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235">
                <a:latin typeface="Arial"/>
                <a:cs typeface="Arial"/>
              </a:rPr>
              <a:t>----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245">
                <a:latin typeface="Arial"/>
                <a:cs typeface="Arial"/>
              </a:rPr>
              <a:t>--  </a:t>
            </a:r>
            <a:r>
              <a:rPr dirty="0" sz="1100" spc="-5">
                <a:latin typeface="Arial"/>
                <a:cs typeface="Arial"/>
              </a:rPr>
              <a:t>12	5	8	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Finding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Definite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Integral</a:t>
            </a:r>
            <a:r>
              <a:rPr dirty="0" u="sng" sz="1800" spc="-2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sng" sz="18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algn="just" marL="30480" marR="24130">
              <a:lnSpc>
                <a:spcPct val="1088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definition, definite integral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basically the limit </a:t>
            </a:r>
            <a:r>
              <a:rPr dirty="0" sz="1100">
                <a:latin typeface="Verdana"/>
                <a:cs typeface="Verdana"/>
              </a:rPr>
              <a:t>of a sum. We use </a:t>
            </a:r>
            <a:r>
              <a:rPr dirty="0" sz="1100" spc="-5">
                <a:latin typeface="Verdana"/>
                <a:cs typeface="Verdana"/>
              </a:rPr>
              <a:t>definite  integrals to </a:t>
            </a:r>
            <a:r>
              <a:rPr dirty="0" sz="1100">
                <a:latin typeface="Verdana"/>
                <a:cs typeface="Verdana"/>
              </a:rPr>
              <a:t>find areas such </a:t>
            </a:r>
            <a:r>
              <a:rPr dirty="0" sz="1100" spc="-5">
                <a:latin typeface="Verdana"/>
                <a:cs typeface="Verdana"/>
              </a:rPr>
              <a:t>as the area </a:t>
            </a:r>
            <a:r>
              <a:rPr dirty="0" sz="1100">
                <a:latin typeface="Verdana"/>
                <a:cs typeface="Verdana"/>
              </a:rPr>
              <a:t>between a </a:t>
            </a:r>
            <a:r>
              <a:rPr dirty="0" sz="1100" spc="-5">
                <a:latin typeface="Verdana"/>
                <a:cs typeface="Verdana"/>
              </a:rPr>
              <a:t>curve </a:t>
            </a:r>
            <a:r>
              <a:rPr dirty="0" sz="1100">
                <a:latin typeface="Verdana"/>
                <a:cs typeface="Verdana"/>
              </a:rPr>
              <a:t>and the x-axis and </a:t>
            </a:r>
            <a:r>
              <a:rPr dirty="0" sz="1100" spc="-5">
                <a:latin typeface="Verdana"/>
                <a:cs typeface="Verdana"/>
              </a:rPr>
              <a:t>the  area </a:t>
            </a:r>
            <a:r>
              <a:rPr dirty="0" sz="1100">
                <a:latin typeface="Verdana"/>
                <a:cs typeface="Verdana"/>
              </a:rPr>
              <a:t>between </a:t>
            </a:r>
            <a:r>
              <a:rPr dirty="0" sz="1100" spc="-5">
                <a:latin typeface="Verdana"/>
                <a:cs typeface="Verdana"/>
              </a:rPr>
              <a:t>two curves. Definite integrals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also be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other </a:t>
            </a:r>
            <a:r>
              <a:rPr dirty="0" sz="1100" spc="-5">
                <a:latin typeface="Verdana"/>
                <a:cs typeface="Verdana"/>
              </a:rPr>
              <a:t>situations,  where the quantity required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expressed </a:t>
            </a:r>
            <a:r>
              <a:rPr dirty="0" sz="1100" spc="-5">
                <a:latin typeface="Verdana"/>
                <a:cs typeface="Verdana"/>
              </a:rPr>
              <a:t>as the </a:t>
            </a:r>
            <a:r>
              <a:rPr dirty="0" sz="1100" spc="-10">
                <a:latin typeface="Verdana"/>
                <a:cs typeface="Verdana"/>
              </a:rPr>
              <a:t>limit </a:t>
            </a:r>
            <a:r>
              <a:rPr dirty="0" sz="1100">
                <a:latin typeface="Verdana"/>
                <a:cs typeface="Verdana"/>
              </a:rPr>
              <a:t>of a sum.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21590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You can use </a:t>
            </a:r>
            <a:r>
              <a:rPr dirty="0" sz="1100" spc="-5">
                <a:latin typeface="Verdana"/>
                <a:cs typeface="Verdana"/>
              </a:rPr>
              <a:t>this variable</a:t>
            </a:r>
            <a:r>
              <a:rPr dirty="0" sz="1100" spc="-175">
                <a:latin typeface="Verdana"/>
                <a:cs typeface="Verdana"/>
              </a:rPr>
              <a:t> </a:t>
            </a:r>
            <a:r>
              <a:rPr dirty="0" sz="1100" b="1" i="1">
                <a:latin typeface="Verdana"/>
                <a:cs typeface="Verdana"/>
              </a:rPr>
              <a:t>ans</a:t>
            </a:r>
            <a:r>
              <a:rPr dirty="0" sz="110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13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35">
                <a:latin typeface="Arial"/>
                <a:cs typeface="Arial"/>
              </a:rPr>
              <a:t>9876/</a:t>
            </a:r>
            <a:r>
              <a:rPr dirty="0" sz="900" spc="35">
                <a:latin typeface="Arial"/>
                <a:cs typeface="Arial"/>
              </a:rPr>
              <a:t>ans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721866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207746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1.1182e+03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860294"/>
            <a:ext cx="2178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Let's </a:t>
            </a:r>
            <a:r>
              <a:rPr dirty="0" sz="1100" spc="-5">
                <a:latin typeface="Verdana"/>
                <a:cs typeface="Verdana"/>
              </a:rPr>
              <a:t>look at </a:t>
            </a: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3216274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8;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7.89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4000626"/>
            <a:ext cx="52285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 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80" y="4356226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y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441.8400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716" y="5114957"/>
            <a:ext cx="5795010" cy="72898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sng" sz="1800" spc="-3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Assignments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have multiple assignments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line.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6005448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2; </a:t>
            </a: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0">
                <a:latin typeface="Arial"/>
                <a:cs typeface="Arial"/>
              </a:rPr>
              <a:t>7; </a:t>
            </a: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b;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472808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6828408"/>
            <a:ext cx="5800090" cy="5842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=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-15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716" y="7529355"/>
            <a:ext cx="5795010" cy="72898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have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forgotten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Variables!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who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displays all the variable names you have</a:t>
            </a:r>
            <a:r>
              <a:rPr dirty="0" sz="1100" spc="-1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3180" y="8419845"/>
            <a:ext cx="5800090" cy="2959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-65">
                <a:latin typeface="Arial"/>
                <a:cs typeface="Arial"/>
              </a:rPr>
              <a:t>who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8856726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3735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int </a:t>
            </a:r>
            <a:r>
              <a:rPr dirty="0" sz="1100">
                <a:latin typeface="Verdana"/>
                <a:cs typeface="Verdana"/>
              </a:rPr>
              <a:t>command can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definite integration by </a:t>
            </a:r>
            <a:r>
              <a:rPr dirty="0" sz="1100">
                <a:latin typeface="Verdana"/>
                <a:cs typeface="Verdana"/>
              </a:rPr>
              <a:t>passing </a:t>
            </a:r>
            <a:r>
              <a:rPr dirty="0" sz="1100" spc="-5">
                <a:latin typeface="Verdana"/>
                <a:cs typeface="Verdana"/>
              </a:rPr>
              <a:t>the limits </a:t>
            </a:r>
            <a:r>
              <a:rPr dirty="0" sz="1100">
                <a:latin typeface="Verdana"/>
                <a:cs typeface="Verdana"/>
              </a:rPr>
              <a:t>over  </a:t>
            </a:r>
            <a:r>
              <a:rPr dirty="0" sz="1100" spc="-5">
                <a:latin typeface="Verdana"/>
                <a:cs typeface="Verdana"/>
              </a:rPr>
              <a:t>which you want to calculate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integral.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">
                <a:latin typeface="Verdana"/>
                <a:cs typeface="Verdana"/>
              </a:rPr>
              <a:t> calculate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185161"/>
            <a:ext cx="6724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540761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204">
                <a:latin typeface="Arial"/>
                <a:cs typeface="Arial"/>
              </a:rPr>
              <a:t>int(x, </a:t>
            </a:r>
            <a:r>
              <a:rPr dirty="0" sz="1100" spc="150">
                <a:latin typeface="Arial"/>
                <a:cs typeface="Arial"/>
              </a:rPr>
              <a:t>a,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288919"/>
            <a:ext cx="39147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2310" algn="l"/>
              </a:tabLst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to calculate the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	we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642994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204">
                <a:latin typeface="Arial"/>
                <a:cs typeface="Arial"/>
              </a:rPr>
              <a:t>int(x, </a:t>
            </a:r>
            <a:r>
              <a:rPr dirty="0" sz="1100" spc="150">
                <a:latin typeface="Arial"/>
                <a:cs typeface="Arial"/>
              </a:rPr>
              <a:t>4,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9)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110354"/>
            <a:ext cx="50977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4465954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R="526097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18350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65/2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250560"/>
            <a:ext cx="39433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5606160"/>
            <a:ext cx="5800090" cy="3803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 marL="73025" marR="4719955">
              <a:lnSpc>
                <a:spcPts val="4980"/>
              </a:lnSpc>
              <a:spcBef>
                <a:spcPts val="765"/>
              </a:spcBef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sym("x");  </a:t>
            </a: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x;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[1,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185">
                <a:latin typeface="Arial"/>
                <a:cs typeface="Arial"/>
              </a:rPr>
              <a:t>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0">
                <a:latin typeface="Arial"/>
                <a:cs typeface="Arial"/>
              </a:rPr>
              <a:t>integral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polyint(c);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5">
                <a:latin typeface="Arial"/>
                <a:cs typeface="Arial"/>
              </a:rPr>
              <a:t>polyval(integral, </a:t>
            </a:r>
            <a:r>
              <a:rPr dirty="0" sz="1100" spc="120">
                <a:latin typeface="Arial"/>
                <a:cs typeface="Arial"/>
              </a:rPr>
              <a:t>9)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45">
                <a:latin typeface="Arial"/>
                <a:cs typeface="Arial"/>
              </a:rPr>
              <a:t>polyval(integral,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4);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400" y="1667255"/>
            <a:ext cx="1972056" cy="40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72255" y="3025139"/>
            <a:ext cx="562355" cy="408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211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0181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25">
                <a:latin typeface="Arial"/>
                <a:cs typeface="Arial"/>
              </a:rPr>
              <a:t>display('Area: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349250">
              <a:lnSpc>
                <a:spcPts val="1280"/>
              </a:lnSpc>
            </a:pPr>
            <a:r>
              <a:rPr dirty="0" sz="1100" spc="-70">
                <a:latin typeface="Arial"/>
                <a:cs typeface="Arial"/>
              </a:rPr>
              <a:t>An </a:t>
            </a:r>
            <a:r>
              <a:rPr dirty="0" sz="1100" spc="140">
                <a:latin typeface="Arial"/>
                <a:cs typeface="Arial"/>
              </a:rPr>
              <a:t>alternative </a:t>
            </a:r>
            <a:r>
              <a:rPr dirty="0" sz="1100" spc="125">
                <a:latin typeface="Arial"/>
                <a:cs typeface="Arial"/>
              </a:rPr>
              <a:t>solution </a:t>
            </a:r>
            <a:r>
              <a:rPr dirty="0" sz="1100" spc="10">
                <a:latin typeface="Arial"/>
                <a:cs typeface="Arial"/>
              </a:rPr>
              <a:t>can </a:t>
            </a:r>
            <a:r>
              <a:rPr dirty="0" sz="1100" spc="-10">
                <a:latin typeface="Arial"/>
                <a:cs typeface="Arial"/>
              </a:rPr>
              <a:t>be </a:t>
            </a:r>
            <a:r>
              <a:rPr dirty="0" sz="1100" spc="75">
                <a:latin typeface="Arial"/>
                <a:cs typeface="Arial"/>
              </a:rPr>
              <a:t>given using </a:t>
            </a:r>
            <a:r>
              <a:rPr dirty="0" sz="1100" spc="70">
                <a:latin typeface="Arial"/>
                <a:cs typeface="Arial"/>
              </a:rPr>
              <a:t>quad() </a:t>
            </a:r>
            <a:r>
              <a:rPr dirty="0" sz="1100" spc="120">
                <a:latin typeface="Arial"/>
                <a:cs typeface="Arial"/>
              </a:rPr>
              <a:t>function </a:t>
            </a:r>
            <a:r>
              <a:rPr dirty="0" sz="1100" spc="70">
                <a:latin typeface="Arial"/>
                <a:cs typeface="Arial"/>
              </a:rPr>
              <a:t>provided </a:t>
            </a:r>
            <a:r>
              <a:rPr dirty="0" sz="1100" spc="20">
                <a:latin typeface="Arial"/>
                <a:cs typeface="Arial"/>
              </a:rPr>
              <a:t>by  Octave </a:t>
            </a:r>
            <a:r>
              <a:rPr dirty="0" sz="1100" spc="25">
                <a:latin typeface="Arial"/>
                <a:cs typeface="Arial"/>
              </a:rPr>
              <a:t>as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follows:</a:t>
            </a:r>
            <a:endParaRPr sz="1100">
              <a:latin typeface="Arial"/>
              <a:cs typeface="Arial"/>
            </a:endParaRPr>
          </a:p>
          <a:p>
            <a:pPr marL="73025" marR="4413885">
              <a:lnSpc>
                <a:spcPts val="2500"/>
              </a:lnSpc>
              <a:spcBef>
                <a:spcPts val="229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 </a:t>
            </a:r>
            <a:r>
              <a:rPr dirty="0" sz="1100" spc="65">
                <a:latin typeface="Arial"/>
                <a:cs typeface="Arial"/>
              </a:rPr>
              <a:t>symbolic  </a:t>
            </a: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83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85">
                <a:latin typeface="Arial"/>
                <a:cs typeface="Arial"/>
              </a:rPr>
              <a:t>inline("x");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95">
                <a:latin typeface="Arial"/>
                <a:cs typeface="Arial"/>
              </a:rPr>
              <a:t>[a, </a:t>
            </a:r>
            <a:r>
              <a:rPr dirty="0" sz="1100" spc="190">
                <a:latin typeface="Arial"/>
                <a:cs typeface="Arial"/>
              </a:rPr>
              <a:t>ierror, </a:t>
            </a:r>
            <a:r>
              <a:rPr dirty="0" sz="1100" spc="120">
                <a:latin typeface="Arial"/>
                <a:cs typeface="Arial"/>
              </a:rPr>
              <a:t>nfneval]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quad(f, </a:t>
            </a:r>
            <a:r>
              <a:rPr dirty="0" sz="1100" spc="140">
                <a:latin typeface="Arial"/>
                <a:cs typeface="Arial"/>
              </a:rPr>
              <a:t>4,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9);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display('Area: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039588"/>
            <a:ext cx="5757545" cy="100520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 1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enclosed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between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x-axis,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curve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x</a:t>
            </a:r>
            <a:r>
              <a:rPr dirty="0" baseline="31746" sz="1050" spc="-7">
                <a:latin typeface="Verdana"/>
                <a:cs typeface="Verdana"/>
              </a:rPr>
              <a:t>3</a:t>
            </a:r>
            <a:r>
              <a:rPr dirty="0" sz="1100" spc="-5">
                <a:latin typeface="Verdana"/>
                <a:cs typeface="Verdana"/>
              </a:rPr>
              <a:t>−2x+5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ordinates </a:t>
            </a:r>
            <a:r>
              <a:rPr dirty="0" sz="1100">
                <a:latin typeface="Verdana"/>
                <a:cs typeface="Verdana"/>
              </a:rPr>
              <a:t>x = 1 and x =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2.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required area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>
                <a:latin typeface="Verdana"/>
                <a:cs typeface="Verdana"/>
              </a:rPr>
              <a:t> by: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727572"/>
            <a:ext cx="33705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6083172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5">
                <a:latin typeface="Arial"/>
                <a:cs typeface="Arial"/>
              </a:rPr>
              <a:t>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5">
                <a:latin typeface="Arial"/>
                <a:cs typeface="Arial"/>
              </a:rPr>
              <a:t>2*x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+5;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45">
                <a:latin typeface="Arial"/>
                <a:cs typeface="Arial"/>
              </a:rPr>
              <a:t>int(f, </a:t>
            </a:r>
            <a:r>
              <a:rPr dirty="0" sz="1100" spc="140">
                <a:latin typeface="Arial"/>
                <a:cs typeface="Arial"/>
              </a:rPr>
              <a:t>1,</a:t>
            </a:r>
            <a:r>
              <a:rPr dirty="0" sz="1100" spc="409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25">
                <a:latin typeface="Arial"/>
                <a:cs typeface="Arial"/>
              </a:rPr>
              <a:t>display('Area: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183373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7537449"/>
            <a:ext cx="5800090" cy="12757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23/4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75">
                <a:latin typeface="Arial"/>
                <a:cs typeface="Arial"/>
              </a:rPr>
              <a:t>Area: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5.7500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954261"/>
            <a:ext cx="39433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equivalent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5227197"/>
            <a:ext cx="1524356" cy="38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212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41186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 marL="73025" marR="4335780">
              <a:lnSpc>
                <a:spcPts val="4980"/>
              </a:lnSpc>
              <a:spcBef>
                <a:spcPts val="77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45">
                <a:latin typeface="Arial"/>
                <a:cs typeface="Arial"/>
              </a:rPr>
              <a:t>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5">
                <a:latin typeface="Arial"/>
                <a:cs typeface="Arial"/>
              </a:rPr>
              <a:t>2*x </a:t>
            </a:r>
            <a:r>
              <a:rPr dirty="0" sz="1100" spc="80">
                <a:latin typeface="Arial"/>
                <a:cs typeface="Arial"/>
              </a:rPr>
              <a:t>+5;  </a:t>
            </a:r>
            <a:r>
              <a:rPr dirty="0" sz="1100" spc="55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[1, </a:t>
            </a:r>
            <a:r>
              <a:rPr dirty="0" sz="1100" spc="140">
                <a:latin typeface="Arial"/>
                <a:cs typeface="Arial"/>
              </a:rPr>
              <a:t>0, </a:t>
            </a:r>
            <a:r>
              <a:rPr dirty="0" sz="1100" spc="175">
                <a:latin typeface="Arial"/>
                <a:cs typeface="Arial"/>
              </a:rPr>
              <a:t>-2,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5];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395"/>
              </a:spcBef>
            </a:pPr>
            <a:r>
              <a:rPr dirty="0" sz="1100" spc="150">
                <a:latin typeface="Arial"/>
                <a:cs typeface="Arial"/>
              </a:rPr>
              <a:t>integral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170">
                <a:latin typeface="Arial"/>
                <a:cs typeface="Arial"/>
              </a:rPr>
              <a:t>polyint(c);</a:t>
            </a:r>
            <a:endParaRPr sz="1100">
              <a:latin typeface="Arial"/>
              <a:cs typeface="Arial"/>
            </a:endParaRPr>
          </a:p>
          <a:p>
            <a:pPr marL="73025" marR="2030730">
              <a:lnSpc>
                <a:spcPct val="376400"/>
              </a:lnSpc>
              <a:spcBef>
                <a:spcPts val="10"/>
              </a:spcBef>
            </a:pP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5">
                <a:latin typeface="Arial"/>
                <a:cs typeface="Arial"/>
              </a:rPr>
              <a:t>polyval(integral, </a:t>
            </a:r>
            <a:r>
              <a:rPr dirty="0" sz="1100" spc="120">
                <a:latin typeface="Arial"/>
                <a:cs typeface="Arial"/>
              </a:rPr>
              <a:t>2)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45">
                <a:latin typeface="Arial"/>
                <a:cs typeface="Arial"/>
              </a:rPr>
              <a:t>polyval(integral, </a:t>
            </a:r>
            <a:r>
              <a:rPr dirty="0" sz="1100" spc="175">
                <a:latin typeface="Arial"/>
                <a:cs typeface="Arial"/>
              </a:rPr>
              <a:t>1);  </a:t>
            </a:r>
            <a:r>
              <a:rPr dirty="0" sz="1100" spc="125">
                <a:latin typeface="Arial"/>
                <a:cs typeface="Arial"/>
              </a:rPr>
              <a:t>display('Area: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5167350"/>
            <a:ext cx="575310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alternative </a:t>
            </a:r>
            <a:r>
              <a:rPr dirty="0" sz="1100">
                <a:latin typeface="Verdana"/>
                <a:cs typeface="Verdana"/>
              </a:rPr>
              <a:t>solution can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given using </a:t>
            </a:r>
            <a:r>
              <a:rPr dirty="0" sz="1100" spc="-5">
                <a:latin typeface="Verdana"/>
                <a:cs typeface="Verdana"/>
              </a:rPr>
              <a:t>quad() function provided by </a:t>
            </a:r>
            <a:r>
              <a:rPr dirty="0" sz="1100">
                <a:latin typeface="Verdana"/>
                <a:cs typeface="Verdana"/>
              </a:rPr>
              <a:t>Octave </a:t>
            </a:r>
            <a:r>
              <a:rPr dirty="0" sz="1100" spc="-5">
                <a:latin typeface="Verdana"/>
                <a:cs typeface="Verdana"/>
              </a:rPr>
              <a:t>as  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717412"/>
            <a:ext cx="5800090" cy="28549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5">
                <a:latin typeface="Arial"/>
                <a:cs typeface="Arial"/>
              </a:rPr>
              <a:t>inline("x^3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70">
                <a:latin typeface="Arial"/>
                <a:cs typeface="Arial"/>
              </a:rPr>
              <a:t>2*x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+5");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2875280">
              <a:lnSpc>
                <a:spcPct val="188200"/>
              </a:lnSpc>
            </a:pPr>
            <a:r>
              <a:rPr dirty="0" sz="1100" spc="195">
                <a:latin typeface="Arial"/>
                <a:cs typeface="Arial"/>
              </a:rPr>
              <a:t>[a, </a:t>
            </a:r>
            <a:r>
              <a:rPr dirty="0" sz="1100" spc="190">
                <a:latin typeface="Arial"/>
                <a:cs typeface="Arial"/>
              </a:rPr>
              <a:t>ierror, </a:t>
            </a:r>
            <a:r>
              <a:rPr dirty="0" sz="1100" spc="120">
                <a:latin typeface="Arial"/>
                <a:cs typeface="Arial"/>
              </a:rPr>
              <a:t>nfneval]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quad(f, </a:t>
            </a:r>
            <a:r>
              <a:rPr dirty="0" sz="1100" spc="140">
                <a:latin typeface="Arial"/>
                <a:cs typeface="Arial"/>
              </a:rPr>
              <a:t>1, </a:t>
            </a:r>
            <a:r>
              <a:rPr dirty="0" sz="1100" spc="175">
                <a:latin typeface="Arial"/>
                <a:cs typeface="Arial"/>
              </a:rPr>
              <a:t>2);  </a:t>
            </a:r>
            <a:r>
              <a:rPr dirty="0" sz="1100" spc="125">
                <a:latin typeface="Arial"/>
                <a:cs typeface="Arial"/>
              </a:rPr>
              <a:t>display('Area: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9063989"/>
            <a:ext cx="781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464050" cy="478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Find the area under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curve: f(x)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x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cos(x) for −4 ≤ x ≤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9.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write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539493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x^2*cos(x);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65">
                <a:latin typeface="Arial"/>
                <a:cs typeface="Arial"/>
              </a:rPr>
              <a:t>ezplot(f,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190">
                <a:latin typeface="Arial"/>
                <a:cs typeface="Arial"/>
              </a:rPr>
              <a:t>[-4,9])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245">
                <a:latin typeface="Arial"/>
                <a:cs typeface="Arial"/>
              </a:rPr>
              <a:t>int(f, </a:t>
            </a:r>
            <a:r>
              <a:rPr dirty="0" sz="1100" spc="175">
                <a:latin typeface="Arial"/>
                <a:cs typeface="Arial"/>
              </a:rPr>
              <a:t>-4,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9)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disp('Area: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954782"/>
            <a:ext cx="3398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plots 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460616"/>
            <a:ext cx="19005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The output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816216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2337435">
              <a:lnSpc>
                <a:spcPct val="377300"/>
              </a:lnSpc>
            </a:pPr>
            <a:r>
              <a:rPr dirty="0" sz="1100" spc="90">
                <a:latin typeface="Arial"/>
                <a:cs typeface="Arial"/>
              </a:rPr>
              <a:t>8*cos(4)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5">
                <a:latin typeface="Arial"/>
                <a:cs typeface="Arial"/>
              </a:rPr>
              <a:t>18*cos(9)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14*sin(4)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79*sin(9)  </a:t>
            </a:r>
            <a:r>
              <a:rPr dirty="0" sz="1100" spc="75">
                <a:latin typeface="Arial"/>
                <a:cs typeface="Arial"/>
              </a:rPr>
              <a:t>Area: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0.3326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864345"/>
            <a:ext cx="42164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Octave </a:t>
            </a:r>
            <a:r>
              <a:rPr dirty="0" sz="1100" spc="-5">
                <a:latin typeface="Verdana"/>
                <a:cs typeface="Verdana"/>
              </a:rPr>
              <a:t>equivalent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6420" y="3255263"/>
            <a:ext cx="3877055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214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440563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inline("x^2*cos(x)");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73025" marR="4106545">
              <a:lnSpc>
                <a:spcPct val="188200"/>
              </a:lnSpc>
            </a:pPr>
            <a:r>
              <a:rPr dirty="0" sz="1100" spc="165">
                <a:latin typeface="Arial"/>
                <a:cs typeface="Arial"/>
              </a:rPr>
              <a:t>ezplot(f, </a:t>
            </a:r>
            <a:r>
              <a:rPr dirty="0" sz="1100" spc="190">
                <a:latin typeface="Arial"/>
                <a:cs typeface="Arial"/>
              </a:rPr>
              <a:t>[-4,9]) 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3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95">
                <a:latin typeface="Arial"/>
                <a:cs typeface="Arial"/>
              </a:rPr>
              <a:t>[a, </a:t>
            </a:r>
            <a:r>
              <a:rPr dirty="0" sz="1100" spc="190">
                <a:latin typeface="Arial"/>
                <a:cs typeface="Arial"/>
              </a:rPr>
              <a:t>ierror, </a:t>
            </a:r>
            <a:r>
              <a:rPr dirty="0" sz="1100" spc="120">
                <a:latin typeface="Arial"/>
                <a:cs typeface="Arial"/>
              </a:rPr>
              <a:t>nfneval]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quad(f, </a:t>
            </a:r>
            <a:r>
              <a:rPr dirty="0" sz="1100" spc="175">
                <a:latin typeface="Arial"/>
                <a:cs typeface="Arial"/>
              </a:rPr>
              <a:t>-4,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9);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display('Area: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215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1888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0480" marR="2413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represents polynomials as </a:t>
            </a:r>
            <a:r>
              <a:rPr dirty="0" sz="1100">
                <a:latin typeface="Verdana"/>
                <a:cs typeface="Verdana"/>
              </a:rPr>
              <a:t>row vectors </a:t>
            </a:r>
            <a:r>
              <a:rPr dirty="0" sz="1100" spc="-5">
                <a:latin typeface="Verdana"/>
                <a:cs typeface="Verdana"/>
              </a:rPr>
              <a:t>containing coefficients </a:t>
            </a:r>
            <a:r>
              <a:rPr dirty="0" sz="1100">
                <a:latin typeface="Verdana"/>
                <a:cs typeface="Verdana"/>
              </a:rPr>
              <a:t>ordered </a:t>
            </a:r>
            <a:r>
              <a:rPr dirty="0" sz="1100" spc="-5">
                <a:latin typeface="Verdana"/>
                <a:cs typeface="Verdana"/>
              </a:rPr>
              <a:t>by  descending </a:t>
            </a:r>
            <a:r>
              <a:rPr dirty="0" sz="1100">
                <a:latin typeface="Verdana"/>
                <a:cs typeface="Verdana"/>
              </a:rPr>
              <a:t>powers. </a:t>
            </a:r>
            <a:r>
              <a:rPr dirty="0" sz="1100" spc="5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the equation P(x)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x</a:t>
            </a:r>
            <a:r>
              <a:rPr dirty="0" baseline="31746" sz="1050" spc="-7">
                <a:latin typeface="Verdana"/>
                <a:cs typeface="Verdana"/>
              </a:rPr>
              <a:t>4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7x</a:t>
            </a:r>
            <a:r>
              <a:rPr dirty="0" baseline="31746" sz="1050" spc="-7">
                <a:latin typeface="Verdana"/>
                <a:cs typeface="Verdana"/>
              </a:rPr>
              <a:t>3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5x </a:t>
            </a:r>
            <a:r>
              <a:rPr dirty="0" sz="1100">
                <a:latin typeface="Verdana"/>
                <a:cs typeface="Verdana"/>
              </a:rPr>
              <a:t>+ 9 could </a:t>
            </a:r>
            <a:r>
              <a:rPr dirty="0" sz="1100" spc="-5">
                <a:latin typeface="Verdana"/>
                <a:cs typeface="Verdana"/>
              </a:rPr>
              <a:t>be  represented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p = </a:t>
            </a:r>
            <a:r>
              <a:rPr dirty="0" sz="1100" spc="-5">
                <a:latin typeface="Verdana"/>
                <a:cs typeface="Verdana"/>
              </a:rPr>
              <a:t>[1 </a:t>
            </a:r>
            <a:r>
              <a:rPr dirty="0" sz="1100">
                <a:latin typeface="Verdana"/>
                <a:cs typeface="Verdana"/>
              </a:rPr>
              <a:t>7 0 -5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9];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Evaluating</a:t>
            </a:r>
            <a:r>
              <a:rPr dirty="0" u="sng" sz="1800" spc="-3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Polynomials	</a:t>
            </a:r>
            <a:endParaRPr sz="1800">
              <a:latin typeface="Arial"/>
              <a:cs typeface="Arial"/>
            </a:endParaRPr>
          </a:p>
          <a:p>
            <a:pPr marL="30480" marR="2667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polyval </a:t>
            </a:r>
            <a:r>
              <a:rPr dirty="0" sz="1100" spc="-5">
                <a:latin typeface="Verdana"/>
                <a:cs typeface="Verdana"/>
              </a:rPr>
              <a:t>function is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evaluating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polynomial at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specified value. </a:t>
            </a:r>
            <a:r>
              <a:rPr dirty="0" sz="1100">
                <a:latin typeface="Verdana"/>
                <a:cs typeface="Verdana"/>
              </a:rPr>
              <a:t>For  </a:t>
            </a:r>
            <a:r>
              <a:rPr dirty="0" sz="1100" spc="-5">
                <a:latin typeface="Verdana"/>
                <a:cs typeface="Verdana"/>
              </a:rPr>
              <a:t>example, to evaluate </a:t>
            </a:r>
            <a:r>
              <a:rPr dirty="0" sz="1100">
                <a:latin typeface="Verdana"/>
                <a:cs typeface="Verdana"/>
              </a:rPr>
              <a:t>our </a:t>
            </a:r>
            <a:r>
              <a:rPr dirty="0" sz="1100" spc="-5">
                <a:latin typeface="Verdana"/>
                <a:cs typeface="Verdana"/>
              </a:rPr>
              <a:t>previous polynomial </a:t>
            </a:r>
            <a:r>
              <a:rPr dirty="0" sz="1100" spc="-5" b="1">
                <a:latin typeface="Verdana"/>
                <a:cs typeface="Verdana"/>
              </a:rPr>
              <a:t>p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>
                <a:latin typeface="Verdana"/>
                <a:cs typeface="Verdana"/>
              </a:rPr>
              <a:t>at x = </a:t>
            </a:r>
            <a:r>
              <a:rPr dirty="0" sz="1100" spc="-5">
                <a:latin typeface="Verdana"/>
                <a:cs typeface="Verdana"/>
              </a:rPr>
              <a:t>4,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850258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  <a:tabLst>
                <a:tab pos="995044" algn="l"/>
              </a:tabLst>
            </a:pPr>
            <a:r>
              <a:rPr dirty="0" sz="1100" spc="-5">
                <a:latin typeface="Arial"/>
                <a:cs typeface="Arial"/>
              </a:rPr>
              <a:t>p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40">
                <a:latin typeface="Arial"/>
                <a:cs typeface="Arial"/>
              </a:rPr>
              <a:t>[1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0	</a:t>
            </a:r>
            <a:r>
              <a:rPr dirty="0" sz="1100" spc="120">
                <a:latin typeface="Arial"/>
                <a:cs typeface="Arial"/>
              </a:rPr>
              <a:t>-5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polyval(p,4)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633086"/>
            <a:ext cx="51695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statements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4988686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dirty="0" sz="1100" spc="-15">
                <a:latin typeface="Arial"/>
                <a:cs typeface="Arial"/>
              </a:rPr>
              <a:t>693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761710"/>
            <a:ext cx="5756910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62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also provides the </a:t>
            </a:r>
            <a:r>
              <a:rPr dirty="0" sz="1100" spc="-5" b="1">
                <a:latin typeface="Verdana"/>
                <a:cs typeface="Verdana"/>
              </a:rPr>
              <a:t>polyvalm </a:t>
            </a:r>
            <a:r>
              <a:rPr dirty="0" sz="1100">
                <a:latin typeface="Verdana"/>
                <a:cs typeface="Verdana"/>
              </a:rPr>
              <a:t>function for </a:t>
            </a:r>
            <a:r>
              <a:rPr dirty="0" sz="1100" spc="-5">
                <a:latin typeface="Verdana"/>
                <a:cs typeface="Verdana"/>
              </a:rPr>
              <a:t>evaluating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polynomial. 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polynomial 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 b="1">
                <a:latin typeface="Verdana"/>
                <a:cs typeface="Verdana"/>
              </a:rPr>
              <a:t>polynomial </a:t>
            </a:r>
            <a:r>
              <a:rPr dirty="0" sz="1100" spc="-5">
                <a:latin typeface="Verdana"/>
                <a:cs typeface="Verdana"/>
              </a:rPr>
              <a:t>with matrices as</a:t>
            </a:r>
            <a:r>
              <a:rPr dirty="0" sz="1100" spc="-1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create a </a:t>
            </a:r>
            <a:r>
              <a:rPr dirty="0" sz="1100" spc="-5">
                <a:latin typeface="Verdana"/>
                <a:cs typeface="Verdana"/>
              </a:rPr>
              <a:t>square matrix </a:t>
            </a:r>
            <a:r>
              <a:rPr dirty="0" sz="1100">
                <a:latin typeface="Verdana"/>
                <a:cs typeface="Verdana"/>
              </a:rPr>
              <a:t>X and</a:t>
            </a:r>
            <a:r>
              <a:rPr dirty="0" sz="1100" spc="-2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evaluate the polynomial p, at X: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6596760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  <a:tabLst>
                <a:tab pos="995044" algn="l"/>
              </a:tabLst>
            </a:pPr>
            <a:r>
              <a:rPr dirty="0" sz="1100" spc="-5">
                <a:latin typeface="Arial"/>
                <a:cs typeface="Arial"/>
              </a:rPr>
              <a:t>p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40">
                <a:latin typeface="Arial"/>
                <a:cs typeface="Arial"/>
              </a:rPr>
              <a:t>[1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0	</a:t>
            </a:r>
            <a:r>
              <a:rPr dirty="0" sz="1100" spc="120">
                <a:latin typeface="Arial"/>
                <a:cs typeface="Arial"/>
              </a:rPr>
              <a:t>-5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3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0">
                <a:latin typeface="Arial"/>
                <a:cs typeface="Arial"/>
              </a:rPr>
              <a:t>[1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110">
                <a:latin typeface="Arial"/>
                <a:cs typeface="Arial"/>
              </a:rPr>
              <a:t>-3 </a:t>
            </a:r>
            <a:r>
              <a:rPr dirty="0" sz="1100" spc="150">
                <a:latin typeface="Arial"/>
                <a:cs typeface="Arial"/>
              </a:rPr>
              <a:t>4;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120">
                <a:latin typeface="Arial"/>
                <a:cs typeface="Arial"/>
              </a:rPr>
              <a:t>-5 </a:t>
            </a:r>
            <a:r>
              <a:rPr dirty="0" sz="1100" spc="-5">
                <a:latin typeface="Arial"/>
                <a:cs typeface="Arial"/>
              </a:rPr>
              <a:t>6 </a:t>
            </a:r>
            <a:r>
              <a:rPr dirty="0" sz="1100" spc="150">
                <a:latin typeface="Arial"/>
                <a:cs typeface="Arial"/>
              </a:rPr>
              <a:t>3; </a:t>
            </a:r>
            <a:r>
              <a:rPr dirty="0" sz="1100" spc="-5">
                <a:latin typeface="Arial"/>
                <a:cs typeface="Arial"/>
              </a:rPr>
              <a:t>3 1 0 </a:t>
            </a:r>
            <a:r>
              <a:rPr dirty="0" sz="1100" spc="140">
                <a:latin typeface="Arial"/>
                <a:cs typeface="Arial"/>
              </a:rPr>
              <a:t>2;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110">
                <a:latin typeface="Arial"/>
                <a:cs typeface="Arial"/>
              </a:rPr>
              <a:t>-7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polyvalm(p,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7695438"/>
            <a:ext cx="51695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statements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7752" y="805103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13180" y="8155696"/>
          <a:ext cx="3791585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"/>
                <a:gridCol w="691515"/>
                <a:gridCol w="960755"/>
                <a:gridCol w="921385"/>
                <a:gridCol w="646429"/>
              </a:tblGrid>
              <a:tr h="228600">
                <a:tc>
                  <a:txBody>
                    <a:bodyPr/>
                    <a:lstStyle/>
                    <a:p>
                      <a:pPr marL="73025">
                        <a:lnSpc>
                          <a:spcPts val="1040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ans</a:t>
                      </a:r>
                      <a:r>
                        <a:rPr dirty="0" sz="1100" spc="2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2307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-1769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-939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2314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-2376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-249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2256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40">
                          <a:latin typeface="Arial"/>
                          <a:cs typeface="Arial"/>
                        </a:rPr>
                        <a:t>-1892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0">
                          <a:latin typeface="Arial"/>
                          <a:cs typeface="Arial"/>
                        </a:rPr>
                        <a:t>-549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917752" y="932510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3180" y="8046465"/>
            <a:ext cx="0" cy="1283335"/>
          </a:xfrm>
          <a:custGeom>
            <a:avLst/>
            <a:gdLst/>
            <a:ahLst/>
            <a:cxnLst/>
            <a:rect l="l" t="t" r="r" b="b"/>
            <a:pathLst>
              <a:path w="0" h="1283334">
                <a:moveTo>
                  <a:pt x="0" y="0"/>
                </a:moveTo>
                <a:lnTo>
                  <a:pt x="0" y="128320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12965" y="8046465"/>
            <a:ext cx="0" cy="1283335"/>
          </a:xfrm>
          <a:custGeom>
            <a:avLst/>
            <a:gdLst/>
            <a:ahLst/>
            <a:cxnLst/>
            <a:rect l="l" t="t" r="r" b="b"/>
            <a:pathLst>
              <a:path w="0" h="1283334">
                <a:moveTo>
                  <a:pt x="0" y="0"/>
                </a:moveTo>
                <a:lnTo>
                  <a:pt x="0" y="128320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34998" y="476503"/>
            <a:ext cx="354965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26.</a:t>
            </a:r>
            <a:r>
              <a:rPr dirty="0" sz="4800" spc="275"/>
              <a:t> </a:t>
            </a:r>
            <a:r>
              <a:rPr dirty="0" spc="-210"/>
              <a:t>POLYNOMIALS</a:t>
            </a:r>
            <a:endParaRPr sz="48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216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688340">
              <a:lnSpc>
                <a:spcPct val="100000"/>
              </a:lnSpc>
              <a:spcBef>
                <a:spcPts val="545"/>
              </a:spcBef>
              <a:tabLst>
                <a:tab pos="1532890" algn="l"/>
                <a:tab pos="2454910" algn="l"/>
                <a:tab pos="3451860" algn="l"/>
              </a:tabLst>
            </a:pPr>
            <a:r>
              <a:rPr dirty="0" sz="1100" spc="-10">
                <a:latin typeface="Arial"/>
                <a:cs typeface="Arial"/>
              </a:rPr>
              <a:t>4570	</a:t>
            </a:r>
            <a:r>
              <a:rPr dirty="0" sz="1100" spc="40">
                <a:latin typeface="Arial"/>
                <a:cs typeface="Arial"/>
              </a:rPr>
              <a:t>-4532	</a:t>
            </a:r>
            <a:r>
              <a:rPr dirty="0" sz="1100" spc="35">
                <a:latin typeface="Arial"/>
                <a:cs typeface="Arial"/>
              </a:rPr>
              <a:t>-1062	</a:t>
            </a:r>
            <a:r>
              <a:rPr dirty="0" sz="1100" spc="-10">
                <a:latin typeface="Arial"/>
                <a:cs typeface="Arial"/>
              </a:rPr>
              <a:t>9269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411347"/>
            <a:ext cx="5754370" cy="814069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0" b="1">
                <a:latin typeface="Arial"/>
                <a:cs typeface="Arial"/>
              </a:rPr>
              <a:t>Finding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90" b="1">
                <a:latin typeface="Arial"/>
                <a:cs typeface="Arial"/>
              </a:rPr>
              <a:t>the</a:t>
            </a:r>
            <a:r>
              <a:rPr dirty="0" sz="1600" spc="-260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Roots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of</a:t>
            </a:r>
            <a:r>
              <a:rPr dirty="0" sz="1600" spc="-245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Polynomials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2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roots </a:t>
            </a:r>
            <a:r>
              <a:rPr dirty="0" sz="1100" spc="-5">
                <a:latin typeface="Verdana"/>
                <a:cs typeface="Verdana"/>
              </a:rPr>
              <a:t>function calculates the roots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polynomial.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to calculate  the roots </a:t>
            </a:r>
            <a:r>
              <a:rPr dirty="0" sz="1100">
                <a:latin typeface="Verdana"/>
                <a:cs typeface="Verdana"/>
              </a:rPr>
              <a:t>of our </a:t>
            </a:r>
            <a:r>
              <a:rPr dirty="0" sz="1100" spc="-5">
                <a:latin typeface="Verdana"/>
                <a:cs typeface="Verdana"/>
              </a:rPr>
              <a:t>polynomial p,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386837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  <a:tabLst>
                <a:tab pos="995044" algn="l"/>
              </a:tabLst>
            </a:pPr>
            <a:r>
              <a:rPr dirty="0" sz="1100" spc="-5">
                <a:latin typeface="Arial"/>
                <a:cs typeface="Arial"/>
              </a:rPr>
              <a:t>p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40">
                <a:latin typeface="Arial"/>
                <a:cs typeface="Arial"/>
              </a:rPr>
              <a:t>[1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0	</a:t>
            </a:r>
            <a:r>
              <a:rPr dirty="0" sz="1100" spc="120">
                <a:latin typeface="Arial"/>
                <a:cs typeface="Arial"/>
              </a:rPr>
              <a:t>-5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40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roots(p)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171570"/>
            <a:ext cx="516953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statements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240">
                <a:latin typeface="Arial"/>
                <a:cs typeface="Arial"/>
              </a:rPr>
              <a:t>r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352717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08506" y="3948821"/>
          <a:ext cx="1369695" cy="116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695"/>
                <a:gridCol w="153035"/>
                <a:gridCol w="607694"/>
              </a:tblGrid>
              <a:tr h="227329">
                <a:tc>
                  <a:txBody>
                    <a:bodyPr/>
                    <a:lstStyle/>
                    <a:p>
                      <a:pPr algn="r" marR="29845">
                        <a:lnSpc>
                          <a:spcPts val="104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040"/>
                        </a:lnSpc>
                      </a:pPr>
                      <a:r>
                        <a:rPr dirty="0" sz="1100" spc="85">
                          <a:latin typeface="Arial"/>
                          <a:cs typeface="Arial"/>
                        </a:rPr>
                        <a:t>0.0000i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85">
                          <a:latin typeface="Arial"/>
                          <a:cs typeface="Arial"/>
                        </a:rPr>
                        <a:t>0.0000i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16230"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 spc="85">
                          <a:latin typeface="Arial"/>
                          <a:cs typeface="Arial"/>
                        </a:rPr>
                        <a:t>0.7095i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</a:tr>
              <a:tr h="307975"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85">
                          <a:latin typeface="Arial"/>
                          <a:cs typeface="Arial"/>
                        </a:rPr>
                        <a:t>0.7095i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17752" y="511670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3180" y="3522598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67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12965" y="3522598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29">
                <a:moveTo>
                  <a:pt x="0" y="0"/>
                </a:moveTo>
                <a:lnTo>
                  <a:pt x="0" y="159867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02004" y="5246598"/>
            <a:ext cx="575691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poly</a:t>
            </a:r>
            <a:r>
              <a:rPr dirty="0" sz="1100" spc="-95" b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an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inverse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roots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returns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polynomial  coefficients.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579666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-5">
                <a:latin typeface="Arial"/>
                <a:cs typeface="Arial"/>
              </a:rPr>
              <a:t>p2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poly(r)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6264020"/>
            <a:ext cx="5169535" cy="605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statements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returns the following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p2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7752" y="661962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94130" y="6992492"/>
            <a:ext cx="47370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latin typeface="Arial"/>
                <a:cs typeface="Arial"/>
              </a:rPr>
              <a:t>1</a:t>
            </a:r>
            <a:r>
              <a:rPr dirty="0" sz="1100" spc="3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2226" y="6992492"/>
            <a:ext cx="47370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latin typeface="Arial"/>
                <a:cs typeface="Arial"/>
              </a:rPr>
              <a:t>7</a:t>
            </a:r>
            <a:r>
              <a:rPr dirty="0" sz="1100" spc="3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30702" y="6992492"/>
            <a:ext cx="12414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91515" algn="l"/>
              </a:tabLst>
            </a:pPr>
            <a:r>
              <a:rPr dirty="0" sz="1100" spc="40">
                <a:latin typeface="Arial"/>
                <a:cs typeface="Arial"/>
              </a:rPr>
              <a:t>0.0000	</a:t>
            </a:r>
            <a:r>
              <a:rPr dirty="0" sz="1100" spc="65">
                <a:latin typeface="Arial"/>
                <a:cs typeface="Arial"/>
              </a:rPr>
              <a:t>-5.0000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67148" y="6992492"/>
            <a:ext cx="47370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latin typeface="Arial"/>
                <a:cs typeface="Arial"/>
              </a:rPr>
              <a:t>9</a:t>
            </a:r>
            <a:r>
              <a:rPr dirty="0" sz="1100" spc="3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7752" y="726297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4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3180" y="6615048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65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12965" y="6615048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65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83716" y="7541513"/>
            <a:ext cx="5795010" cy="1115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Polynomial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Curve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Fitting	</a:t>
            </a:r>
            <a:endParaRPr sz="1800">
              <a:latin typeface="Arial"/>
              <a:cs typeface="Arial"/>
            </a:endParaRPr>
          </a:p>
          <a:p>
            <a:pPr algn="just" marL="30480" marR="24765">
              <a:lnSpc>
                <a:spcPct val="108800"/>
              </a:lnSpc>
              <a:spcBef>
                <a:spcPts val="68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polyfit </a:t>
            </a:r>
            <a:r>
              <a:rPr dirty="0" sz="1100" spc="-5">
                <a:latin typeface="Verdana"/>
                <a:cs typeface="Verdana"/>
              </a:rPr>
              <a:t>function finds the coefficients </a:t>
            </a:r>
            <a:r>
              <a:rPr dirty="0" sz="1100">
                <a:latin typeface="Verdana"/>
                <a:cs typeface="Verdana"/>
              </a:rPr>
              <a:t>of a polynomial </a:t>
            </a:r>
            <a:r>
              <a:rPr dirty="0" sz="1100" spc="-5">
                <a:latin typeface="Verdana"/>
                <a:cs typeface="Verdana"/>
              </a:rPr>
              <a:t>that fits </a:t>
            </a:r>
            <a:r>
              <a:rPr dirty="0" sz="1100">
                <a:latin typeface="Verdana"/>
                <a:cs typeface="Verdana"/>
              </a:rPr>
              <a:t>a set of </a:t>
            </a:r>
            <a:r>
              <a:rPr dirty="0" sz="1100" spc="-5">
                <a:latin typeface="Verdana"/>
                <a:cs typeface="Verdana"/>
              </a:rPr>
              <a:t>data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least-squares sense. </a:t>
            </a:r>
            <a:r>
              <a:rPr dirty="0" sz="1100">
                <a:latin typeface="Verdana"/>
                <a:cs typeface="Verdana"/>
              </a:rPr>
              <a:t>If x and y </a:t>
            </a:r>
            <a:r>
              <a:rPr dirty="0" sz="1100" spc="-5">
                <a:latin typeface="Verdana"/>
                <a:cs typeface="Verdana"/>
              </a:rPr>
              <a:t>are two </a:t>
            </a:r>
            <a:r>
              <a:rPr dirty="0" sz="1100">
                <a:latin typeface="Verdana"/>
                <a:cs typeface="Verdana"/>
              </a:rPr>
              <a:t>vectors </a:t>
            </a:r>
            <a:r>
              <a:rPr dirty="0" sz="1100" spc="-5">
                <a:latin typeface="Verdana"/>
                <a:cs typeface="Verdana"/>
              </a:rPr>
              <a:t>containing the </a:t>
            </a:r>
            <a:r>
              <a:rPr dirty="0" sz="1100">
                <a:latin typeface="Verdana"/>
                <a:cs typeface="Verdana"/>
              </a:rPr>
              <a:t>x and y </a:t>
            </a:r>
            <a:r>
              <a:rPr dirty="0" sz="1100" spc="-5">
                <a:latin typeface="Verdana"/>
                <a:cs typeface="Verdana"/>
              </a:rPr>
              <a:t>data </a:t>
            </a:r>
            <a:r>
              <a:rPr dirty="0" sz="1100">
                <a:latin typeface="Verdana"/>
                <a:cs typeface="Verdana"/>
              </a:rPr>
              <a:t>to  </a:t>
            </a:r>
            <a:r>
              <a:rPr dirty="0" sz="1100" spc="-5">
                <a:latin typeface="Verdana"/>
                <a:cs typeface="Verdana"/>
              </a:rPr>
              <a:t>be fitted to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n-degree polynomial, then </a:t>
            </a:r>
            <a:r>
              <a:rPr dirty="0" sz="1100">
                <a:latin typeface="Verdana"/>
                <a:cs typeface="Verdana"/>
              </a:rPr>
              <a:t>we get </a:t>
            </a:r>
            <a:r>
              <a:rPr dirty="0" sz="1100" spc="-5">
                <a:latin typeface="Verdana"/>
                <a:cs typeface="Verdana"/>
              </a:rPr>
              <a:t>the polynomial fitting the data by  writing: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3180" y="8819133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-5">
                <a:latin typeface="Arial"/>
                <a:cs typeface="Arial"/>
              </a:rPr>
              <a:t>p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polyfit(x,y,n)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1799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559305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  <a:tabLst>
                <a:tab pos="4605655" algn="l"/>
              </a:tabLst>
            </a:pPr>
            <a:r>
              <a:rPr dirty="0" sz="1100" spc="55">
                <a:latin typeface="Arial"/>
                <a:cs typeface="Arial"/>
              </a:rPr>
              <a:t>x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40">
                <a:latin typeface="Arial"/>
                <a:cs typeface="Arial"/>
              </a:rPr>
              <a:t>[1 </a:t>
            </a:r>
            <a:r>
              <a:rPr dirty="0" sz="1100" spc="-5">
                <a:latin typeface="Arial"/>
                <a:cs typeface="Arial"/>
              </a:rPr>
              <a:t>2  3  4  5  </a:t>
            </a:r>
            <a:r>
              <a:rPr dirty="0" sz="1100" spc="195">
                <a:latin typeface="Arial"/>
                <a:cs typeface="Arial"/>
              </a:rPr>
              <a:t>6]; </a:t>
            </a:r>
            <a:r>
              <a:rPr dirty="0" sz="1100" spc="55">
                <a:latin typeface="Arial"/>
                <a:cs typeface="Arial"/>
              </a:rPr>
              <a:t>y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40">
                <a:latin typeface="Arial"/>
                <a:cs typeface="Arial"/>
              </a:rPr>
              <a:t>[5.5  </a:t>
            </a:r>
            <a:r>
              <a:rPr dirty="0" sz="1100" spc="65">
                <a:latin typeface="Arial"/>
                <a:cs typeface="Arial"/>
              </a:rPr>
              <a:t>43.1  </a:t>
            </a:r>
            <a:r>
              <a:rPr dirty="0" sz="1100" spc="-15">
                <a:latin typeface="Arial"/>
                <a:cs typeface="Arial"/>
              </a:rPr>
              <a:t>128  </a:t>
            </a:r>
            <a:r>
              <a:rPr dirty="0" sz="1100" spc="50">
                <a:latin typeface="Arial"/>
                <a:cs typeface="Arial"/>
              </a:rPr>
              <a:t>290.7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498.4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978.67];	</a:t>
            </a:r>
            <a:r>
              <a:rPr dirty="0" sz="1100" spc="-25">
                <a:latin typeface="Arial"/>
                <a:cs typeface="Arial"/>
              </a:rPr>
              <a:t>%data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1687195" algn="l"/>
              </a:tabLst>
            </a:pPr>
            <a:r>
              <a:rPr dirty="0" sz="1100" spc="-5">
                <a:latin typeface="Arial"/>
                <a:cs typeface="Arial"/>
              </a:rPr>
              <a:t>p 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polyfit(x,y,4)	</a:t>
            </a:r>
            <a:r>
              <a:rPr dirty="0" sz="1100" spc="-25">
                <a:latin typeface="Arial"/>
                <a:cs typeface="Arial"/>
              </a:rPr>
              <a:t>%get </a:t>
            </a:r>
            <a:r>
              <a:rPr dirty="0" sz="1100" spc="90">
                <a:latin typeface="Arial"/>
                <a:cs typeface="Arial"/>
              </a:rPr>
              <a:t>the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 spc="75">
                <a:latin typeface="Arial"/>
                <a:cs typeface="Arial"/>
              </a:rPr>
              <a:t>polynomial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Compute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70">
                <a:latin typeface="Arial"/>
                <a:cs typeface="Arial"/>
              </a:rPr>
              <a:t>values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190">
                <a:latin typeface="Arial"/>
                <a:cs typeface="Arial"/>
              </a:rPr>
              <a:t>polyfit </a:t>
            </a:r>
            <a:r>
              <a:rPr dirty="0" sz="1100" spc="80">
                <a:latin typeface="Arial"/>
                <a:cs typeface="Arial"/>
              </a:rPr>
              <a:t>estimate </a:t>
            </a:r>
            <a:r>
              <a:rPr dirty="0" sz="1100" spc="65">
                <a:latin typeface="Arial"/>
                <a:cs typeface="Arial"/>
              </a:rPr>
              <a:t>over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175">
                <a:latin typeface="Arial"/>
                <a:cs typeface="Arial"/>
              </a:rPr>
              <a:t>finer </a:t>
            </a:r>
            <a:r>
              <a:rPr dirty="0" sz="1100" spc="90">
                <a:latin typeface="Arial"/>
                <a:cs typeface="Arial"/>
              </a:rPr>
              <a:t>range,</a:t>
            </a:r>
            <a:endParaRPr sz="1100">
              <a:latin typeface="Arial"/>
              <a:cs typeface="Arial"/>
            </a:endParaRPr>
          </a:p>
          <a:p>
            <a:pPr marL="73025" marR="724535">
              <a:lnSpc>
                <a:spcPts val="2500"/>
              </a:lnSpc>
              <a:spcBef>
                <a:spcPts val="26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 </a:t>
            </a:r>
            <a:r>
              <a:rPr dirty="0" sz="1100" spc="155">
                <a:latin typeface="Arial"/>
                <a:cs typeface="Arial"/>
              </a:rPr>
              <a:t>plot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80">
                <a:latin typeface="Arial"/>
                <a:cs typeface="Arial"/>
              </a:rPr>
              <a:t>estimate </a:t>
            </a:r>
            <a:r>
              <a:rPr dirty="0" sz="1100" spc="65">
                <a:latin typeface="Arial"/>
                <a:cs typeface="Arial"/>
              </a:rPr>
              <a:t>over </a:t>
            </a:r>
            <a:r>
              <a:rPr dirty="0" sz="1100" spc="90">
                <a:latin typeface="Arial"/>
                <a:cs typeface="Arial"/>
              </a:rPr>
              <a:t>the </a:t>
            </a:r>
            <a:r>
              <a:rPr dirty="0" sz="1100" spc="140">
                <a:latin typeface="Arial"/>
                <a:cs typeface="Arial"/>
              </a:rPr>
              <a:t>real </a:t>
            </a:r>
            <a:r>
              <a:rPr dirty="0" sz="1100" spc="65">
                <a:latin typeface="Arial"/>
                <a:cs typeface="Arial"/>
              </a:rPr>
              <a:t>data </a:t>
            </a:r>
            <a:r>
              <a:rPr dirty="0" sz="1100" spc="70">
                <a:latin typeface="Arial"/>
                <a:cs typeface="Arial"/>
              </a:rPr>
              <a:t>values </a:t>
            </a: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1100" spc="55">
                <a:latin typeface="Arial"/>
                <a:cs typeface="Arial"/>
              </a:rPr>
              <a:t>comparison:  </a:t>
            </a:r>
            <a:r>
              <a:rPr dirty="0" sz="1100" spc="25">
                <a:latin typeface="Arial"/>
                <a:cs typeface="Arial"/>
              </a:rPr>
              <a:t>x2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65">
                <a:latin typeface="Arial"/>
                <a:cs typeface="Arial"/>
              </a:rPr>
              <a:t>1:.1:6;</a:t>
            </a:r>
            <a:endParaRPr sz="1100">
              <a:latin typeface="Arial"/>
              <a:cs typeface="Arial"/>
            </a:endParaRPr>
          </a:p>
          <a:p>
            <a:pPr marL="73025" marR="4257040">
              <a:lnSpc>
                <a:spcPts val="2480"/>
              </a:lnSpc>
            </a:pPr>
            <a:r>
              <a:rPr dirty="0" sz="1100" spc="25">
                <a:latin typeface="Arial"/>
                <a:cs typeface="Arial"/>
              </a:rPr>
              <a:t>y2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35">
                <a:latin typeface="Arial"/>
                <a:cs typeface="Arial"/>
              </a:rPr>
              <a:t>polyval(p,x2);  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350">
                <a:latin typeface="Arial"/>
                <a:cs typeface="Arial"/>
              </a:rPr>
              <a:t>l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295">
                <a:latin typeface="Arial"/>
                <a:cs typeface="Arial"/>
              </a:rPr>
              <a:t>t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60">
                <a:latin typeface="Arial"/>
                <a:cs typeface="Arial"/>
              </a:rPr>
              <a:t>x</a:t>
            </a:r>
            <a:r>
              <a:rPr dirty="0" sz="1100" spc="290">
                <a:latin typeface="Arial"/>
                <a:cs typeface="Arial"/>
              </a:rPr>
              <a:t>,</a:t>
            </a:r>
            <a:r>
              <a:rPr dirty="0" sz="1100" spc="60">
                <a:latin typeface="Arial"/>
                <a:cs typeface="Arial"/>
              </a:rPr>
              <a:t>y</a:t>
            </a:r>
            <a:r>
              <a:rPr dirty="0" sz="1100" spc="290">
                <a:latin typeface="Arial"/>
                <a:cs typeface="Arial"/>
              </a:rPr>
              <a:t>,</a:t>
            </a:r>
            <a:r>
              <a:rPr dirty="0" sz="1100" spc="385">
                <a:latin typeface="Arial"/>
                <a:cs typeface="Arial"/>
              </a:rPr>
              <a:t>'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385">
                <a:latin typeface="Arial"/>
                <a:cs typeface="Arial"/>
              </a:rPr>
              <a:t>'</a:t>
            </a:r>
            <a:r>
              <a:rPr dirty="0" sz="1100" spc="305">
                <a:latin typeface="Arial"/>
                <a:cs typeface="Arial"/>
              </a:rPr>
              <a:t>,</a:t>
            </a:r>
            <a:r>
              <a:rPr dirty="0" sz="1100" spc="15">
                <a:latin typeface="Arial"/>
                <a:cs typeface="Arial"/>
              </a:rPr>
              <a:t>x2</a:t>
            </a:r>
            <a:r>
              <a:rPr dirty="0" sz="1100" spc="305">
                <a:latin typeface="Arial"/>
                <a:cs typeface="Arial"/>
              </a:rPr>
              <a:t>,</a:t>
            </a:r>
            <a:r>
              <a:rPr dirty="0" sz="1100" spc="10">
                <a:latin typeface="Arial"/>
                <a:cs typeface="Arial"/>
              </a:rPr>
              <a:t>y</a:t>
            </a:r>
            <a:r>
              <a:rPr dirty="0" sz="1100" spc="30">
                <a:latin typeface="Arial"/>
                <a:cs typeface="Arial"/>
              </a:rPr>
              <a:t>2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905"/>
              </a:spcBef>
            </a:pPr>
            <a:r>
              <a:rPr dirty="0" sz="1100" spc="145">
                <a:latin typeface="Arial"/>
                <a:cs typeface="Arial"/>
              </a:rPr>
              <a:t>grid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238370"/>
            <a:ext cx="42862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4593970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  <a:tabLst>
                <a:tab pos="995044" algn="l"/>
                <a:tab pos="1763395" algn="l"/>
                <a:tab pos="3299460" algn="l"/>
              </a:tabLst>
            </a:pPr>
            <a:r>
              <a:rPr dirty="0" sz="1100" spc="40">
                <a:latin typeface="Arial"/>
                <a:cs typeface="Arial"/>
              </a:rPr>
              <a:t>4.1056	</a:t>
            </a:r>
            <a:r>
              <a:rPr dirty="0" sz="1100" spc="55">
                <a:latin typeface="Arial"/>
                <a:cs typeface="Arial"/>
              </a:rPr>
              <a:t>-47.9607	</a:t>
            </a:r>
            <a:r>
              <a:rPr dirty="0" sz="1100" spc="25">
                <a:latin typeface="Arial"/>
                <a:cs typeface="Arial"/>
              </a:rPr>
              <a:t>222.2598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-362.7453	</a:t>
            </a:r>
            <a:r>
              <a:rPr dirty="0" sz="1100" spc="25">
                <a:latin typeface="Arial"/>
                <a:cs typeface="Arial"/>
              </a:rPr>
              <a:t>191.1250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378576"/>
            <a:ext cx="25114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graph will be plotted: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3288" y="5678423"/>
            <a:ext cx="3713988" cy="2923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218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2539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0480" marR="24765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command for </a:t>
            </a:r>
            <a:r>
              <a:rPr dirty="0" sz="1100" spc="-5">
                <a:latin typeface="Verdana"/>
                <a:cs typeface="Verdana"/>
              </a:rPr>
              <a:t>working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transforms,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as the Laplace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Fourier transforms. Transforms are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science and </a:t>
            </a:r>
            <a:r>
              <a:rPr dirty="0" sz="1100" spc="-5">
                <a:latin typeface="Verdana"/>
                <a:cs typeface="Verdana"/>
              </a:rPr>
              <a:t>engineering as </a:t>
            </a:r>
            <a:r>
              <a:rPr dirty="0" sz="1100">
                <a:latin typeface="Verdana"/>
                <a:cs typeface="Verdana"/>
              </a:rPr>
              <a:t>a tool for  </a:t>
            </a:r>
            <a:r>
              <a:rPr dirty="0" sz="1100" spc="-5">
                <a:latin typeface="Verdana"/>
                <a:cs typeface="Verdana"/>
              </a:rPr>
              <a:t>simplifying analysis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look at data from </a:t>
            </a:r>
            <a:r>
              <a:rPr dirty="0" sz="1100">
                <a:latin typeface="Verdana"/>
                <a:cs typeface="Verdana"/>
              </a:rPr>
              <a:t>another </a:t>
            </a:r>
            <a:r>
              <a:rPr dirty="0" sz="1100" spc="-5">
                <a:latin typeface="Verdana"/>
                <a:cs typeface="Verdana"/>
              </a:rPr>
              <a:t>angle.</a:t>
            </a:r>
            <a:endParaRPr sz="1100">
              <a:latin typeface="Verdana"/>
              <a:cs typeface="Verdana"/>
            </a:endParaRPr>
          </a:p>
          <a:p>
            <a:pPr algn="just" marL="30480" marR="2159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the Fourier transform allows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convert a </a:t>
            </a:r>
            <a:r>
              <a:rPr dirty="0" sz="1100" spc="-5">
                <a:latin typeface="Verdana"/>
                <a:cs typeface="Verdana"/>
              </a:rPr>
              <a:t>signal </a:t>
            </a:r>
            <a:r>
              <a:rPr dirty="0" sz="1100">
                <a:latin typeface="Verdana"/>
                <a:cs typeface="Verdana"/>
              </a:rPr>
              <a:t>represented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time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frequency.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Laplace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allows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convert  a </a:t>
            </a:r>
            <a:r>
              <a:rPr dirty="0" sz="1100" spc="-5">
                <a:latin typeface="Verdana"/>
                <a:cs typeface="Verdana"/>
              </a:rPr>
              <a:t>differential equation to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algebraic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the </a:t>
            </a:r>
            <a:r>
              <a:rPr dirty="0" sz="1100" spc="-5" b="1">
                <a:latin typeface="Verdana"/>
                <a:cs typeface="Verdana"/>
              </a:rPr>
              <a:t>laplace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 spc="-5" b="1">
                <a:latin typeface="Verdana"/>
                <a:cs typeface="Verdana"/>
              </a:rPr>
              <a:t>fourier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b="1">
                <a:latin typeface="Verdana"/>
                <a:cs typeface="Verdana"/>
              </a:rPr>
              <a:t>fft </a:t>
            </a:r>
            <a:r>
              <a:rPr dirty="0" sz="1100" spc="-5">
                <a:latin typeface="Verdana"/>
                <a:cs typeface="Verdana"/>
              </a:rPr>
              <a:t>commands to work with Laplace,  Fourier </a:t>
            </a:r>
            <a:r>
              <a:rPr dirty="0" sz="1100">
                <a:latin typeface="Verdana"/>
                <a:cs typeface="Verdana"/>
              </a:rPr>
              <a:t>and Fast Fourier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Laplace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	</a:t>
            </a:r>
            <a:endParaRPr sz="18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77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Laplace transform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of time </a:t>
            </a:r>
            <a:r>
              <a:rPr dirty="0" sz="1100" spc="-5">
                <a:latin typeface="Verdana"/>
                <a:cs typeface="Verdana"/>
              </a:rPr>
              <a:t>f(t)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given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integral: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008346"/>
            <a:ext cx="5755640" cy="10426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7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Laplace transform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denoted </a:t>
            </a:r>
            <a:r>
              <a:rPr dirty="0" sz="1100" spc="-5">
                <a:latin typeface="Verdana"/>
                <a:cs typeface="Verdana"/>
              </a:rPr>
              <a:t>as transform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f(t) to F(s). </a:t>
            </a: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see this  transform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integration </a:t>
            </a:r>
            <a:r>
              <a:rPr dirty="0" sz="1100">
                <a:latin typeface="Verdana"/>
                <a:cs typeface="Verdana"/>
              </a:rPr>
              <a:t>process </a:t>
            </a:r>
            <a:r>
              <a:rPr dirty="0" sz="1100" spc="-5">
                <a:latin typeface="Verdana"/>
                <a:cs typeface="Verdana"/>
              </a:rPr>
              <a:t>converts f(t),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symbolic variable  </a:t>
            </a:r>
            <a:r>
              <a:rPr dirty="0" sz="1100">
                <a:latin typeface="Verdana"/>
                <a:cs typeface="Verdana"/>
              </a:rPr>
              <a:t>t, </a:t>
            </a:r>
            <a:r>
              <a:rPr dirty="0" sz="1100" spc="-5">
                <a:latin typeface="Verdana"/>
                <a:cs typeface="Verdana"/>
              </a:rPr>
              <a:t>into </a:t>
            </a:r>
            <a:r>
              <a:rPr dirty="0" sz="1100">
                <a:latin typeface="Verdana"/>
                <a:cs typeface="Verdana"/>
              </a:rPr>
              <a:t>another function F(s),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another </a:t>
            </a:r>
            <a:r>
              <a:rPr dirty="0" sz="1100" spc="-5">
                <a:latin typeface="Verdana"/>
                <a:cs typeface="Verdana"/>
              </a:rPr>
              <a:t>variable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91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Laplace transform </a:t>
            </a:r>
            <a:r>
              <a:rPr dirty="0" sz="1100">
                <a:latin typeface="Verdana"/>
                <a:cs typeface="Verdana"/>
              </a:rPr>
              <a:t>turns </a:t>
            </a:r>
            <a:r>
              <a:rPr dirty="0" sz="1100" spc="-5">
                <a:latin typeface="Verdana"/>
                <a:cs typeface="Verdana"/>
              </a:rPr>
              <a:t>differential equations into algebraic </a:t>
            </a:r>
            <a:r>
              <a:rPr dirty="0" sz="1100">
                <a:latin typeface="Verdana"/>
                <a:cs typeface="Verdana"/>
              </a:rPr>
              <a:t>ones. To </a:t>
            </a:r>
            <a:r>
              <a:rPr dirty="0" sz="1100" spc="-5">
                <a:latin typeface="Verdana"/>
                <a:cs typeface="Verdana"/>
              </a:rPr>
              <a:t>compute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Laplace transform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function f(t),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211188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70">
                <a:latin typeface="Arial"/>
                <a:cs typeface="Arial"/>
              </a:rPr>
              <a:t>laplace(f(t))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641310"/>
            <a:ext cx="5753735" cy="100584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4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example,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compute the Laplace transform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some commonly </a:t>
            </a:r>
            <a:r>
              <a:rPr dirty="0" sz="1100">
                <a:latin typeface="Verdana"/>
                <a:cs typeface="Verdana"/>
              </a:rPr>
              <a:t>used  </a:t>
            </a:r>
            <a:r>
              <a:rPr dirty="0" sz="1100" spc="-5">
                <a:latin typeface="Verdana"/>
                <a:cs typeface="Verdana"/>
              </a:rPr>
              <a:t>functions.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808721"/>
            <a:ext cx="5800090" cy="15900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40">
                <a:latin typeface="Arial"/>
                <a:cs typeface="Arial"/>
              </a:rPr>
              <a:t>syms </a:t>
            </a: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300">
                <a:latin typeface="Arial"/>
                <a:cs typeface="Arial"/>
              </a:rPr>
              <a:t>t </a:t>
            </a:r>
            <a:r>
              <a:rPr dirty="0" sz="1100" spc="-5">
                <a:latin typeface="Arial"/>
                <a:cs typeface="Arial"/>
              </a:rPr>
              <a:t>a b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190"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  <a:p>
            <a:pPr marL="73025" marR="4336415">
              <a:lnSpc>
                <a:spcPct val="188500"/>
              </a:lnSpc>
              <a:spcBef>
                <a:spcPts val="10"/>
              </a:spcBef>
            </a:pPr>
            <a:r>
              <a:rPr dirty="0" sz="1100" spc="120">
                <a:latin typeface="Arial"/>
                <a:cs typeface="Arial"/>
              </a:rPr>
              <a:t>laplace(a)  </a:t>
            </a:r>
            <a:r>
              <a:rPr dirty="0" sz="1100" spc="130">
                <a:latin typeface="Arial"/>
                <a:cs typeface="Arial"/>
              </a:rPr>
              <a:t>laplace(t^2)  laplace(t^9)  laplace(exp(-b*t))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4521645"/>
            <a:ext cx="2057762" cy="39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88338" y="476503"/>
            <a:ext cx="3443604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27.</a:t>
            </a:r>
            <a:r>
              <a:rPr dirty="0" sz="4800" spc="265"/>
              <a:t> </a:t>
            </a:r>
            <a:r>
              <a:rPr dirty="0" spc="-190"/>
              <a:t>TRANSFORMS</a:t>
            </a:r>
            <a:endParaRPr sz="48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219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35">
                <a:latin typeface="Arial"/>
                <a:cs typeface="Arial"/>
              </a:rPr>
              <a:t>laplace(sin(w*t))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0">
                <a:latin typeface="Arial"/>
                <a:cs typeface="Arial"/>
              </a:rPr>
              <a:t>laplace(cos(w*t))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702054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057653"/>
            <a:ext cx="5800090" cy="53841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80">
                <a:latin typeface="Arial"/>
                <a:cs typeface="Arial"/>
              </a:rPr>
              <a:t>1/s^2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5257800">
              <a:lnSpc>
                <a:spcPct val="1882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85">
                <a:latin typeface="Arial"/>
                <a:cs typeface="Arial"/>
              </a:rPr>
              <a:t>2</a:t>
            </a:r>
            <a:r>
              <a:rPr dirty="0" sz="1100" spc="100">
                <a:latin typeface="Arial"/>
                <a:cs typeface="Arial"/>
              </a:rPr>
              <a:t>/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30">
                <a:latin typeface="Arial"/>
                <a:cs typeface="Arial"/>
              </a:rPr>
              <a:t>^3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4796155">
              <a:lnSpc>
                <a:spcPct val="1882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5">
                <a:latin typeface="Arial"/>
                <a:cs typeface="Arial"/>
              </a:rPr>
              <a:t>3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-15">
                <a:latin typeface="Arial"/>
                <a:cs typeface="Arial"/>
              </a:rPr>
              <a:t>28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305">
                <a:latin typeface="Arial"/>
                <a:cs typeface="Arial"/>
              </a:rPr>
              <a:t>/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80">
                <a:latin typeface="Arial"/>
                <a:cs typeface="Arial"/>
              </a:rPr>
              <a:t>^</a:t>
            </a:r>
            <a:r>
              <a:rPr dirty="0" sz="1100" spc="-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4949825">
              <a:lnSpc>
                <a:spcPct val="1883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25">
                <a:latin typeface="Arial"/>
                <a:cs typeface="Arial"/>
              </a:rPr>
              <a:t>1/(b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40">
                <a:latin typeface="Arial"/>
                <a:cs typeface="Arial"/>
              </a:rPr>
              <a:t>s)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5"/>
              </a:spcBef>
            </a:pPr>
            <a:r>
              <a:rPr dirty="0" sz="1100" spc="75">
                <a:latin typeface="Arial"/>
                <a:cs typeface="Arial"/>
              </a:rPr>
              <a:t>w/(s^2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30">
                <a:latin typeface="Arial"/>
                <a:cs typeface="Arial"/>
              </a:rPr>
              <a:t>w^2)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20">
                <a:latin typeface="Arial"/>
                <a:cs typeface="Arial"/>
              </a:rPr>
              <a:t>s/(s^2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30">
                <a:latin typeface="Arial"/>
                <a:cs typeface="Arial"/>
              </a:rPr>
              <a:t> w^2)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7719821"/>
            <a:ext cx="5795010" cy="1320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Inverse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Laplace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8200"/>
              </a:lnSpc>
              <a:spcBef>
                <a:spcPts val="685"/>
              </a:spcBef>
              <a:tabLst>
                <a:tab pos="1574165" algn="l"/>
              </a:tabLst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2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allows </a:t>
            </a:r>
            <a:r>
              <a:rPr dirty="0" sz="1100" spc="229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	</a:t>
            </a:r>
            <a:r>
              <a:rPr dirty="0" sz="1100" spc="-5">
                <a:latin typeface="Verdana"/>
                <a:cs typeface="Verdana"/>
              </a:rPr>
              <a:t>to compute the inverse Laplace </a:t>
            </a:r>
            <a:r>
              <a:rPr dirty="0" sz="1100">
                <a:latin typeface="Verdana"/>
                <a:cs typeface="Verdana"/>
              </a:rPr>
              <a:t>transform using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ilaplace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134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20">
                <a:latin typeface="Arial"/>
                <a:cs typeface="Arial"/>
              </a:rPr>
              <a:t>Your </a:t>
            </a:r>
            <a:r>
              <a:rPr dirty="0" sz="900" spc="90">
                <a:latin typeface="Arial"/>
                <a:cs typeface="Arial"/>
              </a:rPr>
              <a:t>variables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20">
                <a:latin typeface="Arial"/>
                <a:cs typeface="Arial"/>
              </a:rPr>
              <a:t>are</a:t>
            </a:r>
            <a:r>
              <a:rPr dirty="0" sz="1100" spc="12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385445" algn="l"/>
                <a:tab pos="1014730" algn="l"/>
                <a:tab pos="1328420" algn="l"/>
                <a:tab pos="1644014" algn="l"/>
              </a:tabLst>
            </a:pPr>
            <a:r>
              <a:rPr dirty="0" sz="900" spc="-10">
                <a:latin typeface="Arial"/>
                <a:cs typeface="Arial"/>
              </a:rPr>
              <a:t>a	</a:t>
            </a:r>
            <a:r>
              <a:rPr dirty="0" sz="900" spc="10">
                <a:latin typeface="Arial"/>
                <a:cs typeface="Arial"/>
              </a:rPr>
              <a:t>ans  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	</a:t>
            </a:r>
            <a:r>
              <a:rPr dirty="0" sz="900" spc="40">
                <a:latin typeface="Arial"/>
                <a:cs typeface="Arial"/>
              </a:rPr>
              <a:t>c	x	y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673097"/>
            <a:ext cx="4307840" cy="1217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whos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displays little </a:t>
            </a:r>
            <a:r>
              <a:rPr dirty="0" sz="1100">
                <a:latin typeface="Verdana"/>
                <a:cs typeface="Verdana"/>
              </a:rPr>
              <a:t>more about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29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variables:</a:t>
            </a:r>
            <a:endParaRPr sz="1100">
              <a:latin typeface="Verdana"/>
              <a:cs typeface="Verdana"/>
            </a:endParaRPr>
          </a:p>
          <a:p>
            <a:pPr marL="12700" marR="2160270">
              <a:lnSpc>
                <a:spcPct val="146400"/>
              </a:lnSpc>
              <a:spcBef>
                <a:spcPts val="325"/>
              </a:spcBef>
            </a:pPr>
            <a:r>
              <a:rPr dirty="0" sz="1100" spc="-5">
                <a:latin typeface="Verdana"/>
                <a:cs typeface="Verdana"/>
              </a:rPr>
              <a:t>Variables currently in </a:t>
            </a:r>
            <a:r>
              <a:rPr dirty="0" sz="1100">
                <a:latin typeface="Verdana"/>
                <a:cs typeface="Verdana"/>
              </a:rPr>
              <a:t>memory  </a:t>
            </a:r>
            <a:r>
              <a:rPr dirty="0" sz="1100" spc="-5">
                <a:latin typeface="Verdana"/>
                <a:cs typeface="Verdana"/>
              </a:rPr>
              <a:t>Type </a:t>
            </a:r>
            <a:r>
              <a:rPr dirty="0" sz="1100">
                <a:latin typeface="Verdana"/>
                <a:cs typeface="Verdana"/>
              </a:rPr>
              <a:t>of each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variables</a:t>
            </a:r>
            <a:endParaRPr sz="1100">
              <a:latin typeface="Verdana"/>
              <a:cs typeface="Verdana"/>
            </a:endParaRPr>
          </a:p>
          <a:p>
            <a:pPr marL="12700" marR="1272540">
              <a:lnSpc>
                <a:spcPts val="1939"/>
              </a:lnSpc>
              <a:spcBef>
                <a:spcPts val="160"/>
              </a:spcBef>
            </a:pPr>
            <a:r>
              <a:rPr dirty="0" sz="1100">
                <a:latin typeface="Verdana"/>
                <a:cs typeface="Verdana"/>
              </a:rPr>
              <a:t>Memory </a:t>
            </a:r>
            <a:r>
              <a:rPr dirty="0" sz="1100" spc="-5">
                <a:latin typeface="Verdana"/>
                <a:cs typeface="Verdana"/>
              </a:rPr>
              <a:t>allocated to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variable  </a:t>
            </a:r>
            <a:r>
              <a:rPr dirty="0" sz="1100">
                <a:latin typeface="Verdana"/>
                <a:cs typeface="Verdana"/>
              </a:rPr>
              <a:t>Whether </a:t>
            </a:r>
            <a:r>
              <a:rPr dirty="0" sz="1100" spc="-5">
                <a:latin typeface="Verdana"/>
                <a:cs typeface="Verdana"/>
              </a:rPr>
              <a:t>they are complex variables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not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037585"/>
            <a:ext cx="5800090" cy="2965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-40">
                <a:latin typeface="Arial"/>
                <a:cs typeface="Arial"/>
              </a:rPr>
              <a:t>whos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474846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600" y="3889375"/>
            <a:ext cx="275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14">
                <a:latin typeface="Arial"/>
                <a:cs typeface="Arial"/>
              </a:rPr>
              <a:t>Name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6438" y="3889375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14">
                <a:latin typeface="Arial"/>
                <a:cs typeface="Arial"/>
              </a:rPr>
              <a:t>S</a:t>
            </a:r>
            <a:r>
              <a:rPr dirty="0" sz="900" spc="29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z</a:t>
            </a:r>
            <a:r>
              <a:rPr dirty="0" sz="900" spc="-1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2658" y="3889375"/>
            <a:ext cx="780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latin typeface="Arial"/>
                <a:cs typeface="Arial"/>
              </a:rPr>
              <a:t>Bytes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Class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0983" y="3889375"/>
            <a:ext cx="6553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10">
                <a:latin typeface="Arial"/>
                <a:cs typeface="Arial"/>
              </a:rPr>
              <a:t>Attributes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752" y="383044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79550" y="4504511"/>
          <a:ext cx="2515235" cy="162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420"/>
                <a:gridCol w="942975"/>
                <a:gridCol w="659765"/>
                <a:gridCol w="471169"/>
              </a:tblGrid>
              <a:tr h="199390">
                <a:tc>
                  <a:txBody>
                    <a:bodyPr/>
                    <a:lstStyle/>
                    <a:p>
                      <a:pPr marL="31750">
                        <a:lnSpc>
                          <a:spcPts val="85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850"/>
                        </a:lnSpc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1x1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ts val="85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ts val="85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ans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1x1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880"/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5880"/>
                </a:tc>
              </a:tr>
              <a:tr h="2863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b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1x1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</a:tr>
              <a:tr h="2863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1x1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</a:tr>
              <a:tr h="2870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1x1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6515"/>
                </a:tc>
              </a:tr>
              <a:tr h="2813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1x1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715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917752" y="613194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3825874"/>
            <a:ext cx="0" cy="2310765"/>
          </a:xfrm>
          <a:custGeom>
            <a:avLst/>
            <a:gdLst/>
            <a:ahLst/>
            <a:cxnLst/>
            <a:rect l="l" t="t" r="r" b="b"/>
            <a:pathLst>
              <a:path w="0" h="2310765">
                <a:moveTo>
                  <a:pt x="0" y="0"/>
                </a:moveTo>
                <a:lnTo>
                  <a:pt x="0" y="231063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3825874"/>
            <a:ext cx="0" cy="2310765"/>
          </a:xfrm>
          <a:custGeom>
            <a:avLst/>
            <a:gdLst/>
            <a:ahLst/>
            <a:cxnLst/>
            <a:rect l="l" t="t" r="r" b="b"/>
            <a:pathLst>
              <a:path w="0" h="2310765">
                <a:moveTo>
                  <a:pt x="0" y="0"/>
                </a:moveTo>
                <a:lnTo>
                  <a:pt x="0" y="231063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02004" y="6273164"/>
            <a:ext cx="55930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clear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deletes </a:t>
            </a:r>
            <a:r>
              <a:rPr dirty="0" sz="1100" spc="-10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(or </a:t>
            </a:r>
            <a:r>
              <a:rPr dirty="0" sz="1100" spc="-5">
                <a:latin typeface="Verdana"/>
                <a:cs typeface="Verdana"/>
              </a:rPr>
              <a:t>the specified) variable(s) from 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memory.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6332" y="6687692"/>
            <a:ext cx="452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100">
                <a:latin typeface="Arial"/>
                <a:cs typeface="Arial"/>
              </a:rPr>
              <a:t>clear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9138" y="6687692"/>
            <a:ext cx="26536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310">
                <a:latin typeface="Arial"/>
                <a:cs typeface="Arial"/>
              </a:rPr>
              <a:t>%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 spc="265">
                <a:latin typeface="Arial"/>
                <a:cs typeface="Arial"/>
              </a:rPr>
              <a:t>it </a:t>
            </a:r>
            <a:r>
              <a:rPr dirty="0" sz="900" spc="180">
                <a:latin typeface="Arial"/>
                <a:cs typeface="Arial"/>
              </a:rPr>
              <a:t>will </a:t>
            </a:r>
            <a:r>
              <a:rPr dirty="0" sz="900" spc="85">
                <a:latin typeface="Arial"/>
                <a:cs typeface="Arial"/>
              </a:rPr>
              <a:t>delete </a:t>
            </a:r>
            <a:r>
              <a:rPr dirty="0" sz="900" spc="145">
                <a:latin typeface="Arial"/>
                <a:cs typeface="Arial"/>
              </a:rPr>
              <a:t>x, </a:t>
            </a:r>
            <a:r>
              <a:rPr dirty="0" sz="900" spc="75">
                <a:latin typeface="Arial"/>
                <a:cs typeface="Arial"/>
              </a:rPr>
              <a:t>won't </a:t>
            </a:r>
            <a:r>
              <a:rPr dirty="0" sz="900" spc="90">
                <a:latin typeface="Arial"/>
                <a:cs typeface="Arial"/>
              </a:rPr>
              <a:t>display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anything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7752" y="662876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86332" y="6972680"/>
            <a:ext cx="325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95">
                <a:latin typeface="Arial"/>
                <a:cs typeface="Arial"/>
              </a:rPr>
              <a:t>clear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4273" y="6972680"/>
            <a:ext cx="29686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310">
                <a:latin typeface="Arial"/>
                <a:cs typeface="Arial"/>
              </a:rPr>
              <a:t>%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 spc="265">
                <a:latin typeface="Arial"/>
                <a:cs typeface="Arial"/>
              </a:rPr>
              <a:t>it </a:t>
            </a:r>
            <a:r>
              <a:rPr dirty="0" sz="900" spc="175">
                <a:latin typeface="Arial"/>
                <a:cs typeface="Arial"/>
              </a:rPr>
              <a:t>will </a:t>
            </a:r>
            <a:r>
              <a:rPr dirty="0" sz="900" spc="80">
                <a:latin typeface="Arial"/>
                <a:cs typeface="Arial"/>
              </a:rPr>
              <a:t>delete </a:t>
            </a:r>
            <a:r>
              <a:rPr dirty="0" sz="900" spc="195">
                <a:latin typeface="Arial"/>
                <a:cs typeface="Arial"/>
              </a:rPr>
              <a:t>all </a:t>
            </a:r>
            <a:r>
              <a:rPr dirty="0" sz="900" spc="90">
                <a:latin typeface="Arial"/>
                <a:cs typeface="Arial"/>
              </a:rPr>
              <a:t>variables </a:t>
            </a:r>
            <a:r>
              <a:rPr dirty="0" sz="900" spc="140">
                <a:latin typeface="Arial"/>
                <a:cs typeface="Arial"/>
              </a:rPr>
              <a:t>in </a:t>
            </a:r>
            <a:r>
              <a:rPr dirty="0" sz="900" spc="70">
                <a:latin typeface="Arial"/>
                <a:cs typeface="Arial"/>
              </a:rPr>
              <a:t>the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workspace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1622" y="7261097"/>
            <a:ext cx="1962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310">
                <a:latin typeface="Arial"/>
                <a:cs typeface="Arial"/>
              </a:rPr>
              <a:t>%</a:t>
            </a:r>
            <a:r>
              <a:rPr dirty="0" sz="900" spc="735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peacefully </a:t>
            </a:r>
            <a:r>
              <a:rPr dirty="0" sz="900" spc="-10">
                <a:latin typeface="Arial"/>
                <a:cs typeface="Arial"/>
              </a:rPr>
              <a:t>and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unobtrusively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7752" y="7497825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3180" y="6624192"/>
            <a:ext cx="0" cy="878205"/>
          </a:xfrm>
          <a:custGeom>
            <a:avLst/>
            <a:gdLst/>
            <a:ahLst/>
            <a:cxnLst/>
            <a:rect l="l" t="t" r="r" b="b"/>
            <a:pathLst>
              <a:path w="0" h="878204">
                <a:moveTo>
                  <a:pt x="0" y="0"/>
                </a:moveTo>
                <a:lnTo>
                  <a:pt x="0" y="87820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12965" y="6624192"/>
            <a:ext cx="0" cy="878205"/>
          </a:xfrm>
          <a:custGeom>
            <a:avLst/>
            <a:gdLst/>
            <a:ahLst/>
            <a:cxnLst/>
            <a:rect l="l" t="t" r="r" b="b"/>
            <a:pathLst>
              <a:path w="0" h="878204">
                <a:moveTo>
                  <a:pt x="0" y="0"/>
                </a:moveTo>
                <a:lnTo>
                  <a:pt x="0" y="878205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83716" y="7776209"/>
            <a:ext cx="5795010" cy="74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</a:t>
            </a:r>
            <a:r>
              <a:rPr dirty="0" u="sng" sz="1800" spc="-3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Assignments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Long </a:t>
            </a:r>
            <a:r>
              <a:rPr dirty="0" sz="1100" spc="-5">
                <a:latin typeface="Verdana"/>
                <a:cs typeface="Verdana"/>
              </a:rPr>
              <a:t>assignments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extended </a:t>
            </a:r>
            <a:r>
              <a:rPr dirty="0" sz="1100" spc="-5">
                <a:latin typeface="Verdana"/>
                <a:cs typeface="Verdana"/>
              </a:rPr>
              <a:t>to another line by </a:t>
            </a:r>
            <a:r>
              <a:rPr dirty="0" sz="1100">
                <a:latin typeface="Verdana"/>
                <a:cs typeface="Verdana"/>
              </a:rPr>
              <a:t>using an </a:t>
            </a:r>
            <a:r>
              <a:rPr dirty="0" sz="1100" spc="-5">
                <a:latin typeface="Verdana"/>
                <a:cs typeface="Verdana"/>
              </a:rPr>
              <a:t>ellipses (...). </a:t>
            </a:r>
            <a:r>
              <a:rPr dirty="0" sz="1100">
                <a:latin typeface="Verdana"/>
                <a:cs typeface="Verdana"/>
              </a:rPr>
              <a:t>For 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3726" y="9313426"/>
            <a:ext cx="229870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14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3180" y="8688069"/>
            <a:ext cx="5800090" cy="5822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145">
                <a:latin typeface="Arial"/>
                <a:cs typeface="Arial"/>
              </a:rPr>
              <a:t>initial_velocity </a:t>
            </a:r>
            <a:r>
              <a:rPr dirty="0" sz="900" spc="-35">
                <a:latin typeface="Arial"/>
                <a:cs typeface="Arial"/>
              </a:rPr>
              <a:t>=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0;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85">
                <a:latin typeface="Arial"/>
                <a:cs typeface="Arial"/>
              </a:rPr>
              <a:t>acceleration </a:t>
            </a:r>
            <a:r>
              <a:rPr dirty="0" sz="900" spc="-35">
                <a:latin typeface="Arial"/>
                <a:cs typeface="Arial"/>
              </a:rPr>
              <a:t>=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9.8;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30">
                <a:latin typeface="Arial"/>
                <a:cs typeface="Arial"/>
              </a:rPr>
              <a:t>ilaplace(1/s^3)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46120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display 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74218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30">
                <a:latin typeface="Arial"/>
                <a:cs typeface="Arial"/>
              </a:rPr>
              <a:t>t^2/2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487907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185794"/>
            <a:ext cx="5800090" cy="22225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40">
                <a:latin typeface="Arial"/>
                <a:cs typeface="Arial"/>
              </a:rPr>
              <a:t>syms </a:t>
            </a:r>
            <a:r>
              <a:rPr dirty="0" sz="1100" spc="55">
                <a:latin typeface="Arial"/>
                <a:cs typeface="Arial"/>
              </a:rPr>
              <a:t>s </a:t>
            </a:r>
            <a:r>
              <a:rPr dirty="0" sz="1100" spc="300">
                <a:latin typeface="Arial"/>
                <a:cs typeface="Arial"/>
              </a:rPr>
              <a:t>t </a:t>
            </a:r>
            <a:r>
              <a:rPr dirty="0" sz="1100" spc="-5">
                <a:latin typeface="Arial"/>
                <a:cs typeface="Arial"/>
              </a:rPr>
              <a:t>a b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190"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  <a:p>
            <a:pPr marL="73025" marR="3951604">
              <a:lnSpc>
                <a:spcPct val="188600"/>
              </a:lnSpc>
              <a:spcBef>
                <a:spcPts val="10"/>
              </a:spcBef>
            </a:pPr>
            <a:r>
              <a:rPr dirty="0" sz="1100" spc="130">
                <a:latin typeface="Arial"/>
                <a:cs typeface="Arial"/>
              </a:rPr>
              <a:t>ilaplace(1/s^7)  </a:t>
            </a:r>
            <a:r>
              <a:rPr dirty="0" sz="1100" spc="125">
                <a:latin typeface="Arial"/>
                <a:cs typeface="Arial"/>
              </a:rPr>
              <a:t>ilaplace(2/(w+s))  </a:t>
            </a:r>
            <a:r>
              <a:rPr dirty="0" sz="1100" spc="130">
                <a:latin typeface="Arial"/>
                <a:cs typeface="Arial"/>
              </a:rPr>
              <a:t>ilaplace(s/(s^2+4))  </a:t>
            </a:r>
            <a:r>
              <a:rPr dirty="0" sz="1100" spc="145">
                <a:latin typeface="Arial"/>
                <a:cs typeface="Arial"/>
              </a:rPr>
              <a:t>ilaplace(exp(-b*t))  </a:t>
            </a:r>
            <a:r>
              <a:rPr dirty="0" sz="1100" spc="120">
                <a:latin typeface="Arial"/>
                <a:cs typeface="Arial"/>
              </a:rPr>
              <a:t>ilaplace(w/(s^2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0">
                <a:latin typeface="Arial"/>
                <a:cs typeface="Arial"/>
              </a:rPr>
              <a:t>w^2))  </a:t>
            </a:r>
            <a:r>
              <a:rPr dirty="0" sz="1100" spc="135">
                <a:latin typeface="Arial"/>
                <a:cs typeface="Arial"/>
              </a:rPr>
              <a:t>ilaplace(s/(s^2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w^2))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549264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904864"/>
            <a:ext cx="5800090" cy="3488054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t^6/720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4796155">
              <a:lnSpc>
                <a:spcPct val="1884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90">
                <a:latin typeface="Arial"/>
                <a:cs typeface="Arial"/>
              </a:rPr>
              <a:t>2</a:t>
            </a:r>
            <a:r>
              <a:rPr dirty="0" sz="1100" spc="75">
                <a:latin typeface="Arial"/>
                <a:cs typeface="Arial"/>
              </a:rPr>
              <a:t>*</a:t>
            </a:r>
            <a:r>
              <a:rPr dirty="0" sz="1100" spc="5">
                <a:latin typeface="Arial"/>
                <a:cs typeface="Arial"/>
              </a:rPr>
              <a:t>ex</a:t>
            </a:r>
            <a:r>
              <a:rPr dirty="0" sz="1100" spc="15">
                <a:latin typeface="Arial"/>
                <a:cs typeface="Arial"/>
              </a:rPr>
              <a:t>p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245">
                <a:latin typeface="Arial"/>
                <a:cs typeface="Arial"/>
              </a:rPr>
              <a:t>-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165">
                <a:latin typeface="Arial"/>
                <a:cs typeface="Arial"/>
              </a:rPr>
              <a:t>*</a:t>
            </a:r>
            <a:r>
              <a:rPr dirty="0" sz="1100" spc="-185">
                <a:latin typeface="Arial"/>
                <a:cs typeface="Arial"/>
              </a:rPr>
              <a:t>w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5026025">
              <a:lnSpc>
                <a:spcPct val="188200"/>
              </a:lnSpc>
              <a:spcBef>
                <a:spcPts val="5"/>
              </a:spcBef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45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0">
                <a:latin typeface="Arial"/>
                <a:cs typeface="Arial"/>
              </a:rPr>
              <a:t>*</a:t>
            </a:r>
            <a:r>
              <a:rPr dirty="0" sz="1100" spc="305">
                <a:latin typeface="Arial"/>
                <a:cs typeface="Arial"/>
              </a:rPr>
              <a:t>t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0">
                <a:latin typeface="Arial"/>
                <a:cs typeface="Arial"/>
              </a:rPr>
              <a:t>ans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45">
                <a:latin typeface="Arial"/>
                <a:cs typeface="Arial"/>
              </a:rPr>
              <a:t>ilaplace(exp(-b*t), </a:t>
            </a:r>
            <a:r>
              <a:rPr dirty="0" sz="1100" spc="295">
                <a:latin typeface="Arial"/>
                <a:cs typeface="Arial"/>
              </a:rPr>
              <a:t>t,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x)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9056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50495" marR="5026025">
              <a:lnSpc>
                <a:spcPct val="1882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36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305">
                <a:latin typeface="Arial"/>
                <a:cs typeface="Arial"/>
              </a:rPr>
              <a:t>t</a:t>
            </a:r>
            <a:r>
              <a:rPr dirty="0" sz="1100" spc="165">
                <a:latin typeface="Arial"/>
                <a:cs typeface="Arial"/>
              </a:rPr>
              <a:t>*</a:t>
            </a:r>
            <a:r>
              <a:rPr dirty="0" sz="1100" spc="-185">
                <a:latin typeface="Arial"/>
                <a:cs typeface="Arial"/>
              </a:rPr>
              <a:t>w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50495" marR="5026025">
              <a:lnSpc>
                <a:spcPct val="188200"/>
              </a:lnSpc>
            </a:pPr>
            <a:r>
              <a:rPr dirty="0" sz="1100" spc="10">
                <a:latin typeface="Arial"/>
                <a:cs typeface="Arial"/>
              </a:rPr>
              <a:t>ans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45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229">
                <a:latin typeface="Arial"/>
                <a:cs typeface="Arial"/>
              </a:rPr>
              <a:t>(</a:t>
            </a:r>
            <a:r>
              <a:rPr dirty="0" sz="1100" spc="305">
                <a:latin typeface="Arial"/>
                <a:cs typeface="Arial"/>
              </a:rPr>
              <a:t>t</a:t>
            </a:r>
            <a:r>
              <a:rPr dirty="0" sz="1100" spc="165">
                <a:latin typeface="Arial"/>
                <a:cs typeface="Arial"/>
              </a:rPr>
              <a:t>*</a:t>
            </a:r>
            <a:r>
              <a:rPr dirty="0" sz="1100" spc="-185">
                <a:latin typeface="Arial"/>
                <a:cs typeface="Arial"/>
              </a:rPr>
              <a:t>w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3102990"/>
            <a:ext cx="5795010" cy="1707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Fourier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Transforms	</a:t>
            </a:r>
            <a:endParaRPr sz="1800">
              <a:latin typeface="Arial"/>
              <a:cs typeface="Arial"/>
            </a:endParaRPr>
          </a:p>
          <a:p>
            <a:pPr algn="just" marL="30480" marR="22860">
              <a:lnSpc>
                <a:spcPct val="109100"/>
              </a:lnSpc>
              <a:spcBef>
                <a:spcPts val="675"/>
              </a:spcBef>
            </a:pPr>
            <a:r>
              <a:rPr dirty="0" sz="1100" spc="-5">
                <a:latin typeface="Verdana"/>
                <a:cs typeface="Verdana"/>
              </a:rPr>
              <a:t>Fourier transforms commonly transforms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mathematical function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time, f(t),  into </a:t>
            </a:r>
            <a:r>
              <a:rPr dirty="0" sz="1100">
                <a:latin typeface="Verdana"/>
                <a:cs typeface="Verdana"/>
              </a:rPr>
              <a:t>a new </a:t>
            </a:r>
            <a:r>
              <a:rPr dirty="0" sz="1100" spc="-5">
                <a:latin typeface="Verdana"/>
                <a:cs typeface="Verdana"/>
              </a:rPr>
              <a:t>function, sometimes </a:t>
            </a:r>
            <a:r>
              <a:rPr dirty="0" sz="1100">
                <a:latin typeface="Verdana"/>
                <a:cs typeface="Verdana"/>
              </a:rPr>
              <a:t>denoted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or F, </a:t>
            </a:r>
            <a:r>
              <a:rPr dirty="0" sz="1100" spc="-5">
                <a:latin typeface="Verdana"/>
                <a:cs typeface="Verdana"/>
              </a:rPr>
              <a:t>whose </a:t>
            </a:r>
            <a:r>
              <a:rPr dirty="0" sz="1100">
                <a:latin typeface="Verdana"/>
                <a:cs typeface="Verdana"/>
              </a:rPr>
              <a:t>argument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frequency  </a:t>
            </a:r>
            <a:r>
              <a:rPr dirty="0" sz="1100" spc="-5">
                <a:latin typeface="Verdana"/>
                <a:cs typeface="Verdana"/>
              </a:rPr>
              <a:t>with units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cycles/s (hertz)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radians </a:t>
            </a:r>
            <a:r>
              <a:rPr dirty="0" sz="1100">
                <a:latin typeface="Verdana"/>
                <a:cs typeface="Verdana"/>
              </a:rPr>
              <a:t>per second. The new 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then  known as the Fourier transform and/or the </a:t>
            </a:r>
            <a:r>
              <a:rPr dirty="0" sz="1100">
                <a:latin typeface="Verdana"/>
                <a:cs typeface="Verdana"/>
              </a:rPr>
              <a:t>frequency spectrum of </a:t>
            </a:r>
            <a:r>
              <a:rPr dirty="0" sz="1100" spc="-5">
                <a:latin typeface="Verdana"/>
                <a:cs typeface="Verdana"/>
              </a:rPr>
              <a:t>the function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971922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40">
                <a:latin typeface="Arial"/>
                <a:cs typeface="Arial"/>
              </a:rPr>
              <a:t>syms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73025" marR="2646045">
              <a:lnSpc>
                <a:spcPct val="188600"/>
              </a:lnSpc>
              <a:spcBef>
                <a:spcPts val="5"/>
              </a:spcBef>
              <a:tabLst>
                <a:tab pos="1372870" algn="l"/>
                <a:tab pos="1456690" algn="l"/>
              </a:tabLst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exp(-2*x^2);		</a:t>
            </a:r>
            <a:r>
              <a:rPr dirty="0" sz="1100" spc="-40">
                <a:latin typeface="Arial"/>
                <a:cs typeface="Arial"/>
              </a:rPr>
              <a:t>%our </a:t>
            </a:r>
            <a:r>
              <a:rPr dirty="0" sz="1100" spc="114">
                <a:latin typeface="Arial"/>
                <a:cs typeface="Arial"/>
              </a:rPr>
              <a:t>function  </a:t>
            </a:r>
            <a:r>
              <a:rPr dirty="0" sz="1100" spc="175">
                <a:latin typeface="Arial"/>
                <a:cs typeface="Arial"/>
              </a:rPr>
              <a:t>ezplot(f,[-2,2])	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160">
                <a:latin typeface="Arial"/>
                <a:cs typeface="Arial"/>
              </a:rPr>
              <a:t>plot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70">
                <a:latin typeface="Arial"/>
                <a:cs typeface="Arial"/>
              </a:rPr>
              <a:t>our </a:t>
            </a:r>
            <a:r>
              <a:rPr dirty="0" sz="1100" spc="120">
                <a:latin typeface="Arial"/>
                <a:cs typeface="Arial"/>
              </a:rPr>
              <a:t>function  </a:t>
            </a:r>
            <a:r>
              <a:rPr dirty="0" sz="1100" spc="-65">
                <a:latin typeface="Arial"/>
                <a:cs typeface="Arial"/>
              </a:rPr>
              <a:t>FT 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185">
                <a:latin typeface="Arial"/>
                <a:cs typeface="Arial"/>
              </a:rPr>
              <a:t>fourier(f)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Fourier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transform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381238"/>
            <a:ext cx="40709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plots the 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484" y="3615054"/>
            <a:ext cx="1946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The </a:t>
            </a:r>
            <a:r>
              <a:rPr dirty="0" sz="1050" spc="-5">
                <a:latin typeface="Arial"/>
                <a:cs typeface="Arial"/>
              </a:rPr>
              <a:t>following result is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displayed: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949318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65">
                <a:latin typeface="Arial"/>
                <a:cs typeface="Arial"/>
              </a:rPr>
              <a:t>FT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(2^(1/2)*pi^(1/2)*exp(-w^2/8))/2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732146"/>
            <a:ext cx="23837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Plotting the Fourier </a:t>
            </a:r>
            <a:r>
              <a:rPr dirty="0" sz="1100">
                <a:latin typeface="Verdana"/>
                <a:cs typeface="Verdana"/>
              </a:rPr>
              <a:t>transform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508774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00">
                <a:latin typeface="Arial"/>
                <a:cs typeface="Arial"/>
              </a:rPr>
              <a:t>ezplot(FT)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555360"/>
            <a:ext cx="187896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Gives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6376" y="914399"/>
            <a:ext cx="3066288" cy="252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22932" y="5855207"/>
            <a:ext cx="3314700" cy="278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223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723680"/>
            <a:ext cx="5795010" cy="90995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Inverse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Fourier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Transforms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75"/>
              </a:spcBef>
            </a:pPr>
            <a:r>
              <a:rPr dirty="0" sz="1100" spc="-5">
                <a:latin typeface="Verdana"/>
                <a:cs typeface="Verdana"/>
              </a:rPr>
              <a:t>MATLAB provides the </a:t>
            </a:r>
            <a:r>
              <a:rPr dirty="0" sz="1100" spc="-5" b="1">
                <a:latin typeface="Verdana"/>
                <a:cs typeface="Verdana"/>
              </a:rPr>
              <a:t>ifourier </a:t>
            </a:r>
            <a:r>
              <a:rPr dirty="0" sz="1100">
                <a:latin typeface="Verdana"/>
                <a:cs typeface="Verdana"/>
              </a:rPr>
              <a:t>command for </a:t>
            </a:r>
            <a:r>
              <a:rPr dirty="0" sz="1100" spc="-5">
                <a:latin typeface="Verdana"/>
                <a:cs typeface="Verdana"/>
              </a:rPr>
              <a:t>computing the inverse Fourier  transform </a:t>
            </a:r>
            <a:r>
              <a:rPr dirty="0" sz="1100">
                <a:latin typeface="Verdana"/>
                <a:cs typeface="Verdana"/>
              </a:rPr>
              <a:t>of a function. For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795525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ifourier(-2*exp(-abs(w)))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262885"/>
            <a:ext cx="46120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display 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2618485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00">
                <a:latin typeface="Arial"/>
                <a:cs typeface="Arial"/>
              </a:rPr>
              <a:t>f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0">
                <a:latin typeface="Arial"/>
                <a:cs typeface="Arial"/>
              </a:rPr>
              <a:t>-2/(pi*(x^2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155">
                <a:latin typeface="Arial"/>
                <a:cs typeface="Arial"/>
              </a:rPr>
              <a:t>1))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1723"/>
            <a:ext cx="5795010" cy="5598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0480" marR="2667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GNU Octave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high-level programming language </a:t>
            </a:r>
            <a:r>
              <a:rPr dirty="0" sz="1100" spc="-10">
                <a:latin typeface="Verdana"/>
                <a:cs typeface="Verdana"/>
              </a:rPr>
              <a:t>like </a:t>
            </a:r>
            <a:r>
              <a:rPr dirty="0" sz="1100">
                <a:latin typeface="Verdana"/>
                <a:cs typeface="Verdana"/>
              </a:rPr>
              <a:t>MATLAB and </a:t>
            </a:r>
            <a:r>
              <a:rPr dirty="0" sz="1100" spc="-10">
                <a:latin typeface="Verdana"/>
                <a:cs typeface="Verdana"/>
              </a:rPr>
              <a:t>it is </a:t>
            </a:r>
            <a:r>
              <a:rPr dirty="0" sz="1100" spc="-5">
                <a:latin typeface="Verdana"/>
                <a:cs typeface="Verdana"/>
              </a:rPr>
              <a:t>mostly  compatible with MATLAB.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numerical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computations.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Octave has the following </a:t>
            </a:r>
            <a:r>
              <a:rPr dirty="0" sz="1100">
                <a:latin typeface="Verdana"/>
                <a:cs typeface="Verdana"/>
              </a:rPr>
              <a:t>common </a:t>
            </a:r>
            <a:r>
              <a:rPr dirty="0" sz="1100" spc="-5">
                <a:latin typeface="Verdana"/>
                <a:cs typeface="Verdana"/>
              </a:rPr>
              <a:t>features with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MATLAB: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 spc="-5">
                <a:latin typeface="Verdana"/>
                <a:cs typeface="Verdana"/>
              </a:rPr>
              <a:t>Matrices are fundamental data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type.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has built-in </a:t>
            </a:r>
            <a:r>
              <a:rPr dirty="0" sz="1100">
                <a:latin typeface="Verdana"/>
                <a:cs typeface="Verdana"/>
              </a:rPr>
              <a:t>support for </a:t>
            </a:r>
            <a:r>
              <a:rPr dirty="0" sz="1100" spc="-5">
                <a:latin typeface="Verdana"/>
                <a:cs typeface="Verdana"/>
              </a:rPr>
              <a:t>complex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has built-in math functions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">
                <a:latin typeface="Verdana"/>
                <a:cs typeface="Verdana"/>
              </a:rPr>
              <a:t> libraries.</a:t>
            </a:r>
            <a:endParaRPr sz="1100">
              <a:latin typeface="Verdana"/>
              <a:cs typeface="Verdana"/>
            </a:endParaRPr>
          </a:p>
          <a:p>
            <a:pPr marL="487680" indent="-228600">
              <a:lnSpc>
                <a:spcPct val="100000"/>
              </a:lnSpc>
              <a:spcBef>
                <a:spcPts val="61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supports </a:t>
            </a:r>
            <a:r>
              <a:rPr dirty="0" sz="1100">
                <a:latin typeface="Verdana"/>
                <a:cs typeface="Verdana"/>
              </a:rPr>
              <a:t>user-defined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8600"/>
              </a:lnSpc>
              <a:spcBef>
                <a:spcPts val="509"/>
              </a:spcBef>
            </a:pPr>
            <a:r>
              <a:rPr dirty="0" sz="1100" spc="-5">
                <a:latin typeface="Verdana"/>
                <a:cs typeface="Verdana"/>
              </a:rPr>
              <a:t>GNU Octave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freely redistributable software. </a:t>
            </a:r>
            <a:r>
              <a:rPr dirty="0" sz="1100">
                <a:latin typeface="Verdana"/>
                <a:cs typeface="Verdana"/>
              </a:rPr>
              <a:t>You </a:t>
            </a:r>
            <a:r>
              <a:rPr dirty="0" sz="1100" spc="-5">
                <a:latin typeface="Verdana"/>
                <a:cs typeface="Verdana"/>
              </a:rPr>
              <a:t>may redistribute it and/or  modify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under the terms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10">
                <a:latin typeface="Verdana"/>
                <a:cs typeface="Verdana"/>
              </a:rPr>
              <a:t>GNU </a:t>
            </a:r>
            <a:r>
              <a:rPr dirty="0" sz="1100" spc="-5">
                <a:latin typeface="Verdana"/>
                <a:cs typeface="Verdana"/>
              </a:rPr>
              <a:t>General Public </a:t>
            </a:r>
            <a:r>
              <a:rPr dirty="0" sz="1100">
                <a:latin typeface="Verdana"/>
                <a:cs typeface="Verdana"/>
              </a:rPr>
              <a:t>License </a:t>
            </a:r>
            <a:r>
              <a:rPr dirty="0" sz="1100" spc="-5">
                <a:latin typeface="Verdana"/>
                <a:cs typeface="Verdana"/>
              </a:rPr>
              <a:t>(GPL) as published  by the </a:t>
            </a:r>
            <a:r>
              <a:rPr dirty="0" sz="1100">
                <a:latin typeface="Verdana"/>
                <a:cs typeface="Verdana"/>
              </a:rPr>
              <a:t>Free </a:t>
            </a:r>
            <a:r>
              <a:rPr dirty="0" sz="1100" spc="-5">
                <a:latin typeface="Verdana"/>
                <a:cs typeface="Verdana"/>
              </a:rPr>
              <a:t>Software Foundation.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 </a:t>
            </a:r>
            <a:r>
              <a:rPr dirty="0" u="sng" sz="18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vs</a:t>
            </a:r>
            <a:r>
              <a:rPr dirty="0" u="sng" sz="1800" spc="-4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Octave	</a:t>
            </a:r>
            <a:endParaRPr sz="1800">
              <a:latin typeface="Arial"/>
              <a:cs typeface="Arial"/>
            </a:endParaRPr>
          </a:p>
          <a:p>
            <a:pPr algn="just" marL="30480" marR="24765">
              <a:lnSpc>
                <a:spcPct val="109100"/>
              </a:lnSpc>
              <a:spcBef>
                <a:spcPts val="665"/>
              </a:spcBef>
            </a:pPr>
            <a:r>
              <a:rPr dirty="0" sz="1100">
                <a:latin typeface="Verdana"/>
                <a:cs typeface="Verdana"/>
              </a:rPr>
              <a:t>Most </a:t>
            </a:r>
            <a:r>
              <a:rPr dirty="0" sz="1100" spc="-5">
                <a:latin typeface="Verdana"/>
                <a:cs typeface="Verdana"/>
              </a:rPr>
              <a:t>MATLAB programs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Octave, </a:t>
            </a:r>
            <a:r>
              <a:rPr dirty="0" sz="1100">
                <a:latin typeface="Verdana"/>
                <a:cs typeface="Verdana"/>
              </a:rPr>
              <a:t>but some of </a:t>
            </a:r>
            <a:r>
              <a:rPr dirty="0" sz="1100" spc="-5">
                <a:latin typeface="Verdana"/>
                <a:cs typeface="Verdana"/>
              </a:rPr>
              <a:t>the Octave programs may</a:t>
            </a:r>
            <a:r>
              <a:rPr dirty="0" sz="1100" spc="-2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not  run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because, Octave allows </a:t>
            </a:r>
            <a:r>
              <a:rPr dirty="0" sz="1100">
                <a:latin typeface="Verdana"/>
                <a:cs typeface="Verdana"/>
              </a:rPr>
              <a:t>some </a:t>
            </a:r>
            <a:r>
              <a:rPr dirty="0" sz="1100" spc="-5">
                <a:latin typeface="Verdana"/>
                <a:cs typeface="Verdana"/>
              </a:rPr>
              <a:t>syntax that </a:t>
            </a:r>
            <a:r>
              <a:rPr dirty="0" sz="1100">
                <a:latin typeface="Verdana"/>
                <a:cs typeface="Verdana"/>
              </a:rPr>
              <a:t>MATLAB does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not.</a:t>
            </a:r>
            <a:endParaRPr sz="1100">
              <a:latin typeface="Verdana"/>
              <a:cs typeface="Verdana"/>
            </a:endParaRPr>
          </a:p>
          <a:p>
            <a:pPr algn="just" marL="30480" marR="23495">
              <a:lnSpc>
                <a:spcPct val="109100"/>
              </a:lnSpc>
              <a:spcBef>
                <a:spcPts val="80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supports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quotes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only,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but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Octave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supports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both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double </a:t>
            </a:r>
            <a:r>
              <a:rPr dirty="0" sz="1100">
                <a:latin typeface="Verdana"/>
                <a:cs typeface="Verdana"/>
              </a:rPr>
              <a:t>quotes for </a:t>
            </a:r>
            <a:r>
              <a:rPr dirty="0" sz="1100" spc="-5">
                <a:latin typeface="Verdana"/>
                <a:cs typeface="Verdana"/>
              </a:rPr>
              <a:t>defining strings. </a:t>
            </a: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are looking </a:t>
            </a:r>
            <a:r>
              <a:rPr dirty="0" sz="1100">
                <a:latin typeface="Verdana"/>
                <a:cs typeface="Verdana"/>
              </a:rPr>
              <a:t>for a </a:t>
            </a:r>
            <a:r>
              <a:rPr dirty="0" sz="1100" spc="-5">
                <a:latin typeface="Verdana"/>
                <a:cs typeface="Verdana"/>
              </a:rPr>
              <a:t>tutorial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Octave,  </a:t>
            </a:r>
            <a:r>
              <a:rPr dirty="0" sz="1100" spc="-5">
                <a:latin typeface="Verdana"/>
                <a:cs typeface="Verdana"/>
              </a:rPr>
              <a:t>then kindly </a:t>
            </a:r>
            <a:r>
              <a:rPr dirty="0" sz="1100">
                <a:latin typeface="Verdana"/>
                <a:cs typeface="Verdana"/>
              </a:rPr>
              <a:t>go </a:t>
            </a:r>
            <a:r>
              <a:rPr dirty="0" sz="1100" spc="-5">
                <a:latin typeface="Verdana"/>
                <a:cs typeface="Verdana"/>
              </a:rPr>
              <a:t>through this tutorial from beginning which </a:t>
            </a:r>
            <a:r>
              <a:rPr dirty="0" sz="1100">
                <a:latin typeface="Verdana"/>
                <a:cs typeface="Verdana"/>
              </a:rPr>
              <a:t>covers both MATLAB </a:t>
            </a:r>
            <a:r>
              <a:rPr dirty="0" sz="1100" spc="-5">
                <a:latin typeface="Verdana"/>
                <a:cs typeface="Verdana"/>
              </a:rPr>
              <a:t>as  well as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Octave.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Compatible Examples</a:t>
            </a:r>
            <a:endParaRPr sz="1200">
              <a:latin typeface="Arial"/>
              <a:cs typeface="Arial"/>
            </a:endParaRPr>
          </a:p>
          <a:p>
            <a:pPr algn="just" marL="30480" marR="23495">
              <a:lnSpc>
                <a:spcPct val="108600"/>
              </a:lnSpc>
              <a:spcBef>
                <a:spcPts val="505"/>
              </a:spcBef>
            </a:pPr>
            <a:r>
              <a:rPr dirty="0" sz="1100" spc="-5">
                <a:latin typeface="Verdana"/>
                <a:cs typeface="Verdana"/>
              </a:rPr>
              <a:t>Almost all the examples </a:t>
            </a:r>
            <a:r>
              <a:rPr dirty="0" sz="1100">
                <a:latin typeface="Verdana"/>
                <a:cs typeface="Verdana"/>
              </a:rPr>
              <a:t>covered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this tutorial </a:t>
            </a:r>
            <a:r>
              <a:rPr dirty="0" sz="1100" spc="-5">
                <a:latin typeface="Verdana"/>
                <a:cs typeface="Verdana"/>
              </a:rPr>
              <a:t>are compatible with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as  well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Octave.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Let's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try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Octave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produces  same </a:t>
            </a:r>
            <a:r>
              <a:rPr dirty="0" sz="1100" spc="-5">
                <a:latin typeface="Verdana"/>
                <a:cs typeface="Verdana"/>
              </a:rPr>
              <a:t>result without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syntax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changes: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93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This example creates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3D surface map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function </a:t>
            </a:r>
            <a:r>
              <a:rPr dirty="0" sz="1100">
                <a:latin typeface="Verdana"/>
                <a:cs typeface="Verdana"/>
              </a:rPr>
              <a:t>g = xe</a:t>
            </a:r>
            <a:r>
              <a:rPr dirty="0" baseline="31746" sz="1050">
                <a:latin typeface="Verdana"/>
                <a:cs typeface="Verdana"/>
              </a:rPr>
              <a:t>-(x2 </a:t>
            </a:r>
            <a:r>
              <a:rPr dirty="0" baseline="31746" sz="1050" spc="-7">
                <a:latin typeface="Verdana"/>
                <a:cs typeface="Verdana"/>
              </a:rPr>
              <a:t>+ y2)</a:t>
            </a:r>
            <a:r>
              <a:rPr dirty="0" sz="1100" spc="-5">
                <a:latin typeface="Verdana"/>
                <a:cs typeface="Verdana"/>
              </a:rPr>
              <a:t>. Create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script file and </a:t>
            </a:r>
            <a:r>
              <a:rPr dirty="0" sz="1100">
                <a:latin typeface="Verdana"/>
                <a:cs typeface="Verdana"/>
              </a:rPr>
              <a:t>type the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7560309"/>
            <a:ext cx="5800090" cy="12757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200">
                <a:latin typeface="Arial"/>
                <a:cs typeface="Arial"/>
              </a:rPr>
              <a:t>[x,y]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meshgrid(-2:.2:2);</a:t>
            </a:r>
            <a:endParaRPr sz="1100">
              <a:latin typeface="Arial"/>
              <a:cs typeface="Arial"/>
            </a:endParaRPr>
          </a:p>
          <a:p>
            <a:pPr marL="73025" marR="3643629">
              <a:lnSpc>
                <a:spcPct val="189100"/>
              </a:lnSpc>
            </a:pPr>
            <a:r>
              <a:rPr dirty="0" sz="1100" spc="-5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235">
                <a:latin typeface="Arial"/>
                <a:cs typeface="Arial"/>
              </a:rPr>
              <a:t>.* </a:t>
            </a:r>
            <a:r>
              <a:rPr dirty="0" sz="1100" spc="100">
                <a:latin typeface="Arial"/>
                <a:cs typeface="Arial"/>
              </a:rPr>
              <a:t>exp(-x.^2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155">
                <a:latin typeface="Arial"/>
                <a:cs typeface="Arial"/>
              </a:rPr>
              <a:t>y.^2);  </a:t>
            </a:r>
            <a:r>
              <a:rPr dirty="0" sz="1100" spc="165">
                <a:latin typeface="Arial"/>
                <a:cs typeface="Arial"/>
              </a:rPr>
              <a:t>surf(x, </a:t>
            </a:r>
            <a:r>
              <a:rPr dirty="0" sz="1100" spc="170">
                <a:latin typeface="Arial"/>
                <a:cs typeface="Arial"/>
              </a:rPr>
              <a:t>y,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g)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804" y="476503"/>
            <a:ext cx="516826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28. </a:t>
            </a:r>
            <a:r>
              <a:rPr dirty="0" spc="-155"/>
              <a:t>GNU </a:t>
            </a:r>
            <a:r>
              <a:rPr dirty="0" spc="-270"/>
              <a:t>OCTAVE</a:t>
            </a:r>
            <a:r>
              <a:rPr dirty="0" spc="-240"/>
              <a:t> </a:t>
            </a:r>
            <a:r>
              <a:rPr dirty="0" spc="-290"/>
              <a:t>TUTORIAL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225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5053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the following 3-D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213324"/>
            <a:ext cx="5758180" cy="173863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Non-compatible Examples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495"/>
              </a:spcBef>
            </a:pPr>
            <a:r>
              <a:rPr dirty="0" sz="1100">
                <a:latin typeface="Verdana"/>
                <a:cs typeface="Verdana"/>
              </a:rPr>
              <a:t>Though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functionality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available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Octave,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some  </a:t>
            </a:r>
            <a:r>
              <a:rPr dirty="0" sz="1100" spc="-5">
                <a:latin typeface="Verdana"/>
                <a:cs typeface="Verdana"/>
              </a:rPr>
              <a:t>functionality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Differential </a:t>
            </a:r>
            <a:r>
              <a:rPr dirty="0" sz="1100">
                <a:latin typeface="Verdana"/>
                <a:cs typeface="Verdana"/>
              </a:rPr>
              <a:t>&amp; </a:t>
            </a:r>
            <a:r>
              <a:rPr dirty="0" sz="1100" spc="-5">
                <a:latin typeface="Verdana"/>
                <a:cs typeface="Verdana"/>
              </a:rPr>
              <a:t>Integration Calculus, which </a:t>
            </a:r>
            <a:r>
              <a:rPr dirty="0" sz="1100">
                <a:latin typeface="Verdana"/>
                <a:cs typeface="Verdana"/>
              </a:rPr>
              <a:t>does not  </a:t>
            </a:r>
            <a:r>
              <a:rPr dirty="0" sz="1100" spc="-5">
                <a:latin typeface="Verdana"/>
                <a:cs typeface="Verdana"/>
              </a:rPr>
              <a:t>match </a:t>
            </a:r>
            <a:r>
              <a:rPr dirty="0" sz="1100">
                <a:latin typeface="Verdana"/>
                <a:cs typeface="Verdana"/>
              </a:rPr>
              <a:t>exactly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languages. This tutorial has tried to give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type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examples </a:t>
            </a:r>
            <a:r>
              <a:rPr dirty="0" sz="1100">
                <a:latin typeface="Verdana"/>
                <a:cs typeface="Verdana"/>
              </a:rPr>
              <a:t>where </a:t>
            </a:r>
            <a:r>
              <a:rPr dirty="0" sz="1100" spc="-5">
                <a:latin typeface="Verdana"/>
                <a:cs typeface="Verdana"/>
              </a:rPr>
              <a:t>they differed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their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syntax.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9100"/>
              </a:lnSpc>
              <a:spcBef>
                <a:spcPts val="805"/>
              </a:spcBef>
            </a:pPr>
            <a:r>
              <a:rPr dirty="0" sz="1100" spc="-5">
                <a:latin typeface="Verdana"/>
                <a:cs typeface="Verdana"/>
              </a:rPr>
              <a:t>Consider following example where MATLAB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Octave </a:t>
            </a:r>
            <a:r>
              <a:rPr dirty="0" sz="1100">
                <a:latin typeface="Verdana"/>
                <a:cs typeface="Verdana"/>
              </a:rPr>
              <a:t>make use of </a:t>
            </a:r>
            <a:r>
              <a:rPr dirty="0" sz="1100" spc="-5">
                <a:latin typeface="Verdana"/>
                <a:cs typeface="Verdana"/>
              </a:rPr>
              <a:t>different  functions to </a:t>
            </a:r>
            <a:r>
              <a:rPr dirty="0" sz="1100">
                <a:latin typeface="Verdana"/>
                <a:cs typeface="Verdana"/>
              </a:rPr>
              <a:t>get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area of a </a:t>
            </a:r>
            <a:r>
              <a:rPr dirty="0" sz="1100" spc="-5">
                <a:latin typeface="Verdana"/>
                <a:cs typeface="Verdana"/>
              </a:rPr>
              <a:t>curve: f(x) </a:t>
            </a:r>
            <a:r>
              <a:rPr dirty="0" sz="1100">
                <a:latin typeface="Verdana"/>
                <a:cs typeface="Verdana"/>
              </a:rPr>
              <a:t>= x</a:t>
            </a:r>
            <a:r>
              <a:rPr dirty="0" baseline="31746" sz="1050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cos(x) for −4 ≤ x ≤ </a:t>
            </a:r>
            <a:r>
              <a:rPr dirty="0" sz="1100" spc="-5">
                <a:latin typeface="Verdana"/>
                <a:cs typeface="Verdana"/>
              </a:rPr>
              <a:t>9. </a:t>
            </a:r>
            <a:r>
              <a:rPr dirty="0" sz="1100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version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113652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x^2*cos(x);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65">
                <a:latin typeface="Arial"/>
                <a:cs typeface="Arial"/>
              </a:rPr>
              <a:t>ezplot(f,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190">
                <a:latin typeface="Arial"/>
                <a:cs typeface="Arial"/>
              </a:rPr>
              <a:t>[-4,9])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245">
                <a:latin typeface="Arial"/>
                <a:cs typeface="Arial"/>
              </a:rPr>
              <a:t>int(f, </a:t>
            </a:r>
            <a:r>
              <a:rPr dirty="0" sz="1100" spc="175">
                <a:latin typeface="Arial"/>
                <a:cs typeface="Arial"/>
              </a:rPr>
              <a:t>-4,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9)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disp('Area: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20" y="1199387"/>
            <a:ext cx="3962400" cy="294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226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398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plots 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484" y="4447158"/>
            <a:ext cx="1953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Arial"/>
                <a:cs typeface="Arial"/>
              </a:rPr>
              <a:t>The </a:t>
            </a:r>
            <a:r>
              <a:rPr dirty="0" sz="1050" spc="-5">
                <a:latin typeface="Arial"/>
                <a:cs typeface="Arial"/>
              </a:rPr>
              <a:t>following result is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displayed</a:t>
            </a:r>
            <a:r>
              <a:rPr dirty="0" sz="120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805806"/>
            <a:ext cx="5800090" cy="19056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73025" marR="2337435">
              <a:lnSpc>
                <a:spcPct val="376400"/>
              </a:lnSpc>
              <a:spcBef>
                <a:spcPts val="15"/>
              </a:spcBef>
            </a:pPr>
            <a:r>
              <a:rPr dirty="0" sz="1100" spc="90">
                <a:latin typeface="Arial"/>
                <a:cs typeface="Arial"/>
              </a:rPr>
              <a:t>8*cos(4)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5">
                <a:latin typeface="Arial"/>
                <a:cs typeface="Arial"/>
              </a:rPr>
              <a:t>18*cos(9)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14*sin(4)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10">
                <a:latin typeface="Arial"/>
                <a:cs typeface="Arial"/>
              </a:rPr>
              <a:t>79*sin(9)  </a:t>
            </a:r>
            <a:r>
              <a:rPr dirty="0" sz="1100" spc="75">
                <a:latin typeface="Arial"/>
                <a:cs typeface="Arial"/>
              </a:rPr>
              <a:t>Area: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dirty="0" sz="1100" spc="40">
                <a:latin typeface="Arial"/>
                <a:cs typeface="Arial"/>
              </a:rPr>
              <a:t>0.3326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839178"/>
            <a:ext cx="5757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But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 spc="-10">
                <a:latin typeface="Verdana"/>
                <a:cs typeface="Verdana"/>
              </a:rPr>
              <a:t>give </a:t>
            </a:r>
            <a:r>
              <a:rPr dirty="0" sz="1100" spc="-5">
                <a:latin typeface="Verdana"/>
                <a:cs typeface="Verdana"/>
              </a:rPr>
              <a:t>area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curve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Octave, you will have to make </a:t>
            </a:r>
            <a:r>
              <a:rPr dirty="0" sz="1100">
                <a:latin typeface="Verdana"/>
                <a:cs typeface="Verdana"/>
              </a:rPr>
              <a:t>use  of </a:t>
            </a:r>
            <a:r>
              <a:rPr dirty="0" sz="1100" spc="-5" b="1">
                <a:latin typeface="Verdana"/>
                <a:cs typeface="Verdana"/>
              </a:rPr>
              <a:t>symbolic </a:t>
            </a:r>
            <a:r>
              <a:rPr dirty="0" sz="1100" spc="-5">
                <a:latin typeface="Verdana"/>
                <a:cs typeface="Verdana"/>
              </a:rPr>
              <a:t>package as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391145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0">
                <a:latin typeface="Arial"/>
                <a:cs typeface="Arial"/>
              </a:rPr>
              <a:t>pkg </a:t>
            </a:r>
            <a:r>
              <a:rPr dirty="0" sz="1100" spc="80">
                <a:latin typeface="Arial"/>
                <a:cs typeface="Arial"/>
              </a:rPr>
              <a:t>load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symbolic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symbols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sym("x");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inline("x^2*cos(x)");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6420" y="1199387"/>
            <a:ext cx="3877055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227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22231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73025" marR="4106545">
              <a:lnSpc>
                <a:spcPct val="188200"/>
              </a:lnSpc>
            </a:pPr>
            <a:r>
              <a:rPr dirty="0" sz="1100" spc="165">
                <a:latin typeface="Arial"/>
                <a:cs typeface="Arial"/>
              </a:rPr>
              <a:t>ezplot(f, </a:t>
            </a:r>
            <a:r>
              <a:rPr dirty="0" sz="1100" spc="190">
                <a:latin typeface="Arial"/>
                <a:cs typeface="Arial"/>
              </a:rPr>
              <a:t>[-4,9]) 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1100" spc="50">
                <a:latin typeface="Arial"/>
                <a:cs typeface="Arial"/>
              </a:rPr>
              <a:t>-deps</a:t>
            </a:r>
            <a:r>
              <a:rPr dirty="0" sz="1100" spc="3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graph.eps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95">
                <a:latin typeface="Arial"/>
                <a:cs typeface="Arial"/>
              </a:rPr>
              <a:t>[a, </a:t>
            </a:r>
            <a:r>
              <a:rPr dirty="0" sz="1100" spc="190">
                <a:latin typeface="Arial"/>
                <a:cs typeface="Arial"/>
              </a:rPr>
              <a:t>ierror, </a:t>
            </a:r>
            <a:r>
              <a:rPr dirty="0" sz="1100" spc="120">
                <a:latin typeface="Arial"/>
                <a:cs typeface="Arial"/>
              </a:rPr>
              <a:t>nfneval]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10">
                <a:latin typeface="Arial"/>
                <a:cs typeface="Arial"/>
              </a:rPr>
              <a:t>quad(f, </a:t>
            </a:r>
            <a:r>
              <a:rPr dirty="0" sz="1100" spc="175">
                <a:latin typeface="Arial"/>
                <a:cs typeface="Arial"/>
              </a:rPr>
              <a:t>-4,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175">
                <a:latin typeface="Arial"/>
                <a:cs typeface="Arial"/>
              </a:rPr>
              <a:t>9);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25">
                <a:latin typeface="Arial"/>
                <a:cs typeface="Arial"/>
              </a:rPr>
              <a:t>display('Area: </a:t>
            </a:r>
            <a:r>
              <a:rPr dirty="0" sz="1100" spc="305">
                <a:latin typeface="Arial"/>
                <a:cs typeface="Arial"/>
              </a:rPr>
              <a:t>'),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disp(double(a));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228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60085" cy="6690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91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Simulink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simulation </a:t>
            </a:r>
            <a:r>
              <a:rPr dirty="0" sz="1100">
                <a:latin typeface="Verdana"/>
                <a:cs typeface="Verdana"/>
              </a:rPr>
              <a:t>and model-based </a:t>
            </a:r>
            <a:r>
              <a:rPr dirty="0" sz="1100" spc="-5">
                <a:latin typeface="Verdana"/>
                <a:cs typeface="Verdana"/>
              </a:rPr>
              <a:t>design environment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dynamic </a:t>
            </a:r>
            <a:r>
              <a:rPr dirty="0" sz="1100">
                <a:latin typeface="Verdana"/>
                <a:cs typeface="Verdana"/>
              </a:rPr>
              <a:t>and  embedded systems, </a:t>
            </a:r>
            <a:r>
              <a:rPr dirty="0" sz="1100" spc="-5">
                <a:latin typeface="Verdana"/>
                <a:cs typeface="Verdana"/>
              </a:rPr>
              <a:t>integrated with </a:t>
            </a:r>
            <a:r>
              <a:rPr dirty="0" sz="1100">
                <a:latin typeface="Verdana"/>
                <a:cs typeface="Verdana"/>
              </a:rPr>
              <a:t>MATLAB. </a:t>
            </a:r>
            <a:r>
              <a:rPr dirty="0" sz="1100" spc="-5">
                <a:latin typeface="Verdana"/>
                <a:cs typeface="Verdana"/>
              </a:rPr>
              <a:t>Simulink, also </a:t>
            </a:r>
            <a:r>
              <a:rPr dirty="0" sz="1100">
                <a:latin typeface="Verdana"/>
                <a:cs typeface="Verdana"/>
              </a:rPr>
              <a:t>developed </a:t>
            </a:r>
            <a:r>
              <a:rPr dirty="0" sz="1100" spc="-5">
                <a:latin typeface="Verdana"/>
                <a:cs typeface="Verdana"/>
              </a:rPr>
              <a:t>by  MathWorks,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data flow graphical programming language </a:t>
            </a:r>
            <a:r>
              <a:rPr dirty="0" sz="1100">
                <a:latin typeface="Verdana"/>
                <a:cs typeface="Verdana"/>
              </a:rPr>
              <a:t>tool for </a:t>
            </a:r>
            <a:r>
              <a:rPr dirty="0" sz="1100" spc="-5">
                <a:latin typeface="Verdana"/>
                <a:cs typeface="Verdana"/>
              </a:rPr>
              <a:t>modeling,  simulating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analyzing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multi-domain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dynamic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systems.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basically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graphical  block diagramming </a:t>
            </a:r>
            <a:r>
              <a:rPr dirty="0" sz="1100">
                <a:latin typeface="Verdana"/>
                <a:cs typeface="Verdana"/>
              </a:rPr>
              <a:t>tool </a:t>
            </a:r>
            <a:r>
              <a:rPr dirty="0" sz="1100" spc="-5">
                <a:latin typeface="Verdana"/>
                <a:cs typeface="Verdana"/>
              </a:rPr>
              <a:t>with customizable </a:t>
            </a:r>
            <a:r>
              <a:rPr dirty="0" sz="1100">
                <a:latin typeface="Verdana"/>
                <a:cs typeface="Verdana"/>
              </a:rPr>
              <a:t>set of </a:t>
            </a:r>
            <a:r>
              <a:rPr dirty="0" sz="1100" spc="-5">
                <a:latin typeface="Verdana"/>
                <a:cs typeface="Verdana"/>
              </a:rPr>
              <a:t>block libraries.</a:t>
            </a:r>
            <a:endParaRPr sz="1100">
              <a:latin typeface="Verdana"/>
              <a:cs typeface="Verdana"/>
            </a:endParaRPr>
          </a:p>
          <a:p>
            <a:pPr algn="just" marL="12700" marR="10160">
              <a:lnSpc>
                <a:spcPct val="1084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allows you to incorporate MATLAB algorithms into models as well as </a:t>
            </a:r>
            <a:r>
              <a:rPr dirty="0" sz="1100">
                <a:latin typeface="Verdana"/>
                <a:cs typeface="Verdana"/>
              </a:rPr>
              <a:t>export </a:t>
            </a:r>
            <a:r>
              <a:rPr dirty="0" sz="1100" spc="-5">
                <a:latin typeface="Verdana"/>
                <a:cs typeface="Verdana"/>
              </a:rPr>
              <a:t>the  simulation results into MATLAB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further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analysis.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Simulink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supports:</a:t>
            </a:r>
            <a:endParaRPr sz="1100">
              <a:latin typeface="Verdana"/>
              <a:cs typeface="Verdana"/>
            </a:endParaRPr>
          </a:p>
          <a:p>
            <a:pPr marL="469265" indent="-227965">
              <a:lnSpc>
                <a:spcPct val="100000"/>
              </a:lnSpc>
              <a:spcBef>
                <a:spcPts val="9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Verdana"/>
                <a:cs typeface="Verdana"/>
              </a:rPr>
              <a:t>system-level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design</a:t>
            </a:r>
            <a:endParaRPr sz="1100">
              <a:latin typeface="Verdana"/>
              <a:cs typeface="Verdana"/>
            </a:endParaRPr>
          </a:p>
          <a:p>
            <a:pPr marL="469265" indent="-227965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Verdana"/>
                <a:cs typeface="Verdana"/>
              </a:rPr>
              <a:t>simulation</a:t>
            </a:r>
            <a:endParaRPr sz="1100">
              <a:latin typeface="Verdana"/>
              <a:cs typeface="Verdana"/>
            </a:endParaRPr>
          </a:p>
          <a:p>
            <a:pPr marL="469265" indent="-22796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Verdana"/>
                <a:cs typeface="Verdana"/>
              </a:rPr>
              <a:t>automatic </a:t>
            </a:r>
            <a:r>
              <a:rPr dirty="0" sz="1100">
                <a:latin typeface="Verdana"/>
                <a:cs typeface="Verdana"/>
              </a:rPr>
              <a:t>code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generation</a:t>
            </a:r>
            <a:endParaRPr sz="1100">
              <a:latin typeface="Verdana"/>
              <a:cs typeface="Verdana"/>
            </a:endParaRPr>
          </a:p>
          <a:p>
            <a:pPr marL="469265" indent="-227965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Verdana"/>
                <a:cs typeface="Verdana"/>
              </a:rPr>
              <a:t>testing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verification </a:t>
            </a:r>
            <a:r>
              <a:rPr dirty="0" sz="1100">
                <a:latin typeface="Verdana"/>
                <a:cs typeface="Verdana"/>
              </a:rPr>
              <a:t>of embedded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systems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9100"/>
              </a:lnSpc>
              <a:spcBef>
                <a:spcPts val="495"/>
              </a:spcBef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1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several </a:t>
            </a:r>
            <a:r>
              <a:rPr dirty="0" sz="1100">
                <a:latin typeface="Verdana"/>
                <a:cs typeface="Verdana"/>
              </a:rPr>
              <a:t>other add-on products </a:t>
            </a:r>
            <a:r>
              <a:rPr dirty="0" sz="1100" spc="-5">
                <a:latin typeface="Verdana"/>
                <a:cs typeface="Verdana"/>
              </a:rPr>
              <a:t>provided by MathWorks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third-party  hardware and software products that are available for use with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Simulink.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list </a:t>
            </a:r>
            <a:r>
              <a:rPr dirty="0" sz="1100">
                <a:latin typeface="Verdana"/>
                <a:cs typeface="Verdana"/>
              </a:rPr>
              <a:t>gives a </a:t>
            </a:r>
            <a:r>
              <a:rPr dirty="0" sz="1100" spc="-5">
                <a:latin typeface="Verdana"/>
                <a:cs typeface="Verdana"/>
              </a:rPr>
              <a:t>brief description </a:t>
            </a:r>
            <a:r>
              <a:rPr dirty="0" sz="1100">
                <a:latin typeface="Verdana"/>
                <a:cs typeface="Verdana"/>
              </a:rPr>
              <a:t>of some of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them:</a:t>
            </a:r>
            <a:endParaRPr sz="1100">
              <a:latin typeface="Verdana"/>
              <a:cs typeface="Verdana"/>
            </a:endParaRPr>
          </a:p>
          <a:p>
            <a:pPr marL="469265" indent="-227965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b="1">
                <a:latin typeface="Verdana"/>
                <a:cs typeface="Verdana"/>
              </a:rPr>
              <a:t>Stateflow </a:t>
            </a:r>
            <a:r>
              <a:rPr dirty="0" sz="1100" spc="-5">
                <a:latin typeface="Verdana"/>
                <a:cs typeface="Verdana"/>
              </a:rPr>
              <a:t>allows </a:t>
            </a:r>
            <a:r>
              <a:rPr dirty="0" sz="1100">
                <a:latin typeface="Verdana"/>
                <a:cs typeface="Verdana"/>
              </a:rPr>
              <a:t>developing </a:t>
            </a:r>
            <a:r>
              <a:rPr dirty="0" sz="1100" spc="-5">
                <a:latin typeface="Verdana"/>
                <a:cs typeface="Verdana"/>
              </a:rPr>
              <a:t>state </a:t>
            </a:r>
            <a:r>
              <a:rPr dirty="0" sz="1100">
                <a:latin typeface="Verdana"/>
                <a:cs typeface="Verdana"/>
              </a:rPr>
              <a:t>machines and </a:t>
            </a:r>
            <a:r>
              <a:rPr dirty="0" sz="1100" spc="-5">
                <a:latin typeface="Verdana"/>
                <a:cs typeface="Verdana"/>
              </a:rPr>
              <a:t>flow</a:t>
            </a:r>
            <a:r>
              <a:rPr dirty="0" sz="1100" spc="-1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charts.</a:t>
            </a:r>
            <a:endParaRPr sz="1100">
              <a:latin typeface="Verdana"/>
              <a:cs typeface="Verdana"/>
            </a:endParaRPr>
          </a:p>
          <a:p>
            <a:pPr marL="469265" marR="8890" indent="-227965">
              <a:lnSpc>
                <a:spcPct val="100899"/>
              </a:lnSpc>
              <a:spcBef>
                <a:spcPts val="6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 b="1">
                <a:latin typeface="Verdana"/>
                <a:cs typeface="Verdana"/>
              </a:rPr>
              <a:t>Simulink Coder </a:t>
            </a:r>
            <a:r>
              <a:rPr dirty="0" sz="1100" spc="-5">
                <a:latin typeface="Verdana"/>
                <a:cs typeface="Verdana"/>
              </a:rPr>
              <a:t>allows the generation </a:t>
            </a:r>
            <a:r>
              <a:rPr dirty="0" sz="1100">
                <a:latin typeface="Verdana"/>
                <a:cs typeface="Verdana"/>
              </a:rPr>
              <a:t>of C source code for </a:t>
            </a:r>
            <a:r>
              <a:rPr dirty="0" sz="1100" spc="-5">
                <a:latin typeface="Verdana"/>
                <a:cs typeface="Verdana"/>
              </a:rPr>
              <a:t>real-time  implementation </a:t>
            </a:r>
            <a:r>
              <a:rPr dirty="0" sz="1100">
                <a:latin typeface="Verdana"/>
                <a:cs typeface="Verdana"/>
              </a:rPr>
              <a:t>of systems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automatically.</a:t>
            </a:r>
            <a:endParaRPr sz="1100">
              <a:latin typeface="Verdana"/>
              <a:cs typeface="Verdana"/>
            </a:endParaRPr>
          </a:p>
          <a:p>
            <a:pPr algn="just" marL="469265" marR="7620" indent="-227965">
              <a:lnSpc>
                <a:spcPct val="100899"/>
              </a:lnSpc>
              <a:spcBef>
                <a:spcPts val="61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5" b="1">
                <a:latin typeface="Verdana"/>
                <a:cs typeface="Verdana"/>
              </a:rPr>
              <a:t>xPC </a:t>
            </a:r>
            <a:r>
              <a:rPr dirty="0" sz="1100" b="1">
                <a:latin typeface="Verdana"/>
                <a:cs typeface="Verdana"/>
              </a:rPr>
              <a:t>Target </a:t>
            </a:r>
            <a:r>
              <a:rPr dirty="0" sz="1100" spc="-5">
                <a:latin typeface="Verdana"/>
                <a:cs typeface="Verdana"/>
              </a:rPr>
              <a:t>together with </a:t>
            </a:r>
            <a:r>
              <a:rPr dirty="0" sz="1100" spc="-5" b="1">
                <a:latin typeface="Verdana"/>
                <a:cs typeface="Verdana"/>
              </a:rPr>
              <a:t>x86-based real-time </a:t>
            </a:r>
            <a:r>
              <a:rPr dirty="0" sz="1100" b="1">
                <a:latin typeface="Verdana"/>
                <a:cs typeface="Verdana"/>
              </a:rPr>
              <a:t>systems </a:t>
            </a:r>
            <a:r>
              <a:rPr dirty="0" sz="1100" spc="-5">
                <a:latin typeface="Verdana"/>
                <a:cs typeface="Verdana"/>
              </a:rPr>
              <a:t>provide </a:t>
            </a:r>
            <a:r>
              <a:rPr dirty="0" sz="1100">
                <a:latin typeface="Verdana"/>
                <a:cs typeface="Verdana"/>
              </a:rPr>
              <a:t>an  </a:t>
            </a:r>
            <a:r>
              <a:rPr dirty="0" sz="1100" spc="-5">
                <a:latin typeface="Verdana"/>
                <a:cs typeface="Verdana"/>
              </a:rPr>
              <a:t>environment to simulate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test Simulink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Stateflow </a:t>
            </a:r>
            <a:r>
              <a:rPr dirty="0" sz="1100">
                <a:latin typeface="Verdana"/>
                <a:cs typeface="Verdana"/>
              </a:rPr>
              <a:t>models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real-  </a:t>
            </a:r>
            <a:r>
              <a:rPr dirty="0" sz="1100" spc="-10">
                <a:latin typeface="Verdana"/>
                <a:cs typeface="Verdana"/>
              </a:rPr>
              <a:t>time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physical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system.</a:t>
            </a:r>
            <a:endParaRPr sz="1100">
              <a:latin typeface="Verdana"/>
              <a:cs typeface="Verdana"/>
            </a:endParaRPr>
          </a:p>
          <a:p>
            <a:pPr marL="469265" indent="-22796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 b="1">
                <a:latin typeface="Verdana"/>
                <a:cs typeface="Verdana"/>
              </a:rPr>
              <a:t>Embedded Coder </a:t>
            </a:r>
            <a:r>
              <a:rPr dirty="0" sz="1100" spc="-5">
                <a:latin typeface="Verdana"/>
                <a:cs typeface="Verdana"/>
              </a:rPr>
              <a:t>supports specific </a:t>
            </a:r>
            <a:r>
              <a:rPr dirty="0" sz="1100">
                <a:latin typeface="Verdana"/>
                <a:cs typeface="Verdana"/>
              </a:rPr>
              <a:t>embedded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targets.</a:t>
            </a:r>
            <a:endParaRPr sz="1100">
              <a:latin typeface="Verdana"/>
              <a:cs typeface="Verdana"/>
            </a:endParaRPr>
          </a:p>
          <a:p>
            <a:pPr marL="469265" marR="6985" indent="-227965">
              <a:lnSpc>
                <a:spcPct val="101800"/>
              </a:lnSpc>
              <a:spcBef>
                <a:spcPts val="59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 b="1">
                <a:latin typeface="Verdana"/>
                <a:cs typeface="Verdana"/>
              </a:rPr>
              <a:t>HDL Coder </a:t>
            </a:r>
            <a:r>
              <a:rPr dirty="0" sz="1100" spc="-5">
                <a:latin typeface="Verdana"/>
                <a:cs typeface="Verdana"/>
              </a:rPr>
              <a:t>allows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automatically </a:t>
            </a:r>
            <a:r>
              <a:rPr dirty="0" sz="1100">
                <a:latin typeface="Verdana"/>
                <a:cs typeface="Verdana"/>
              </a:rPr>
              <a:t>generate </a:t>
            </a:r>
            <a:r>
              <a:rPr dirty="0" sz="1100" spc="-5">
                <a:latin typeface="Verdana"/>
                <a:cs typeface="Verdana"/>
              </a:rPr>
              <a:t>synthesizable </a:t>
            </a:r>
            <a:r>
              <a:rPr dirty="0" sz="1100">
                <a:latin typeface="Verdana"/>
                <a:cs typeface="Verdana"/>
              </a:rPr>
              <a:t>VHDL and  </a:t>
            </a:r>
            <a:r>
              <a:rPr dirty="0" sz="1100" spc="-5">
                <a:latin typeface="Verdana"/>
                <a:cs typeface="Verdana"/>
              </a:rPr>
              <a:t>Verilog.</a:t>
            </a:r>
            <a:endParaRPr sz="1100">
              <a:latin typeface="Verdana"/>
              <a:cs typeface="Verdana"/>
            </a:endParaRPr>
          </a:p>
          <a:p>
            <a:pPr marL="469265" marR="6985" indent="-227965">
              <a:lnSpc>
                <a:spcPct val="100899"/>
              </a:lnSpc>
              <a:spcBef>
                <a:spcPts val="6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 b="1">
                <a:latin typeface="Verdana"/>
                <a:cs typeface="Verdana"/>
              </a:rPr>
              <a:t>SimEvents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library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graphical building </a:t>
            </a:r>
            <a:r>
              <a:rPr dirty="0" sz="1100">
                <a:latin typeface="Verdana"/>
                <a:cs typeface="Verdana"/>
              </a:rPr>
              <a:t>blocks for modelling  </a:t>
            </a:r>
            <a:r>
              <a:rPr dirty="0" sz="1100" spc="-5">
                <a:latin typeface="Verdana"/>
                <a:cs typeface="Verdana"/>
              </a:rPr>
              <a:t>queuing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systems.</a:t>
            </a:r>
            <a:endParaRPr sz="1100">
              <a:latin typeface="Verdana"/>
              <a:cs typeface="Verdana"/>
            </a:endParaRPr>
          </a:p>
          <a:p>
            <a:pPr algn="just" marL="12700" marR="12065">
              <a:lnSpc>
                <a:spcPct val="108200"/>
              </a:lnSpc>
              <a:spcBef>
                <a:spcPts val="520"/>
              </a:spcBef>
            </a:pPr>
            <a:r>
              <a:rPr dirty="0" sz="1100" spc="-5">
                <a:latin typeface="Verdana"/>
                <a:cs typeface="Verdana"/>
              </a:rPr>
              <a:t>Simulink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capable </a:t>
            </a:r>
            <a:r>
              <a:rPr dirty="0" sz="1100" spc="5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systematic verification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validation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models through  modelling </a:t>
            </a:r>
            <a:r>
              <a:rPr dirty="0" sz="1100">
                <a:latin typeface="Verdana"/>
                <a:cs typeface="Verdana"/>
              </a:rPr>
              <a:t>style </a:t>
            </a:r>
            <a:r>
              <a:rPr dirty="0" sz="1100" spc="-5">
                <a:latin typeface="Verdana"/>
                <a:cs typeface="Verdana"/>
              </a:rPr>
              <a:t>checking, requirements traceability </a:t>
            </a:r>
            <a:r>
              <a:rPr dirty="0" sz="1100">
                <a:latin typeface="Verdana"/>
                <a:cs typeface="Verdana"/>
              </a:rPr>
              <a:t>and model coverage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analysis.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2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Simulink Design </a:t>
            </a:r>
            <a:r>
              <a:rPr dirty="0" sz="1100">
                <a:latin typeface="Verdana"/>
                <a:cs typeface="Verdana"/>
              </a:rPr>
              <a:t>Verifier </a:t>
            </a:r>
            <a:r>
              <a:rPr dirty="0" sz="1100" spc="-5">
                <a:latin typeface="Verdana"/>
                <a:cs typeface="Verdana"/>
              </a:rPr>
              <a:t>allows you to identify </a:t>
            </a:r>
            <a:r>
              <a:rPr dirty="0" sz="1100">
                <a:latin typeface="Verdana"/>
                <a:cs typeface="Verdana"/>
              </a:rPr>
              <a:t>design errors and </a:t>
            </a:r>
            <a:r>
              <a:rPr dirty="0" sz="1100" spc="-5">
                <a:latin typeface="Verdana"/>
                <a:cs typeface="Verdana"/>
              </a:rPr>
              <a:t>to generate </a:t>
            </a:r>
            <a:r>
              <a:rPr dirty="0" sz="1100">
                <a:latin typeface="Verdana"/>
                <a:cs typeface="Verdana"/>
              </a:rPr>
              <a:t>test  case </a:t>
            </a:r>
            <a:r>
              <a:rPr dirty="0" sz="1100" spc="-5">
                <a:latin typeface="Verdana"/>
                <a:cs typeface="Verdana"/>
              </a:rPr>
              <a:t>scenarios for </a:t>
            </a:r>
            <a:r>
              <a:rPr dirty="0" sz="1100">
                <a:latin typeface="Verdana"/>
                <a:cs typeface="Verdana"/>
              </a:rPr>
              <a:t>model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checking.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4954" y="476503"/>
            <a:ext cx="273177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29.</a:t>
            </a:r>
            <a:r>
              <a:rPr dirty="0" sz="4800" spc="260"/>
              <a:t> </a:t>
            </a:r>
            <a:r>
              <a:rPr dirty="0" spc="-160"/>
              <a:t>SIMULINK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229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726165"/>
            <a:ext cx="5795010" cy="72453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sng" sz="18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Simulink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75"/>
              </a:spcBef>
            </a:pPr>
            <a:r>
              <a:rPr dirty="0" sz="1100">
                <a:latin typeface="Verdana"/>
                <a:cs typeface="Verdana"/>
              </a:rPr>
              <a:t>To open </a:t>
            </a:r>
            <a:r>
              <a:rPr dirty="0" sz="1100" spc="-5">
                <a:latin typeface="Verdana"/>
                <a:cs typeface="Verdana"/>
              </a:rPr>
              <a:t>Simulink, </a:t>
            </a:r>
            <a:r>
              <a:rPr dirty="0" sz="1100">
                <a:latin typeface="Verdana"/>
                <a:cs typeface="Verdana"/>
              </a:rPr>
              <a:t>type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work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space: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612645"/>
            <a:ext cx="5800090" cy="2971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85">
                <a:latin typeface="Arial"/>
                <a:cs typeface="Arial"/>
              </a:rPr>
              <a:t>simulink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039466"/>
            <a:ext cx="575627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Simulink </a:t>
            </a:r>
            <a:r>
              <a:rPr dirty="0" sz="1100">
                <a:latin typeface="Verdana"/>
                <a:cs typeface="Verdana"/>
              </a:rPr>
              <a:t>opens </a:t>
            </a:r>
            <a:r>
              <a:rPr dirty="0" sz="1100" spc="-5">
                <a:latin typeface="Verdana"/>
                <a:cs typeface="Verdana"/>
              </a:rPr>
              <a:t>with the </a:t>
            </a:r>
            <a:r>
              <a:rPr dirty="0" sz="1100" spc="-5" b="1">
                <a:latin typeface="Verdana"/>
                <a:cs typeface="Verdana"/>
              </a:rPr>
              <a:t>Library Browser</a:t>
            </a:r>
            <a:r>
              <a:rPr dirty="0" sz="1100" spc="-5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Library </a:t>
            </a:r>
            <a:r>
              <a:rPr dirty="0" sz="1100">
                <a:latin typeface="Verdana"/>
                <a:cs typeface="Verdana"/>
              </a:rPr>
              <a:t>Browser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for  </a:t>
            </a:r>
            <a:r>
              <a:rPr dirty="0" sz="1100" spc="-5">
                <a:latin typeface="Verdana"/>
                <a:cs typeface="Verdana"/>
              </a:rPr>
              <a:t>building simulation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models.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355939"/>
            <a:ext cx="5756910" cy="572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left side </a:t>
            </a:r>
            <a:r>
              <a:rPr dirty="0" sz="1100">
                <a:latin typeface="Verdana"/>
                <a:cs typeface="Verdana"/>
              </a:rPr>
              <a:t>window pane,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will find several </a:t>
            </a:r>
            <a:r>
              <a:rPr dirty="0" sz="1100" spc="-5">
                <a:latin typeface="Verdana"/>
                <a:cs typeface="Verdana"/>
              </a:rPr>
              <a:t>libraries </a:t>
            </a:r>
            <a:r>
              <a:rPr dirty="0" sz="1100">
                <a:latin typeface="Verdana"/>
                <a:cs typeface="Verdana"/>
              </a:rPr>
              <a:t>categorized on </a:t>
            </a:r>
            <a:r>
              <a:rPr dirty="0" sz="1100" spc="-5">
                <a:latin typeface="Verdana"/>
                <a:cs typeface="Verdana"/>
              </a:rPr>
              <a:t>the  basis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various </a:t>
            </a:r>
            <a:r>
              <a:rPr dirty="0" sz="1100">
                <a:latin typeface="Verdana"/>
                <a:cs typeface="Verdana"/>
              </a:rPr>
              <a:t>systems, clicking on each one </a:t>
            </a:r>
            <a:r>
              <a:rPr dirty="0" sz="1100" spc="-5">
                <a:latin typeface="Verdana"/>
                <a:cs typeface="Verdana"/>
              </a:rPr>
              <a:t>will display the </a:t>
            </a:r>
            <a:r>
              <a:rPr dirty="0" sz="1100">
                <a:latin typeface="Verdana"/>
                <a:cs typeface="Verdana"/>
              </a:rPr>
              <a:t>design blocks on  </a:t>
            </a:r>
            <a:r>
              <a:rPr dirty="0" sz="1100" spc="-5">
                <a:latin typeface="Verdana"/>
                <a:cs typeface="Verdana"/>
              </a:rPr>
              <a:t>the right window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pane.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2519" y="2534411"/>
            <a:ext cx="5334000" cy="5733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230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8693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65">
                <a:latin typeface="Arial"/>
                <a:cs typeface="Arial"/>
              </a:rPr>
              <a:t>time </a:t>
            </a:r>
            <a:r>
              <a:rPr dirty="0" sz="900" spc="-35">
                <a:latin typeface="Arial"/>
                <a:cs typeface="Arial"/>
              </a:rPr>
              <a:t>=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20;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20">
                <a:latin typeface="Arial"/>
                <a:cs typeface="Arial"/>
              </a:rPr>
              <a:t>final_velocity </a:t>
            </a:r>
            <a:r>
              <a:rPr dirty="0" sz="900" spc="-35">
                <a:latin typeface="Arial"/>
                <a:cs typeface="Arial"/>
              </a:rPr>
              <a:t>= </a:t>
            </a:r>
            <a:r>
              <a:rPr dirty="0" sz="900" spc="145">
                <a:latin typeface="Arial"/>
                <a:cs typeface="Arial"/>
              </a:rPr>
              <a:t>initial_velocity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235">
                <a:latin typeface="Arial"/>
                <a:cs typeface="Arial"/>
              </a:rPr>
              <a:t>...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-35">
                <a:latin typeface="Arial"/>
                <a:cs typeface="Arial"/>
              </a:rPr>
              <a:t>+ </a:t>
            </a:r>
            <a:r>
              <a:rPr dirty="0" sz="900" spc="85">
                <a:latin typeface="Arial"/>
                <a:cs typeface="Arial"/>
              </a:rPr>
              <a:t>acceleration </a:t>
            </a:r>
            <a:r>
              <a:rPr dirty="0" sz="900" spc="140">
                <a:latin typeface="Arial"/>
                <a:cs typeface="Arial"/>
              </a:rPr>
              <a:t>*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time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929130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284729"/>
            <a:ext cx="5800090" cy="5822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120">
                <a:latin typeface="Arial"/>
                <a:cs typeface="Arial"/>
              </a:rPr>
              <a:t>final_velocity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=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900" spc="-15">
                <a:latin typeface="Arial"/>
                <a:cs typeface="Arial"/>
              </a:rPr>
              <a:t>196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179190"/>
            <a:ext cx="2148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 b="1">
                <a:latin typeface="Arial"/>
                <a:cs typeface="Arial"/>
              </a:rPr>
              <a:t>The </a:t>
            </a:r>
            <a:r>
              <a:rPr dirty="0" sz="1800" spc="-105" b="1">
                <a:latin typeface="Arial"/>
                <a:cs typeface="Arial"/>
              </a:rPr>
              <a:t>format</a:t>
            </a:r>
            <a:r>
              <a:rPr dirty="0" sz="1800" spc="-26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Command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416" y="3492118"/>
            <a:ext cx="5769610" cy="0"/>
          </a:xfrm>
          <a:custGeom>
            <a:avLst/>
            <a:gdLst/>
            <a:ahLst/>
            <a:cxnLst/>
            <a:rect l="l" t="t" r="r" b="b"/>
            <a:pathLst>
              <a:path w="5769609" h="0">
                <a:moveTo>
                  <a:pt x="0" y="0"/>
                </a:moveTo>
                <a:lnTo>
                  <a:pt x="576922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2004" y="3544037"/>
            <a:ext cx="5755005" cy="1243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default,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numbers </a:t>
            </a:r>
            <a:r>
              <a:rPr dirty="0" sz="1100">
                <a:latin typeface="Verdana"/>
                <a:cs typeface="Verdana"/>
              </a:rPr>
              <a:t>with four </a:t>
            </a:r>
            <a:r>
              <a:rPr dirty="0" sz="1100" spc="-5">
                <a:latin typeface="Verdana"/>
                <a:cs typeface="Verdana"/>
              </a:rPr>
              <a:t>decimal place values. This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known as </a:t>
            </a:r>
            <a:r>
              <a:rPr dirty="0" sz="1100" spc="-5" b="1" i="1">
                <a:latin typeface="Verdana"/>
                <a:cs typeface="Verdana"/>
              </a:rPr>
              <a:t>short</a:t>
            </a:r>
            <a:r>
              <a:rPr dirty="0" sz="1100" spc="-15" b="1" i="1">
                <a:latin typeface="Verdana"/>
                <a:cs typeface="Verdana"/>
              </a:rPr>
              <a:t> </a:t>
            </a:r>
            <a:r>
              <a:rPr dirty="0" sz="1100" spc="-5" b="1" i="1">
                <a:latin typeface="Verdana"/>
                <a:cs typeface="Verdana"/>
              </a:rPr>
              <a:t>format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12700" marR="300990">
              <a:lnSpc>
                <a:spcPct val="170000"/>
              </a:lnSpc>
            </a:pPr>
            <a:r>
              <a:rPr dirty="0" sz="1100" spc="-5">
                <a:latin typeface="Verdana"/>
                <a:cs typeface="Verdana"/>
              </a:rPr>
              <a:t>However,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want </a:t>
            </a:r>
            <a:r>
              <a:rPr dirty="0" sz="1100">
                <a:latin typeface="Verdana"/>
                <a:cs typeface="Verdana"/>
              </a:rPr>
              <a:t>more </a:t>
            </a:r>
            <a:r>
              <a:rPr dirty="0" sz="1100" spc="-5">
                <a:latin typeface="Verdana"/>
                <a:cs typeface="Verdana"/>
              </a:rPr>
              <a:t>precision,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format </a:t>
            </a:r>
            <a:r>
              <a:rPr dirty="0" sz="1100" spc="-5">
                <a:latin typeface="Verdana"/>
                <a:cs typeface="Verdana"/>
              </a:rPr>
              <a:t>command.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format long </a:t>
            </a:r>
            <a:r>
              <a:rPr dirty="0" sz="1100" spc="-5">
                <a:latin typeface="Verdana"/>
                <a:cs typeface="Verdana"/>
              </a:rPr>
              <a:t>command displays </a:t>
            </a:r>
            <a:r>
              <a:rPr dirty="0" sz="1100">
                <a:latin typeface="Verdana"/>
                <a:cs typeface="Verdana"/>
              </a:rPr>
              <a:t>16 digits </a:t>
            </a:r>
            <a:r>
              <a:rPr dirty="0" sz="1100" spc="-5">
                <a:latin typeface="Verdana"/>
                <a:cs typeface="Verdana"/>
              </a:rPr>
              <a:t>after</a:t>
            </a:r>
            <a:r>
              <a:rPr dirty="0" sz="1100" spc="-204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decimal.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3180" y="4949062"/>
            <a:ext cx="5800090" cy="5842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65">
                <a:latin typeface="Arial"/>
                <a:cs typeface="Arial"/>
              </a:rPr>
              <a:t>format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long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900" spc="-35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7 </a:t>
            </a:r>
            <a:r>
              <a:rPr dirty="0" sz="900" spc="-35">
                <a:latin typeface="Arial"/>
                <a:cs typeface="Arial"/>
              </a:rPr>
              <a:t>+ </a:t>
            </a:r>
            <a:r>
              <a:rPr dirty="0" sz="900" spc="55">
                <a:latin typeface="Arial"/>
                <a:cs typeface="Arial"/>
              </a:rPr>
              <a:t>10/3 </a:t>
            </a:r>
            <a:r>
              <a:rPr dirty="0" sz="900" spc="-35">
                <a:latin typeface="Arial"/>
                <a:cs typeface="Arial"/>
              </a:rPr>
              <a:t>+ </a:t>
            </a:r>
            <a:r>
              <a:rPr dirty="0" sz="900" spc="-10">
                <a:latin typeface="Arial"/>
                <a:cs typeface="Arial"/>
              </a:rPr>
              <a:t>5 </a:t>
            </a:r>
            <a:r>
              <a:rPr dirty="0" sz="900" spc="70">
                <a:latin typeface="Arial"/>
                <a:cs typeface="Arial"/>
              </a:rPr>
              <a:t>^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1.2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674232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6028308"/>
            <a:ext cx="5800090" cy="5842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=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17.231981640639408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6753225"/>
            <a:ext cx="12744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710882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65">
                <a:latin typeface="Arial"/>
                <a:cs typeface="Arial"/>
              </a:rPr>
              <a:t>format</a:t>
            </a:r>
            <a:r>
              <a:rPr dirty="0" sz="900" spc="240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short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65">
                <a:latin typeface="Arial"/>
                <a:cs typeface="Arial"/>
              </a:rPr>
              <a:t>10/3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90">
                <a:latin typeface="Arial"/>
                <a:cs typeface="Arial"/>
              </a:rPr>
              <a:t>^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1.2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7892033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180" y="8247633"/>
            <a:ext cx="5800090" cy="5842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=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900" spc="25">
                <a:latin typeface="Arial"/>
                <a:cs typeface="Arial"/>
              </a:rPr>
              <a:t>17.2320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8972550"/>
            <a:ext cx="5756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format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bank</a:t>
            </a:r>
            <a:r>
              <a:rPr dirty="0" sz="1100" spc="-11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rounds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decimal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places.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71266"/>
            <a:ext cx="5756275" cy="81534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600" spc="-110" b="1">
                <a:latin typeface="Arial"/>
                <a:cs typeface="Arial"/>
              </a:rPr>
              <a:t>Building</a:t>
            </a:r>
            <a:r>
              <a:rPr dirty="0" sz="1600" spc="-26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Models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new </a:t>
            </a:r>
            <a:r>
              <a:rPr dirty="0" sz="1100" spc="-5">
                <a:latin typeface="Verdana"/>
                <a:cs typeface="Verdana"/>
              </a:rPr>
              <a:t>model, click the </a:t>
            </a:r>
            <a:r>
              <a:rPr dirty="0" sz="1100" b="1">
                <a:latin typeface="Verdana"/>
                <a:cs typeface="Verdana"/>
              </a:rPr>
              <a:t>New </a:t>
            </a:r>
            <a:r>
              <a:rPr dirty="0" sz="1100">
                <a:latin typeface="Verdana"/>
                <a:cs typeface="Verdana"/>
              </a:rPr>
              <a:t>button on </a:t>
            </a:r>
            <a:r>
              <a:rPr dirty="0" sz="1100" spc="-5">
                <a:latin typeface="Verdana"/>
                <a:cs typeface="Verdana"/>
              </a:rPr>
              <a:t>the Library </a:t>
            </a:r>
            <a:r>
              <a:rPr dirty="0" sz="1100">
                <a:latin typeface="Verdana"/>
                <a:cs typeface="Verdana"/>
              </a:rPr>
              <a:t>Browser's </a:t>
            </a:r>
            <a:r>
              <a:rPr dirty="0" sz="1100" spc="-5">
                <a:latin typeface="Verdana"/>
                <a:cs typeface="Verdana"/>
              </a:rPr>
              <a:t>toolbar.  This </a:t>
            </a:r>
            <a:r>
              <a:rPr dirty="0" sz="1100">
                <a:latin typeface="Verdana"/>
                <a:cs typeface="Verdana"/>
              </a:rPr>
              <a:t>opens a new </a:t>
            </a:r>
            <a:r>
              <a:rPr dirty="0" sz="1100" spc="-5">
                <a:latin typeface="Verdana"/>
                <a:cs typeface="Verdana"/>
              </a:rPr>
              <a:t>untitled </a:t>
            </a:r>
            <a:r>
              <a:rPr dirty="0" sz="1100">
                <a:latin typeface="Verdana"/>
                <a:cs typeface="Verdana"/>
              </a:rPr>
              <a:t>model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window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515738"/>
            <a:ext cx="5758180" cy="2554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Simulink </a:t>
            </a:r>
            <a:r>
              <a:rPr dirty="0" sz="1100">
                <a:latin typeface="Verdana"/>
                <a:cs typeface="Verdana"/>
              </a:rPr>
              <a:t>model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block</a:t>
            </a:r>
            <a:r>
              <a:rPr dirty="0" sz="1100" spc="-5">
                <a:latin typeface="Verdana"/>
                <a:cs typeface="Verdana"/>
              </a:rPr>
              <a:t> diagram.</a:t>
            </a:r>
            <a:endParaRPr sz="1100">
              <a:latin typeface="Verdana"/>
              <a:cs typeface="Verdana"/>
            </a:endParaRPr>
          </a:p>
          <a:p>
            <a:pPr marL="12700" marR="635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Model </a:t>
            </a:r>
            <a:r>
              <a:rPr dirty="0" sz="1100" spc="-5">
                <a:latin typeface="Verdana"/>
                <a:cs typeface="Verdana"/>
              </a:rPr>
              <a:t>elements are </a:t>
            </a:r>
            <a:r>
              <a:rPr dirty="0" sz="1100">
                <a:latin typeface="Verdana"/>
                <a:cs typeface="Verdana"/>
              </a:rPr>
              <a:t>added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selecting </a:t>
            </a:r>
            <a:r>
              <a:rPr dirty="0" sz="1100" spc="-5">
                <a:latin typeface="Verdana"/>
                <a:cs typeface="Verdana"/>
              </a:rPr>
              <a:t>the appropriate </a:t>
            </a:r>
            <a:r>
              <a:rPr dirty="0" sz="1100">
                <a:latin typeface="Verdana"/>
                <a:cs typeface="Verdana"/>
              </a:rPr>
              <a:t>elements </a:t>
            </a:r>
            <a:r>
              <a:rPr dirty="0" sz="1100" spc="-5">
                <a:latin typeface="Verdana"/>
                <a:cs typeface="Verdana"/>
              </a:rPr>
              <a:t>from the</a:t>
            </a:r>
            <a:r>
              <a:rPr dirty="0" sz="1100" spc="-1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Library  </a:t>
            </a:r>
            <a:r>
              <a:rPr dirty="0" sz="1100">
                <a:latin typeface="Verdana"/>
                <a:cs typeface="Verdana"/>
              </a:rPr>
              <a:t>Browser and </a:t>
            </a:r>
            <a:r>
              <a:rPr dirty="0" sz="1100" spc="-5">
                <a:latin typeface="Verdana"/>
                <a:cs typeface="Verdana"/>
              </a:rPr>
              <a:t>dragging </a:t>
            </a:r>
            <a:r>
              <a:rPr dirty="0" sz="1100">
                <a:latin typeface="Verdana"/>
                <a:cs typeface="Verdana"/>
              </a:rPr>
              <a:t>them </a:t>
            </a:r>
            <a:r>
              <a:rPr dirty="0" sz="1100" spc="-5">
                <a:latin typeface="Verdana"/>
                <a:cs typeface="Verdana"/>
              </a:rPr>
              <a:t>into the </a:t>
            </a:r>
            <a:r>
              <a:rPr dirty="0" sz="1100">
                <a:latin typeface="Verdana"/>
                <a:cs typeface="Verdana"/>
              </a:rPr>
              <a:t>Model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window.</a:t>
            </a:r>
            <a:endParaRPr sz="1100">
              <a:latin typeface="Verdana"/>
              <a:cs typeface="Verdana"/>
            </a:endParaRPr>
          </a:p>
          <a:p>
            <a:pPr marL="12700" marR="6350">
              <a:lnSpc>
                <a:spcPct val="109100"/>
              </a:lnSpc>
              <a:spcBef>
                <a:spcPts val="805"/>
              </a:spcBef>
            </a:pPr>
            <a:r>
              <a:rPr dirty="0" sz="1100" spc="-5">
                <a:latin typeface="Verdana"/>
                <a:cs typeface="Verdana"/>
              </a:rPr>
              <a:t>Alternately, you </a:t>
            </a:r>
            <a:r>
              <a:rPr dirty="0" sz="1100">
                <a:latin typeface="Verdana"/>
                <a:cs typeface="Verdana"/>
              </a:rPr>
              <a:t>can copy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model elements and paste them </a:t>
            </a:r>
            <a:r>
              <a:rPr dirty="0" sz="1100" spc="-5">
                <a:latin typeface="Verdana"/>
                <a:cs typeface="Verdana"/>
              </a:rPr>
              <a:t>into the </a:t>
            </a:r>
            <a:r>
              <a:rPr dirty="0" sz="1100">
                <a:latin typeface="Verdana"/>
                <a:cs typeface="Verdana"/>
              </a:rPr>
              <a:t>model  </a:t>
            </a:r>
            <a:r>
              <a:rPr dirty="0" sz="1100" spc="-5">
                <a:latin typeface="Verdana"/>
                <a:cs typeface="Verdana"/>
              </a:rPr>
              <a:t>window.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Drag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drop items </a:t>
            </a:r>
            <a:r>
              <a:rPr dirty="0" sz="1100">
                <a:latin typeface="Verdana"/>
                <a:cs typeface="Verdana"/>
              </a:rPr>
              <a:t>from </a:t>
            </a:r>
            <a:r>
              <a:rPr dirty="0" sz="1100" spc="-5">
                <a:latin typeface="Verdana"/>
                <a:cs typeface="Verdana"/>
              </a:rPr>
              <a:t>the Simulink library to make your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project.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purpose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this example, two </a:t>
            </a:r>
            <a:r>
              <a:rPr dirty="0" sz="1100">
                <a:latin typeface="Verdana"/>
                <a:cs typeface="Verdana"/>
              </a:rPr>
              <a:t>blocks </a:t>
            </a:r>
            <a:r>
              <a:rPr dirty="0" sz="1100" spc="-5">
                <a:latin typeface="Verdana"/>
                <a:cs typeface="Verdana"/>
              </a:rPr>
              <a:t>will be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the simulation </a:t>
            </a:r>
            <a:r>
              <a:rPr dirty="0" sz="1100">
                <a:latin typeface="Verdana"/>
                <a:cs typeface="Verdana"/>
              </a:rPr>
              <a:t>-  A </a:t>
            </a:r>
            <a:r>
              <a:rPr dirty="0" sz="1100" b="1">
                <a:latin typeface="Verdana"/>
                <a:cs typeface="Verdana"/>
              </a:rPr>
              <a:t>Source </a:t>
            </a:r>
            <a:r>
              <a:rPr dirty="0" sz="1100" spc="-5">
                <a:latin typeface="Verdana"/>
                <a:cs typeface="Verdana"/>
              </a:rPr>
              <a:t>(a signal) </a:t>
            </a:r>
            <a:r>
              <a:rPr dirty="0" sz="1100">
                <a:latin typeface="Verdana"/>
                <a:cs typeface="Verdana"/>
              </a:rPr>
              <a:t>and a </a:t>
            </a:r>
            <a:r>
              <a:rPr dirty="0" sz="1100" b="1">
                <a:latin typeface="Verdana"/>
                <a:cs typeface="Verdana"/>
              </a:rPr>
              <a:t>Sink </a:t>
            </a:r>
            <a:r>
              <a:rPr dirty="0" sz="1100" spc="-5">
                <a:latin typeface="Verdana"/>
                <a:cs typeface="Verdana"/>
              </a:rPr>
              <a:t>(a </a:t>
            </a:r>
            <a:r>
              <a:rPr dirty="0" sz="1100">
                <a:latin typeface="Verdana"/>
                <a:cs typeface="Verdana"/>
              </a:rPr>
              <a:t>scope). A signal generator </a:t>
            </a:r>
            <a:r>
              <a:rPr dirty="0" sz="1100" spc="-5">
                <a:latin typeface="Verdana"/>
                <a:cs typeface="Verdana"/>
              </a:rPr>
              <a:t>(the </a:t>
            </a:r>
            <a:r>
              <a:rPr dirty="0" sz="1100">
                <a:latin typeface="Verdana"/>
                <a:cs typeface="Verdana"/>
              </a:rPr>
              <a:t>source)  </a:t>
            </a:r>
            <a:r>
              <a:rPr dirty="0" sz="1100" spc="-5">
                <a:latin typeface="Verdana"/>
                <a:cs typeface="Verdana"/>
              </a:rPr>
              <a:t>generates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analog signal, which will </a:t>
            </a:r>
            <a:r>
              <a:rPr dirty="0" sz="1100">
                <a:latin typeface="Verdana"/>
                <a:cs typeface="Verdana"/>
              </a:rPr>
              <a:t>then </a:t>
            </a:r>
            <a:r>
              <a:rPr dirty="0" sz="1100" spc="-5">
                <a:latin typeface="Verdana"/>
                <a:cs typeface="Verdana"/>
              </a:rPr>
              <a:t>be graphically visualized by the  scope(the sink).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2976" y="1691639"/>
            <a:ext cx="4134612" cy="272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231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106391"/>
            <a:ext cx="5758815" cy="8578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Begin by dragging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required </a:t>
            </a:r>
            <a:r>
              <a:rPr dirty="0" sz="1100">
                <a:latin typeface="Verdana"/>
                <a:cs typeface="Verdana"/>
              </a:rPr>
              <a:t>blocks </a:t>
            </a:r>
            <a:r>
              <a:rPr dirty="0" sz="1100" spc="-5">
                <a:latin typeface="Verdana"/>
                <a:cs typeface="Verdana"/>
              </a:rPr>
              <a:t>from the library to the </a:t>
            </a:r>
            <a:r>
              <a:rPr dirty="0" sz="1100">
                <a:latin typeface="Verdana"/>
                <a:cs typeface="Verdana"/>
              </a:rPr>
              <a:t>project </a:t>
            </a:r>
            <a:r>
              <a:rPr dirty="0" sz="1100" spc="-5">
                <a:latin typeface="Verdana"/>
                <a:cs typeface="Verdana"/>
              </a:rPr>
              <a:t>window.  </a:t>
            </a:r>
            <a:r>
              <a:rPr dirty="0" sz="1100">
                <a:latin typeface="Verdana"/>
                <a:cs typeface="Verdana"/>
              </a:rPr>
              <a:t>Then,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connect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blocks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together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done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dragging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connectors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  </a:t>
            </a:r>
            <a:r>
              <a:rPr dirty="0" sz="1100">
                <a:latin typeface="Verdana"/>
                <a:cs typeface="Verdana"/>
              </a:rPr>
              <a:t>connection </a:t>
            </a:r>
            <a:r>
              <a:rPr dirty="0" sz="1100" spc="-5">
                <a:latin typeface="Verdana"/>
                <a:cs typeface="Verdana"/>
              </a:rPr>
              <a:t>points </a:t>
            </a:r>
            <a:r>
              <a:rPr dirty="0" sz="1100">
                <a:latin typeface="Verdana"/>
                <a:cs typeface="Verdana"/>
              </a:rPr>
              <a:t>on one </a:t>
            </a:r>
            <a:r>
              <a:rPr dirty="0" sz="1100" spc="-5">
                <a:latin typeface="Verdana"/>
                <a:cs typeface="Verdana"/>
              </a:rPr>
              <a:t>block to </a:t>
            </a:r>
            <a:r>
              <a:rPr dirty="0" sz="1100">
                <a:latin typeface="Verdana"/>
                <a:cs typeface="Verdana"/>
              </a:rPr>
              <a:t>those 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another.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drag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'Sine </a:t>
            </a:r>
            <a:r>
              <a:rPr dirty="0" sz="1100">
                <a:latin typeface="Verdana"/>
                <a:cs typeface="Verdana"/>
              </a:rPr>
              <a:t>Wave' </a:t>
            </a:r>
            <a:r>
              <a:rPr dirty="0" sz="1100" spc="-5">
                <a:latin typeface="Verdana"/>
                <a:cs typeface="Verdana"/>
              </a:rPr>
              <a:t>block into 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model.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2519" y="934211"/>
            <a:ext cx="5334000" cy="3066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6424" y="928115"/>
            <a:ext cx="5346700" cy="3078480"/>
          </a:xfrm>
          <a:custGeom>
            <a:avLst/>
            <a:gdLst/>
            <a:ahLst/>
            <a:cxnLst/>
            <a:rect l="l" t="t" r="r" b="b"/>
            <a:pathLst>
              <a:path w="5346700" h="3078479">
                <a:moveTo>
                  <a:pt x="0" y="3078479"/>
                </a:moveTo>
                <a:lnTo>
                  <a:pt x="5346192" y="3078479"/>
                </a:lnTo>
                <a:lnTo>
                  <a:pt x="5346192" y="0"/>
                </a:lnTo>
                <a:lnTo>
                  <a:pt x="0" y="0"/>
                </a:lnTo>
                <a:lnTo>
                  <a:pt x="0" y="30784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232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338952"/>
            <a:ext cx="499999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Select </a:t>
            </a:r>
            <a:r>
              <a:rPr dirty="0" sz="1100" spc="-5">
                <a:latin typeface="Verdana"/>
                <a:cs typeface="Verdana"/>
              </a:rPr>
              <a:t>'Sinks' from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library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drag </a:t>
            </a:r>
            <a:r>
              <a:rPr dirty="0" sz="1100">
                <a:latin typeface="Verdana"/>
                <a:cs typeface="Verdana"/>
              </a:rPr>
              <a:t>a 'Scope' </a:t>
            </a:r>
            <a:r>
              <a:rPr dirty="0" sz="1100" spc="-5">
                <a:latin typeface="Verdana"/>
                <a:cs typeface="Verdana"/>
              </a:rPr>
              <a:t>block into the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model.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897215"/>
            <a:ext cx="5757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Drag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signal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from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output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Sine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Wave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block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input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Scope  </a:t>
            </a:r>
            <a:r>
              <a:rPr dirty="0" sz="1100" spc="-5">
                <a:latin typeface="Verdana"/>
                <a:cs typeface="Verdana"/>
              </a:rPr>
              <a:t>block.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4369" y="934211"/>
            <a:ext cx="4657350" cy="428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2080" y="928115"/>
            <a:ext cx="4745990" cy="4297680"/>
          </a:xfrm>
          <a:custGeom>
            <a:avLst/>
            <a:gdLst/>
            <a:ahLst/>
            <a:cxnLst/>
            <a:rect l="l" t="t" r="r" b="b"/>
            <a:pathLst>
              <a:path w="4745990" h="4297680">
                <a:moveTo>
                  <a:pt x="0" y="4297679"/>
                </a:moveTo>
                <a:lnTo>
                  <a:pt x="4745736" y="4297679"/>
                </a:lnTo>
                <a:lnTo>
                  <a:pt x="4745736" y="0"/>
                </a:lnTo>
                <a:lnTo>
                  <a:pt x="0" y="0"/>
                </a:lnTo>
                <a:lnTo>
                  <a:pt x="0" y="42976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32332" y="5638799"/>
            <a:ext cx="5295900" cy="2162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233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828765"/>
            <a:ext cx="5753735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Run the simulation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pressing the </a:t>
            </a:r>
            <a:r>
              <a:rPr dirty="0" sz="1100" spc="5">
                <a:latin typeface="Verdana"/>
                <a:cs typeface="Verdana"/>
              </a:rPr>
              <a:t>'</a:t>
            </a:r>
            <a:r>
              <a:rPr dirty="0" sz="1100" spc="5" b="1">
                <a:latin typeface="Verdana"/>
                <a:cs typeface="Verdana"/>
              </a:rPr>
              <a:t>Run</a:t>
            </a:r>
            <a:r>
              <a:rPr dirty="0" sz="1100" spc="5">
                <a:latin typeface="Verdana"/>
                <a:cs typeface="Verdana"/>
              </a:rPr>
              <a:t>' </a:t>
            </a:r>
            <a:r>
              <a:rPr dirty="0" sz="1100" spc="-5">
                <a:latin typeface="Verdana"/>
                <a:cs typeface="Verdana"/>
              </a:rPr>
              <a:t>button, keeping all </a:t>
            </a:r>
            <a:r>
              <a:rPr dirty="0" sz="1100">
                <a:latin typeface="Verdana"/>
                <a:cs typeface="Verdana"/>
              </a:rPr>
              <a:t>parameters </a:t>
            </a:r>
            <a:r>
              <a:rPr dirty="0" sz="1100" spc="-5">
                <a:latin typeface="Verdana"/>
                <a:cs typeface="Verdana"/>
              </a:rPr>
              <a:t>default  (you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change them from the Simulation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menu)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You </a:t>
            </a:r>
            <a:r>
              <a:rPr dirty="0" sz="1100" spc="-5">
                <a:latin typeface="Verdana"/>
                <a:cs typeface="Verdana"/>
              </a:rPr>
              <a:t>should </a:t>
            </a:r>
            <a:r>
              <a:rPr dirty="0" sz="1100">
                <a:latin typeface="Verdana"/>
                <a:cs typeface="Verdana"/>
              </a:rPr>
              <a:t>get </a:t>
            </a:r>
            <a:r>
              <a:rPr dirty="0" sz="1100" spc="-5">
                <a:latin typeface="Verdana"/>
                <a:cs typeface="Verdana"/>
              </a:rPr>
              <a:t>the below graph from the </a:t>
            </a:r>
            <a:r>
              <a:rPr dirty="0" sz="1100">
                <a:latin typeface="Verdana"/>
                <a:cs typeface="Verdana"/>
              </a:rPr>
              <a:t>scope.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3875" y="914399"/>
            <a:ext cx="4962144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0575" y="3796283"/>
            <a:ext cx="4439412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46376" y="6608064"/>
            <a:ext cx="3067812" cy="2523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234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8693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65">
                <a:latin typeface="Arial"/>
                <a:cs typeface="Arial"/>
              </a:rPr>
              <a:t>format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bank</a:t>
            </a:r>
            <a:endParaRPr sz="900">
              <a:latin typeface="Arial"/>
              <a:cs typeface="Arial"/>
            </a:endParaRPr>
          </a:p>
          <a:p>
            <a:pPr marL="73025" marR="3959225">
              <a:lnSpc>
                <a:spcPts val="2270"/>
              </a:lnSpc>
              <a:spcBef>
                <a:spcPts val="245"/>
              </a:spcBef>
            </a:pPr>
            <a:r>
              <a:rPr dirty="0" sz="900" spc="40">
                <a:latin typeface="Arial"/>
                <a:cs typeface="Arial"/>
              </a:rPr>
              <a:t>daily_wage </a:t>
            </a:r>
            <a:r>
              <a:rPr dirty="0" sz="900" spc="-35">
                <a:latin typeface="Arial"/>
                <a:cs typeface="Arial"/>
              </a:rPr>
              <a:t>= </a:t>
            </a:r>
            <a:r>
              <a:rPr dirty="0" sz="900" spc="60">
                <a:latin typeface="Arial"/>
                <a:cs typeface="Arial"/>
              </a:rPr>
              <a:t>177.45;  </a:t>
            </a:r>
            <a:r>
              <a:rPr dirty="0" sz="900">
                <a:latin typeface="Arial"/>
                <a:cs typeface="Arial"/>
              </a:rPr>
              <a:t>weekly_wage </a:t>
            </a:r>
            <a:r>
              <a:rPr dirty="0" sz="900" spc="-35">
                <a:latin typeface="Arial"/>
                <a:cs typeface="Arial"/>
              </a:rPr>
              <a:t>= </a:t>
            </a:r>
            <a:r>
              <a:rPr dirty="0" sz="900" spc="40">
                <a:latin typeface="Arial"/>
                <a:cs typeface="Arial"/>
              </a:rPr>
              <a:t>daily_wage </a:t>
            </a:r>
            <a:r>
              <a:rPr dirty="0" sz="900" spc="140">
                <a:latin typeface="Arial"/>
                <a:cs typeface="Arial"/>
              </a:rPr>
              <a:t>*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929130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284729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>
                <a:latin typeface="Arial"/>
                <a:cs typeface="Arial"/>
              </a:rPr>
              <a:t>weekly_wage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1100" spc="30">
                <a:latin typeface="Arial"/>
                <a:cs typeface="Arial"/>
              </a:rPr>
              <a:t>1064.70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067938"/>
            <a:ext cx="5754370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displays large numbers using </a:t>
            </a:r>
            <a:r>
              <a:rPr dirty="0" sz="1100">
                <a:latin typeface="Verdana"/>
                <a:cs typeface="Verdana"/>
              </a:rPr>
              <a:t>exponential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notation.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format </a:t>
            </a:r>
            <a:r>
              <a:rPr dirty="0" sz="1100" b="1">
                <a:latin typeface="Verdana"/>
                <a:cs typeface="Verdana"/>
              </a:rPr>
              <a:t>short 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allows displaying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exponential form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four  </a:t>
            </a:r>
            <a:r>
              <a:rPr dirty="0" sz="1100" spc="-5">
                <a:latin typeface="Verdana"/>
                <a:cs typeface="Verdana"/>
              </a:rPr>
              <a:t>decimal </a:t>
            </a:r>
            <a:r>
              <a:rPr dirty="0" sz="1100">
                <a:latin typeface="Verdana"/>
                <a:cs typeface="Verdana"/>
              </a:rPr>
              <a:t>places </a:t>
            </a:r>
            <a:r>
              <a:rPr dirty="0" sz="1100" spc="-5">
                <a:latin typeface="Verdana"/>
                <a:cs typeface="Verdana"/>
              </a:rPr>
              <a:t>plus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exponent.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176394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65">
                <a:latin typeface="Arial"/>
                <a:cs typeface="Arial"/>
              </a:rPr>
              <a:t>format </a:t>
            </a:r>
            <a:r>
              <a:rPr dirty="0" sz="1100" spc="114">
                <a:latin typeface="Arial"/>
                <a:cs typeface="Arial"/>
              </a:rPr>
              <a:t>short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4.678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4.9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960746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316600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2.2922e+01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087846"/>
            <a:ext cx="575310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format long </a:t>
            </a:r>
            <a:r>
              <a:rPr dirty="0" sz="1100" b="1">
                <a:latin typeface="Verdana"/>
                <a:cs typeface="Verdana"/>
              </a:rPr>
              <a:t>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allows displaying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exponential </a:t>
            </a:r>
            <a:r>
              <a:rPr dirty="0" sz="1100">
                <a:latin typeface="Verdana"/>
                <a:cs typeface="Verdana"/>
              </a:rPr>
              <a:t>form with four  </a:t>
            </a:r>
            <a:r>
              <a:rPr dirty="0" sz="1100" spc="-5">
                <a:latin typeface="Verdana"/>
                <a:cs typeface="Verdana"/>
              </a:rPr>
              <a:t>decimal </a:t>
            </a:r>
            <a:r>
              <a:rPr dirty="0" sz="1100">
                <a:latin typeface="Verdana"/>
                <a:cs typeface="Verdana"/>
              </a:rPr>
              <a:t>places </a:t>
            </a:r>
            <a:r>
              <a:rPr dirty="0" sz="1100" spc="-5">
                <a:latin typeface="Verdana"/>
                <a:cs typeface="Verdana"/>
              </a:rPr>
              <a:t>plus </a:t>
            </a:r>
            <a:r>
              <a:rPr dirty="0" sz="1100">
                <a:latin typeface="Verdana"/>
                <a:cs typeface="Verdana"/>
              </a:rPr>
              <a:t>the exponent. For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6637908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65">
                <a:latin typeface="Arial"/>
                <a:cs typeface="Arial"/>
              </a:rPr>
              <a:t>format </a:t>
            </a:r>
            <a:r>
              <a:rPr dirty="0" sz="1100" spc="80">
                <a:latin typeface="Arial"/>
                <a:cs typeface="Arial"/>
              </a:rPr>
              <a:t>long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900" spc="135">
                <a:latin typeface="Arial"/>
                <a:cs typeface="Arial"/>
              </a:rPr>
              <a:t>pi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422641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7778242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3.141592653589793e+00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8549487"/>
            <a:ext cx="575373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format rat </a:t>
            </a:r>
            <a:r>
              <a:rPr dirty="0" sz="1100" spc="-5">
                <a:latin typeface="Verdana"/>
                <a:cs typeface="Verdana"/>
              </a:rPr>
              <a:t>command </a:t>
            </a:r>
            <a:r>
              <a:rPr dirty="0" sz="1100">
                <a:latin typeface="Verdana"/>
                <a:cs typeface="Verdana"/>
              </a:rPr>
              <a:t>gives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closest rational </a:t>
            </a:r>
            <a:r>
              <a:rPr dirty="0" sz="1100" spc="-5">
                <a:latin typeface="Verdana"/>
                <a:cs typeface="Verdana"/>
              </a:rPr>
              <a:t>expression resulting from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calculation.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180" y="9099549"/>
            <a:ext cx="5800090" cy="2978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5"/>
              </a:spcBef>
            </a:pPr>
            <a:r>
              <a:rPr dirty="0" sz="900" spc="65">
                <a:latin typeface="Arial"/>
                <a:cs typeface="Arial"/>
              </a:rPr>
              <a:t>format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rat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50">
                <a:latin typeface="Arial"/>
                <a:cs typeface="Arial"/>
              </a:rPr>
              <a:t>4.678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4.9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74218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2063/90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2662173"/>
            <a:ext cx="5795010" cy="1995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</a:t>
            </a:r>
            <a:r>
              <a:rPr dirty="0" u="sng" sz="1800" spc="-3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	</a:t>
            </a:r>
            <a:endParaRPr sz="1800">
              <a:latin typeface="Arial"/>
              <a:cs typeface="Arial"/>
            </a:endParaRPr>
          </a:p>
          <a:p>
            <a:pPr marL="30480" marR="22860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one-dimensional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numbers.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allows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creating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types  of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vectors:</a:t>
            </a:r>
            <a:endParaRPr sz="1100">
              <a:latin typeface="Verdana"/>
              <a:cs typeface="Verdana"/>
            </a:endParaRPr>
          </a:p>
          <a:p>
            <a:pPr marL="30480" marR="4663440">
              <a:lnSpc>
                <a:spcPct val="147300"/>
              </a:lnSpc>
              <a:spcBef>
                <a:spcPts val="310"/>
              </a:spcBef>
            </a:pPr>
            <a:r>
              <a:rPr dirty="0" sz="1100" spc="-5">
                <a:latin typeface="Verdana"/>
                <a:cs typeface="Verdana"/>
              </a:rPr>
              <a:t>Row </a:t>
            </a:r>
            <a:r>
              <a:rPr dirty="0" sz="1100">
                <a:latin typeface="Verdana"/>
                <a:cs typeface="Verdana"/>
              </a:rPr>
              <a:t>vectors  </a:t>
            </a:r>
            <a:r>
              <a:rPr dirty="0" sz="1100" spc="-5">
                <a:latin typeface="Verdana"/>
                <a:cs typeface="Verdana"/>
              </a:rPr>
              <a:t>Column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vectors</a:t>
            </a:r>
            <a:endParaRPr sz="1100">
              <a:latin typeface="Verdana"/>
              <a:cs typeface="Verdana"/>
            </a:endParaRPr>
          </a:p>
          <a:p>
            <a:pPr marL="30480" marR="25400">
              <a:lnSpc>
                <a:spcPct val="108200"/>
              </a:lnSpc>
              <a:spcBef>
                <a:spcPts val="505"/>
              </a:spcBef>
            </a:pPr>
            <a:r>
              <a:rPr dirty="0" sz="1100" spc="-5" b="1">
                <a:latin typeface="Verdana"/>
                <a:cs typeface="Verdana"/>
              </a:rPr>
              <a:t>Row vectors </a:t>
            </a:r>
            <a:r>
              <a:rPr dirty="0" sz="1100" spc="-5">
                <a:latin typeface="Verdana"/>
                <a:cs typeface="Verdana"/>
              </a:rPr>
              <a:t>are created by </a:t>
            </a:r>
            <a:r>
              <a:rPr dirty="0" sz="1100">
                <a:latin typeface="Verdana"/>
                <a:cs typeface="Verdana"/>
              </a:rPr>
              <a:t>enclosing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set of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square </a:t>
            </a:r>
            <a:r>
              <a:rPr dirty="0" sz="1100" spc="-5">
                <a:latin typeface="Verdana"/>
                <a:cs typeface="Verdana"/>
              </a:rPr>
              <a:t>brackets,  using </a:t>
            </a:r>
            <a:r>
              <a:rPr dirty="0" sz="1100">
                <a:latin typeface="Verdana"/>
                <a:cs typeface="Verdana"/>
              </a:rPr>
              <a:t>space or comma </a:t>
            </a:r>
            <a:r>
              <a:rPr dirty="0" sz="1100" spc="-5">
                <a:latin typeface="Verdana"/>
                <a:cs typeface="Verdana"/>
              </a:rPr>
              <a:t>to delimit 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819522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[7 </a:t>
            </a:r>
            <a:r>
              <a:rPr dirty="0" sz="1100" spc="-5">
                <a:latin typeface="Arial"/>
                <a:cs typeface="Arial"/>
              </a:rPr>
              <a:t>8 9 </a:t>
            </a:r>
            <a:r>
              <a:rPr dirty="0" sz="1100" spc="-10">
                <a:latin typeface="Arial"/>
                <a:cs typeface="Arial"/>
              </a:rPr>
              <a:t>10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287136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7752" y="564273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8195" y="6331076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3036" y="6331076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6332" y="5698616"/>
            <a:ext cx="1484630" cy="1458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latin typeface="Arial"/>
                <a:cs typeface="Arial"/>
              </a:rPr>
              <a:t>r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 </a:t>
            </a:r>
            <a:r>
              <a:rPr dirty="0" sz="1100" spc="-5">
                <a:latin typeface="Arial"/>
                <a:cs typeface="Arial"/>
              </a:rPr>
              <a:t>1 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  <a:spcBef>
                <a:spcPts val="5"/>
              </a:spcBef>
              <a:tabLst>
                <a:tab pos="1393825" algn="l"/>
              </a:tabLst>
            </a:pP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Column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7086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752" y="7233792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5638164"/>
            <a:ext cx="0" cy="1600200"/>
          </a:xfrm>
          <a:custGeom>
            <a:avLst/>
            <a:gdLst/>
            <a:ahLst/>
            <a:cxnLst/>
            <a:rect l="l" t="t" r="r" b="b"/>
            <a:pathLst>
              <a:path w="0"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5638164"/>
            <a:ext cx="0" cy="1600200"/>
          </a:xfrm>
          <a:custGeom>
            <a:avLst/>
            <a:gdLst/>
            <a:ahLst/>
            <a:cxnLst/>
            <a:rect l="l" t="t" r="r" b="b"/>
            <a:pathLst>
              <a:path w="0"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02004" y="7375397"/>
            <a:ext cx="12750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17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3180" y="7730997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[7 </a:t>
            </a:r>
            <a:r>
              <a:rPr dirty="0" sz="1100" spc="-5">
                <a:latin typeface="Arial"/>
                <a:cs typeface="Arial"/>
              </a:rPr>
              <a:t>8 9 </a:t>
            </a:r>
            <a:r>
              <a:rPr dirty="0" sz="1100" spc="-10">
                <a:latin typeface="Arial"/>
                <a:cs typeface="Arial"/>
              </a:rPr>
              <a:t>10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11];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240">
                <a:latin typeface="Arial"/>
                <a:cs typeface="Arial"/>
              </a:rPr>
              <a:t>t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[2, </a:t>
            </a:r>
            <a:r>
              <a:rPr dirty="0" sz="1100" spc="140">
                <a:latin typeface="Arial"/>
                <a:cs typeface="Arial"/>
              </a:rPr>
              <a:t>3, 4, 5,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6];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70">
                <a:latin typeface="Arial"/>
                <a:cs typeface="Arial"/>
              </a:rPr>
              <a:t>res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900" spc="240"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8829293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89427" y="1607565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469" y="1607565"/>
            <a:ext cx="168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332" y="975106"/>
            <a:ext cx="1500505" cy="1458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70">
                <a:latin typeface="Arial"/>
                <a:cs typeface="Arial"/>
              </a:rPr>
              <a:t>res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 </a:t>
            </a:r>
            <a:r>
              <a:rPr dirty="0" sz="1100" spc="-5">
                <a:latin typeface="Arial"/>
                <a:cs typeface="Arial"/>
              </a:rPr>
              <a:t>1 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  <a:spcBef>
                <a:spcPts val="5"/>
              </a:spcBef>
              <a:tabLst>
                <a:tab pos="1331595" algn="l"/>
              </a:tabLst>
            </a:pP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Column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8674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250875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914399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30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914399"/>
            <a:ext cx="0" cy="1598930"/>
          </a:xfrm>
          <a:custGeom>
            <a:avLst/>
            <a:gdLst/>
            <a:ahLst/>
            <a:cxnLst/>
            <a:rect l="l" t="t" r="r" b="b"/>
            <a:pathLst>
              <a:path w="0" h="1598930">
                <a:moveTo>
                  <a:pt x="0" y="0"/>
                </a:moveTo>
                <a:lnTo>
                  <a:pt x="0" y="159893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2004" y="2638400"/>
            <a:ext cx="575754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 b="1">
                <a:latin typeface="Verdana"/>
                <a:cs typeface="Verdana"/>
              </a:rPr>
              <a:t>Column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vectors</a:t>
            </a:r>
            <a:r>
              <a:rPr dirty="0" sz="1100" spc="-9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enclosing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elements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square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brackets,  using </a:t>
            </a:r>
            <a:r>
              <a:rPr dirty="0" sz="1100">
                <a:latin typeface="Verdana"/>
                <a:cs typeface="Verdana"/>
              </a:rPr>
              <a:t>semicolon (;) </a:t>
            </a:r>
            <a:r>
              <a:rPr dirty="0" sz="1100" spc="-5">
                <a:latin typeface="Verdana"/>
                <a:cs typeface="Verdana"/>
              </a:rPr>
              <a:t>to delimit 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3188842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[7; </a:t>
            </a:r>
            <a:r>
              <a:rPr dirty="0" sz="1100" spc="150">
                <a:latin typeface="Arial"/>
                <a:cs typeface="Arial"/>
              </a:rPr>
              <a:t>8; 9; </a:t>
            </a:r>
            <a:r>
              <a:rPr dirty="0" sz="1100" spc="90">
                <a:latin typeface="Arial"/>
                <a:cs typeface="Arial"/>
              </a:rPr>
              <a:t>10;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3656202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statement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4011802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6907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6907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6907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74027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74027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716" y="6035453"/>
            <a:ext cx="5795010" cy="137985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</a:t>
            </a:r>
            <a:r>
              <a:rPr dirty="0" u="sng" sz="1800" spc="-3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Matrices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two-dimensional array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numbers.</a:t>
            </a:r>
            <a:endParaRPr sz="1100">
              <a:latin typeface="Verdana"/>
              <a:cs typeface="Verdana"/>
            </a:endParaRPr>
          </a:p>
          <a:p>
            <a:pPr algn="just" marL="30480" marR="22860">
              <a:lnSpc>
                <a:spcPct val="1087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MATLAB,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created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entering each row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sequence </a:t>
            </a:r>
            <a:r>
              <a:rPr dirty="0" sz="1100">
                <a:latin typeface="Verdana"/>
                <a:cs typeface="Verdana"/>
              </a:rPr>
              <a:t>of space or  </a:t>
            </a:r>
            <a:r>
              <a:rPr dirty="0" sz="1100" spc="-5">
                <a:latin typeface="Verdana"/>
                <a:cs typeface="Verdana"/>
              </a:rPr>
              <a:t>comma </a:t>
            </a:r>
            <a:r>
              <a:rPr dirty="0" sz="1100">
                <a:latin typeface="Verdana"/>
                <a:cs typeface="Verdana"/>
              </a:rPr>
              <a:t>separated elements, and end of a row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demarcated </a:t>
            </a:r>
            <a:r>
              <a:rPr dirty="0" sz="1100">
                <a:latin typeface="Verdana"/>
                <a:cs typeface="Verdana"/>
              </a:rPr>
              <a:t>by a </a:t>
            </a:r>
            <a:r>
              <a:rPr dirty="0" sz="1100" spc="-5">
                <a:latin typeface="Verdana"/>
                <a:cs typeface="Verdana"/>
              </a:rPr>
              <a:t>semicolon. </a:t>
            </a:r>
            <a:r>
              <a:rPr dirty="0" sz="1100">
                <a:latin typeface="Verdana"/>
                <a:cs typeface="Verdana"/>
              </a:rPr>
              <a:t>For 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create a </a:t>
            </a:r>
            <a:r>
              <a:rPr dirty="0" sz="1100" spc="-5">
                <a:latin typeface="Verdana"/>
                <a:cs typeface="Verdana"/>
              </a:rPr>
              <a:t>3-by-3 matrix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180" y="7577073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[1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3;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6;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9]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8045957"/>
            <a:ext cx="5229860" cy="60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7752" y="840003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25194" y="8772905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0742" y="8772905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8195" y="8772905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5194" y="9089897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80742" y="9089897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8195" y="9089897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7752" y="935888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3180" y="8395461"/>
            <a:ext cx="0" cy="968375"/>
          </a:xfrm>
          <a:custGeom>
            <a:avLst/>
            <a:gdLst/>
            <a:ahLst/>
            <a:cxnLst/>
            <a:rect l="l" t="t" r="r" b="b"/>
            <a:pathLst>
              <a:path w="0" h="968375">
                <a:moveTo>
                  <a:pt x="0" y="0"/>
                </a:moveTo>
                <a:lnTo>
                  <a:pt x="0" y="96799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12965" y="8395461"/>
            <a:ext cx="0" cy="968375"/>
          </a:xfrm>
          <a:custGeom>
            <a:avLst/>
            <a:gdLst/>
            <a:ahLst/>
            <a:cxnLst/>
            <a:rect l="l" t="t" r="r" b="b"/>
            <a:pathLst>
              <a:path w="0" h="968375">
                <a:moveTo>
                  <a:pt x="0" y="0"/>
                </a:moveTo>
                <a:lnTo>
                  <a:pt x="0" y="96799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511809">
              <a:lnSpc>
                <a:spcPct val="100000"/>
              </a:lnSpc>
              <a:spcBef>
                <a:spcPts val="545"/>
              </a:spcBef>
              <a:tabLst>
                <a:tab pos="1467485" algn="l"/>
                <a:tab pos="2424430" algn="l"/>
              </a:tabLst>
            </a:pPr>
            <a:r>
              <a:rPr dirty="0" sz="1100" spc="-5">
                <a:latin typeface="Arial"/>
                <a:cs typeface="Arial"/>
              </a:rPr>
              <a:t>7	8	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19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1888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0480" marR="20955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interactive program </a:t>
            </a:r>
            <a:r>
              <a:rPr dirty="0" sz="1100">
                <a:latin typeface="Verdana"/>
                <a:cs typeface="Verdana"/>
              </a:rPr>
              <a:t>for numerical </a:t>
            </a:r>
            <a:r>
              <a:rPr dirty="0" sz="1100" spc="-5">
                <a:latin typeface="Verdana"/>
                <a:cs typeface="Verdana"/>
              </a:rPr>
              <a:t>computation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data  visualization. </a:t>
            </a:r>
            <a:r>
              <a:rPr dirty="0" sz="1100">
                <a:latin typeface="Verdana"/>
                <a:cs typeface="Verdana"/>
              </a:rPr>
              <a:t>You can enter a command </a:t>
            </a:r>
            <a:r>
              <a:rPr dirty="0" sz="1100" spc="-5">
                <a:latin typeface="Verdana"/>
                <a:cs typeface="Verdana"/>
              </a:rPr>
              <a:t>by typing it at the MATLAB prompt </a:t>
            </a:r>
            <a:r>
              <a:rPr dirty="0" sz="1100">
                <a:latin typeface="Verdana"/>
                <a:cs typeface="Verdana"/>
              </a:rPr>
              <a:t>'&gt;&gt;'  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Command</a:t>
            </a:r>
            <a:r>
              <a:rPr dirty="0" sz="1100" spc="-114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Window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section,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will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lists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commonly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general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Commands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Managing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Session	</a:t>
            </a:r>
            <a:endParaRPr sz="1800">
              <a:latin typeface="Arial"/>
              <a:cs typeface="Arial"/>
            </a:endParaRPr>
          </a:p>
          <a:p>
            <a:pPr algn="just" marL="30480" marR="29209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 spc="-10">
                <a:latin typeface="Verdana"/>
                <a:cs typeface="Verdana"/>
              </a:rPr>
              <a:t>various </a:t>
            </a:r>
            <a:r>
              <a:rPr dirty="0" sz="1100" spc="-5">
                <a:latin typeface="Verdana"/>
                <a:cs typeface="Verdana"/>
              </a:rPr>
              <a:t>commands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managing </a:t>
            </a:r>
            <a:r>
              <a:rPr dirty="0" sz="1100">
                <a:latin typeface="Verdana"/>
                <a:cs typeface="Verdana"/>
              </a:rPr>
              <a:t>a session. The </a:t>
            </a:r>
            <a:r>
              <a:rPr dirty="0" sz="1100" spc="-5">
                <a:latin typeface="Verdana"/>
                <a:cs typeface="Verdana"/>
              </a:rPr>
              <a:t>following table  provides all </a:t>
            </a:r>
            <a:r>
              <a:rPr dirty="0" sz="1100">
                <a:latin typeface="Verdana"/>
                <a:cs typeface="Verdana"/>
              </a:rPr>
              <a:t>such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3795394"/>
          <a:ext cx="5768340" cy="4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Command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clc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Clears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command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window.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clear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Removes variables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memory.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exist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Checks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existence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variable.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global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Declares variables to be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global.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help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Searches for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help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topic.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lookfor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Searches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help entries for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keyword.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quit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Stops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MATLAB.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who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Lists current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variables.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whos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Lists current variables (long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display).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3716" y="8545829"/>
            <a:ext cx="5795010" cy="751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Commands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Working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	</a:t>
            </a:r>
            <a:endParaRPr sz="1800">
              <a:latin typeface="Arial"/>
              <a:cs typeface="Arial"/>
            </a:endParaRPr>
          </a:p>
          <a:p>
            <a:pPr marL="30480" marR="27305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various </a:t>
            </a:r>
            <a:r>
              <a:rPr dirty="0" sz="1100">
                <a:latin typeface="Verdana"/>
                <a:cs typeface="Verdana"/>
              </a:rPr>
              <a:t>useful commands for </a:t>
            </a:r>
            <a:r>
              <a:rPr dirty="0" sz="1100" spc="-5">
                <a:latin typeface="Verdana"/>
                <a:cs typeface="Verdana"/>
              </a:rPr>
              <a:t>working with </a:t>
            </a:r>
            <a:r>
              <a:rPr dirty="0" sz="1100">
                <a:latin typeface="Verdana"/>
                <a:cs typeface="Verdana"/>
              </a:rPr>
              <a:t>the system, </a:t>
            </a:r>
            <a:r>
              <a:rPr dirty="0" sz="1100" spc="-10">
                <a:latin typeface="Verdana"/>
                <a:cs typeface="Verdana"/>
              </a:rPr>
              <a:t>like  </a:t>
            </a:r>
            <a:r>
              <a:rPr dirty="0" sz="1100" spc="-5">
                <a:latin typeface="Verdana"/>
                <a:cs typeface="Verdana"/>
              </a:rPr>
              <a:t>saving the current work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workspace </a:t>
            </a:r>
            <a:r>
              <a:rPr dirty="0" sz="1100">
                <a:latin typeface="Verdana"/>
                <a:cs typeface="Verdana"/>
              </a:rPr>
              <a:t>as a </a:t>
            </a:r>
            <a:r>
              <a:rPr dirty="0" sz="1100" spc="-5">
                <a:latin typeface="Verdana"/>
                <a:cs typeface="Verdana"/>
              </a:rPr>
              <a:t>file and loading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10">
                <a:latin typeface="Verdana"/>
                <a:cs typeface="Verdana"/>
              </a:rPr>
              <a:t>file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later.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7626" y="476503"/>
            <a:ext cx="294767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5.</a:t>
            </a:r>
            <a:r>
              <a:rPr dirty="0" sz="4800" spc="270"/>
              <a:t> </a:t>
            </a:r>
            <a:r>
              <a:rPr dirty="0" spc="-55"/>
              <a:t>COMMANDS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885190"/>
            <a:ext cx="5795010" cy="8415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</a:t>
            </a:r>
            <a:r>
              <a:rPr dirty="0" u="sng" sz="1800" spc="-3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Contents	</a:t>
            </a:r>
            <a:endParaRPr sz="1800">
              <a:latin typeface="Arial"/>
              <a:cs typeface="Arial"/>
            </a:endParaRPr>
          </a:p>
          <a:p>
            <a:pPr algn="just" marL="317500" marR="28575">
              <a:lnSpc>
                <a:spcPct val="209700"/>
              </a:lnSpc>
              <a:spcBef>
                <a:spcPts val="20"/>
              </a:spcBef>
            </a:pPr>
            <a:r>
              <a:rPr dirty="0" sz="1000" spc="-45" b="1">
                <a:latin typeface="Trebuchet MS"/>
                <a:cs typeface="Trebuchet MS"/>
                <a:hlinkClick r:id="rId2" action="ppaction://hlinksldjump"/>
              </a:rPr>
              <a:t>About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the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Tutorial····································································································································i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2" action="ppaction://hlinksldjump"/>
              </a:rPr>
              <a:t>Audience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i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Prerequisites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i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Copyright </a:t>
            </a:r>
            <a:r>
              <a:rPr dirty="0" sz="1000" spc="-5" b="1">
                <a:latin typeface="Trebuchet MS"/>
                <a:cs typeface="Trebuchet MS"/>
                <a:hlinkClick r:id="rId2" action="ppaction://hlinksldjump"/>
              </a:rPr>
              <a:t>&amp; </a:t>
            </a:r>
            <a:r>
              <a:rPr dirty="0" sz="1000" spc="-55" b="1">
                <a:latin typeface="Trebuchet MS"/>
                <a:cs typeface="Trebuchet MS"/>
                <a:hlinkClick r:id="rId2" action="ppaction://hlinksldjump"/>
              </a:rPr>
              <a:t>Disclaimer Notice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·················································································································i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70" b="1">
                <a:latin typeface="Trebuchet MS"/>
                <a:cs typeface="Trebuchet MS"/>
                <a:hlinkClick r:id="rId3" action="ppaction://hlinksldjump"/>
              </a:rPr>
              <a:t>Table </a:t>
            </a:r>
            <a:r>
              <a:rPr dirty="0" sz="1000" spc="-40" b="1">
                <a:latin typeface="Trebuchet MS"/>
                <a:cs typeface="Trebuchet MS"/>
                <a:hlinkClick r:id="rId3" action="ppaction://hlinksldjump"/>
              </a:rPr>
              <a:t>of </a:t>
            </a:r>
            <a:r>
              <a:rPr dirty="0" sz="1000" spc="-60" b="1">
                <a:latin typeface="Trebuchet MS"/>
                <a:cs typeface="Trebuchet MS"/>
                <a:hlinkClick r:id="rId3" action="ppaction://hlinksldjump"/>
              </a:rPr>
              <a:t>Contents</a:t>
            </a:r>
            <a:r>
              <a:rPr dirty="0" sz="1000" spc="-215" b="1">
                <a:latin typeface="Trebuchet MS"/>
                <a:cs typeface="Trebuchet MS"/>
                <a:hlinkClick r:id="rId3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····································································································································ii</a:t>
            </a:r>
            <a:endParaRPr sz="1000">
              <a:latin typeface="Trebuchet MS"/>
              <a:cs typeface="Trebuchet MS"/>
            </a:endParaRPr>
          </a:p>
          <a:p>
            <a:pPr algn="just" marL="317500" marR="27940" indent="-287020">
              <a:lnSpc>
                <a:spcPct val="204599"/>
              </a:lnSpc>
              <a:spcBef>
                <a:spcPts val="400"/>
              </a:spcBef>
            </a:pPr>
            <a:r>
              <a:rPr dirty="0" sz="1200" spc="-90">
                <a:latin typeface="Trebuchet MS"/>
                <a:cs typeface="Trebuchet MS"/>
                <a:hlinkClick r:id="rId4" action="ppaction://hlinksldjump"/>
              </a:rPr>
              <a:t>1. </a:t>
            </a:r>
            <a:r>
              <a:rPr dirty="0" sz="1200" spc="-135">
                <a:latin typeface="Trebuchet MS"/>
                <a:cs typeface="Trebuchet MS"/>
                <a:hlinkClick r:id="rId4" action="ppaction://hlinksldjump"/>
              </a:rPr>
              <a:t>OVERVIEW···························································································································1 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000" spc="-35" b="1">
                <a:latin typeface="Trebuchet MS"/>
                <a:cs typeface="Trebuchet MS"/>
                <a:hlinkClick r:id="rId4" action="ppaction://hlinksldjump"/>
              </a:rPr>
              <a:t>MATLAB's </a:t>
            </a:r>
            <a:r>
              <a:rPr dirty="0" sz="1000" spc="-60" b="1">
                <a:latin typeface="Trebuchet MS"/>
                <a:cs typeface="Trebuchet MS"/>
                <a:hlinkClick r:id="rId4" action="ppaction://hlinksldjump"/>
              </a:rPr>
              <a:t>Power </a:t>
            </a:r>
            <a:r>
              <a:rPr dirty="0" sz="1000" spc="-40" b="1">
                <a:latin typeface="Trebuchet MS"/>
                <a:cs typeface="Trebuchet MS"/>
                <a:hlinkClick r:id="rId4" action="ppaction://hlinksldjump"/>
              </a:rPr>
              <a:t>of </a:t>
            </a:r>
            <a:r>
              <a:rPr dirty="0" sz="1000" spc="-55" b="1">
                <a:latin typeface="Trebuchet MS"/>
                <a:cs typeface="Trebuchet MS"/>
                <a:hlinkClick r:id="rId4" action="ppaction://hlinksldjump"/>
              </a:rPr>
              <a:t>Computational </a:t>
            </a:r>
            <a:r>
              <a:rPr dirty="0" sz="1000" spc="-100" b="1">
                <a:latin typeface="Trebuchet MS"/>
                <a:cs typeface="Trebuchet MS"/>
                <a:hlinkClick r:id="rId4" action="ppaction://hlinksldjump"/>
              </a:rPr>
              <a:t>Mathematics···················································································1 </a:t>
            </a:r>
            <a:r>
              <a:rPr dirty="0" sz="1000" spc="-100" b="1">
                <a:latin typeface="Trebuchet MS"/>
                <a:cs typeface="Trebuchet MS"/>
              </a:rPr>
              <a:t> </a:t>
            </a:r>
            <a:r>
              <a:rPr dirty="0" sz="1000" spc="-70" b="1">
                <a:latin typeface="Trebuchet MS"/>
                <a:cs typeface="Trebuchet MS"/>
                <a:hlinkClick r:id="rId4" action="ppaction://hlinksldjump"/>
              </a:rPr>
              <a:t>Features </a:t>
            </a:r>
            <a:r>
              <a:rPr dirty="0" sz="1000" spc="-40" b="1">
                <a:latin typeface="Trebuchet MS"/>
                <a:cs typeface="Trebuchet MS"/>
                <a:hlinkClick r:id="rId4" action="ppaction://hlinksldjump"/>
              </a:rPr>
              <a:t>of </a:t>
            </a:r>
            <a:r>
              <a:rPr dirty="0" sz="1000" spc="-105" b="1">
                <a:latin typeface="Trebuchet MS"/>
                <a:cs typeface="Trebuchet MS"/>
                <a:hlinkClick r:id="rId4" action="ppaction://hlinksldjump"/>
              </a:rPr>
              <a:t>MATLAB································································································································1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5" action="ppaction://hlinksldjump"/>
              </a:rPr>
              <a:t>Uses  </a:t>
            </a:r>
            <a:r>
              <a:rPr dirty="0" sz="1000" spc="-40" b="1">
                <a:latin typeface="Trebuchet MS"/>
                <a:cs typeface="Trebuchet MS"/>
                <a:hlinkClick r:id="rId5" action="ppaction://hlinksldjump"/>
              </a:rPr>
              <a:t>of  MATLAB</a:t>
            </a:r>
            <a:r>
              <a:rPr dirty="0" sz="1000" spc="-215" b="1"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sz="1000" spc="-110" b="1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······································································································································2</a:t>
            </a:r>
            <a:endParaRPr sz="1000">
              <a:latin typeface="Trebuchet MS"/>
              <a:cs typeface="Trebuchet MS"/>
            </a:endParaRPr>
          </a:p>
          <a:p>
            <a:pPr algn="just" marL="317500" marR="27940" indent="-287020">
              <a:lnSpc>
                <a:spcPct val="201900"/>
              </a:lnSpc>
              <a:spcBef>
                <a:spcPts val="430"/>
              </a:spcBef>
            </a:pPr>
            <a:r>
              <a:rPr dirty="0" sz="1200" spc="-90">
                <a:latin typeface="Trebuchet MS"/>
                <a:cs typeface="Trebuchet MS"/>
                <a:hlinkClick r:id="rId6" action="ppaction://hlinksldjump"/>
              </a:rPr>
              <a:t>2. </a:t>
            </a:r>
            <a:r>
              <a:rPr dirty="0" sz="1200" spc="-135">
                <a:latin typeface="Trebuchet MS"/>
                <a:cs typeface="Trebuchet MS"/>
                <a:hlinkClick r:id="rId6" action="ppaction://hlinksldjump"/>
              </a:rPr>
              <a:t>ENVIRONMENT····················································································································3 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000" spc="-70" b="1">
                <a:latin typeface="Trebuchet MS"/>
                <a:cs typeface="Trebuchet MS"/>
                <a:hlinkClick r:id="rId6" action="ppaction://hlinksldjump"/>
              </a:rPr>
              <a:t>Local </a:t>
            </a:r>
            <a:r>
              <a:rPr dirty="0" sz="1000" spc="-60" b="1">
                <a:latin typeface="Trebuchet MS"/>
                <a:cs typeface="Trebuchet MS"/>
                <a:hlinkClick r:id="rId6" action="ppaction://hlinksldjump"/>
              </a:rPr>
              <a:t>Environment </a:t>
            </a:r>
            <a:r>
              <a:rPr dirty="0" sz="1000" spc="-105" b="1">
                <a:latin typeface="Trebuchet MS"/>
                <a:cs typeface="Trebuchet MS"/>
                <a:hlinkClick r:id="rId6" action="ppaction://hlinksldjump"/>
              </a:rPr>
              <a:t>Setup·························································································································3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7" action="ppaction://hlinksldjump"/>
              </a:rPr>
              <a:t>Understanding </a:t>
            </a:r>
            <a:r>
              <a:rPr dirty="0" sz="1000" spc="-65" b="1">
                <a:latin typeface="Trebuchet MS"/>
                <a:cs typeface="Trebuchet MS"/>
                <a:hlinkClick r:id="rId7" action="ppaction://hlinksldjump"/>
              </a:rPr>
              <a:t>the </a:t>
            </a:r>
            <a:r>
              <a:rPr dirty="0" sz="1000" spc="-45" b="1">
                <a:latin typeface="Trebuchet MS"/>
                <a:cs typeface="Trebuchet MS"/>
                <a:hlinkClick r:id="rId7" action="ppaction://hlinksldjump"/>
              </a:rPr>
              <a:t>MATLAB</a:t>
            </a:r>
            <a:r>
              <a:rPr dirty="0" sz="1000" spc="-130" b="1">
                <a:latin typeface="Trebuchet MS"/>
                <a:cs typeface="Trebuchet MS"/>
                <a:hlinkClick r:id="rId7" action="ppaction://hlinksldjump"/>
              </a:rPr>
              <a:t> </a:t>
            </a:r>
            <a:r>
              <a:rPr dirty="0" sz="1000" spc="-100" b="1">
                <a:latin typeface="Trebuchet MS"/>
                <a:cs typeface="Trebuchet MS"/>
                <a:hlinkClick r:id="rId7" action="ppaction://hlinksldjump"/>
              </a:rPr>
              <a:t>Environment·······························································································4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750"/>
              </a:spcBef>
              <a:tabLst>
                <a:tab pos="316865" algn="l"/>
              </a:tabLst>
            </a:pPr>
            <a:r>
              <a:rPr dirty="0" sz="1200" spc="-90">
                <a:latin typeface="Trebuchet MS"/>
                <a:cs typeface="Trebuchet MS"/>
                <a:hlinkClick r:id="rId8" action="ppaction://hlinksldjump"/>
              </a:rPr>
              <a:t>3.	</a:t>
            </a:r>
            <a:r>
              <a:rPr dirty="0" sz="1200" spc="-55">
                <a:latin typeface="Trebuchet MS"/>
                <a:cs typeface="Trebuchet MS"/>
                <a:hlinkClick r:id="rId8" action="ppaction://hlinksldjump"/>
              </a:rPr>
              <a:t>BASIC</a:t>
            </a:r>
            <a:r>
              <a:rPr dirty="0" sz="1200" spc="215">
                <a:latin typeface="Trebuchet MS"/>
                <a:cs typeface="Trebuchet MS"/>
                <a:hlinkClick r:id="rId8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8" action="ppaction://hlinksldjump"/>
              </a:rPr>
              <a:t>SYNTAX······················································································································7</a:t>
            </a:r>
            <a:endParaRPr sz="1200">
              <a:latin typeface="Trebuchet MS"/>
              <a:cs typeface="Trebuchet MS"/>
            </a:endParaRPr>
          </a:p>
          <a:p>
            <a:pPr algn="just" marL="317500" marR="29209">
              <a:lnSpc>
                <a:spcPct val="209900"/>
              </a:lnSpc>
              <a:spcBef>
                <a:spcPts val="45"/>
              </a:spcBef>
            </a:pPr>
            <a:r>
              <a:rPr dirty="0" sz="1000" spc="-50" b="1">
                <a:latin typeface="Trebuchet MS"/>
                <a:cs typeface="Trebuchet MS"/>
                <a:hlinkClick r:id="rId8" action="ppaction://hlinksldjump"/>
              </a:rPr>
              <a:t>Hands </a:t>
            </a:r>
            <a:r>
              <a:rPr dirty="0" sz="1000" spc="-45" b="1">
                <a:latin typeface="Trebuchet MS"/>
                <a:cs typeface="Trebuchet MS"/>
                <a:hlinkClick r:id="rId8" action="ppaction://hlinksldjump"/>
              </a:rPr>
              <a:t>on </a:t>
            </a:r>
            <a:r>
              <a:rPr dirty="0" sz="1000" spc="-105" b="1">
                <a:latin typeface="Trebuchet MS"/>
                <a:cs typeface="Trebuchet MS"/>
                <a:hlinkClick r:id="rId8" action="ppaction://hlinksldjump"/>
              </a:rPr>
              <a:t>Practice····································································································································7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9" action="ppaction://hlinksldjump"/>
              </a:rPr>
              <a:t>Use </a:t>
            </a:r>
            <a:r>
              <a:rPr dirty="0" sz="1000" spc="-40" b="1">
                <a:latin typeface="Trebuchet MS"/>
                <a:cs typeface="Trebuchet MS"/>
                <a:hlinkClick r:id="rId9" action="ppaction://hlinksldjump"/>
              </a:rPr>
              <a:t>of </a:t>
            </a:r>
            <a:r>
              <a:rPr dirty="0" sz="1000" spc="-55" b="1">
                <a:latin typeface="Trebuchet MS"/>
                <a:cs typeface="Trebuchet MS"/>
                <a:hlinkClick r:id="rId9" action="ppaction://hlinksldjump"/>
              </a:rPr>
              <a:t>Semicolon </a:t>
            </a:r>
            <a:r>
              <a:rPr dirty="0" sz="1000" spc="-70" b="1">
                <a:latin typeface="Trebuchet MS"/>
                <a:cs typeface="Trebuchet MS"/>
                <a:hlinkClick r:id="rId9" action="ppaction://hlinksldjump"/>
              </a:rPr>
              <a:t>(;) </a:t>
            </a:r>
            <a:r>
              <a:rPr dirty="0" sz="1000" spc="-60" b="1">
                <a:latin typeface="Trebuchet MS"/>
                <a:cs typeface="Trebuchet MS"/>
                <a:hlinkClick r:id="rId9" action="ppaction://hlinksldjump"/>
              </a:rPr>
              <a:t>in </a:t>
            </a:r>
            <a:r>
              <a:rPr dirty="0" sz="1000" spc="-40" b="1">
                <a:latin typeface="Trebuchet MS"/>
                <a:cs typeface="Trebuchet MS"/>
                <a:hlinkClick r:id="rId9" action="ppaction://hlinksldjump"/>
              </a:rPr>
              <a:t>MATLAB </a:t>
            </a:r>
            <a:r>
              <a:rPr dirty="0" sz="1000" spc="-110" b="1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··············································································································8 </a:t>
            </a:r>
            <a:r>
              <a:rPr dirty="0" sz="1000" spc="-110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9" action="ppaction://hlinksldjump"/>
              </a:rPr>
              <a:t>Adding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Comments···································································································································8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0" action="ppaction://hlinksldjump"/>
              </a:rPr>
              <a:t>Commonly used Operators </a:t>
            </a:r>
            <a:r>
              <a:rPr dirty="0" sz="1000" spc="-50" b="1">
                <a:latin typeface="Trebuchet MS"/>
                <a:cs typeface="Trebuchet MS"/>
                <a:hlinkClick r:id="rId10" action="ppaction://hlinksldjump"/>
              </a:rPr>
              <a:t>and </a:t>
            </a:r>
            <a:r>
              <a:rPr dirty="0" sz="1000" spc="-60" b="1">
                <a:latin typeface="Trebuchet MS"/>
                <a:cs typeface="Trebuchet MS"/>
                <a:hlinkClick r:id="rId10" action="ppaction://hlinksldjump"/>
              </a:rPr>
              <a:t>Special </a:t>
            </a:r>
            <a:r>
              <a:rPr dirty="0" sz="1000" spc="-65" b="1">
                <a:latin typeface="Trebuchet MS"/>
                <a:cs typeface="Trebuchet MS"/>
                <a:hlinkClick r:id="rId10" action="ppaction://hlinksldjump"/>
              </a:rPr>
              <a:t>Characters </a:t>
            </a:r>
            <a:r>
              <a:rPr dirty="0" sz="1000" spc="-105" b="1">
                <a:latin typeface="Trebuchet MS"/>
                <a:cs typeface="Trebuchet MS"/>
                <a:hlinkClick r:id="rId10" action="ppaction://hlinksldjump"/>
              </a:rPr>
              <a:t>·················································································9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1" action="ppaction://hlinksldjump"/>
              </a:rPr>
              <a:t>Special </a:t>
            </a:r>
            <a:r>
              <a:rPr dirty="0" sz="1000" spc="-55" b="1">
                <a:latin typeface="Trebuchet MS"/>
                <a:cs typeface="Trebuchet MS"/>
                <a:hlinkClick r:id="rId11" action="ppaction://hlinksldjump"/>
              </a:rPr>
              <a:t>Variables </a:t>
            </a:r>
            <a:r>
              <a:rPr dirty="0" sz="1000" spc="-50" b="1">
                <a:latin typeface="Trebuchet MS"/>
                <a:cs typeface="Trebuchet MS"/>
                <a:hlinkClick r:id="rId11" action="ppaction://hlinksldjump"/>
              </a:rPr>
              <a:t>and Constants </a:t>
            </a:r>
            <a:r>
              <a:rPr dirty="0" sz="1000" spc="-105" b="1">
                <a:latin typeface="Trebuchet MS"/>
                <a:cs typeface="Trebuchet MS"/>
                <a:hlinkClick r:id="rId11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············································································································10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12" action="ppaction://hlinksldjump"/>
              </a:rPr>
              <a:t>Naming </a:t>
            </a:r>
            <a:r>
              <a:rPr dirty="0" sz="1000" spc="-55" b="1">
                <a:latin typeface="Trebuchet MS"/>
                <a:cs typeface="Trebuchet MS"/>
                <a:hlinkClick r:id="rId12" action="ppaction://hlinksldjump"/>
              </a:rPr>
              <a:t>Variables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··································································································································11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12" action="ppaction://hlinksldjump"/>
              </a:rPr>
              <a:t>Saving  </a:t>
            </a:r>
            <a:r>
              <a:rPr dirty="0" sz="1000" spc="-65" b="1">
                <a:latin typeface="Trebuchet MS"/>
                <a:cs typeface="Trebuchet MS"/>
                <a:hlinkClick r:id="rId12" action="ppaction://hlinksldjump"/>
              </a:rPr>
              <a:t>Your</a:t>
            </a:r>
            <a:r>
              <a:rPr dirty="0" sz="1000" spc="-90" b="1">
                <a:latin typeface="Trebuchet MS"/>
                <a:cs typeface="Trebuchet MS"/>
                <a:hlinkClick r:id="rId12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Work··································································································································11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740"/>
              </a:spcBef>
              <a:tabLst>
                <a:tab pos="316865" algn="l"/>
              </a:tabLst>
            </a:pPr>
            <a:r>
              <a:rPr dirty="0" sz="1200" spc="-90">
                <a:latin typeface="Trebuchet MS"/>
                <a:cs typeface="Trebuchet MS"/>
                <a:hlinkClick r:id="rId13" action="ppaction://hlinksldjump"/>
              </a:rPr>
              <a:t>4.	</a:t>
            </a:r>
            <a:r>
              <a:rPr dirty="0" sz="1200" spc="-135">
                <a:latin typeface="Trebuchet MS"/>
                <a:cs typeface="Trebuchet MS"/>
                <a:hlinkClick r:id="rId13" action="ppaction://hlinksldjump"/>
              </a:rPr>
              <a:t>VARIABLES·························································································································12</a:t>
            </a:r>
            <a:endParaRPr sz="1200">
              <a:latin typeface="Trebuchet MS"/>
              <a:cs typeface="Trebuchet MS"/>
            </a:endParaRPr>
          </a:p>
          <a:p>
            <a:pPr algn="just" marL="317500" marR="29209">
              <a:lnSpc>
                <a:spcPct val="210000"/>
              </a:lnSpc>
              <a:spcBef>
                <a:spcPts val="45"/>
              </a:spcBef>
            </a:pPr>
            <a:r>
              <a:rPr dirty="0" sz="1000" spc="-35" b="1">
                <a:latin typeface="Trebuchet MS"/>
                <a:cs typeface="Trebuchet MS"/>
                <a:hlinkClick r:id="rId14" action="ppaction://hlinksldjump"/>
              </a:rPr>
              <a:t>Multiple </a:t>
            </a:r>
            <a:r>
              <a:rPr dirty="0" sz="1000" spc="-100" b="1">
                <a:latin typeface="Trebuchet MS"/>
                <a:cs typeface="Trebuchet MS"/>
                <a:hlinkClick r:id="rId14" action="ppaction://hlinksldjump"/>
              </a:rPr>
              <a:t>Assignments····························································································································13 </a:t>
            </a:r>
            <a:r>
              <a:rPr dirty="0" sz="1000" spc="-100" b="1">
                <a:latin typeface="Trebuchet MS"/>
                <a:cs typeface="Trebuchet MS"/>
              </a:rPr>
              <a:t> </a:t>
            </a:r>
            <a:r>
              <a:rPr dirty="0" sz="1000" spc="-15" b="1">
                <a:latin typeface="Trebuchet MS"/>
                <a:cs typeface="Trebuchet MS"/>
                <a:hlinkClick r:id="rId14" action="ppaction://hlinksldjump"/>
              </a:rPr>
              <a:t>I </a:t>
            </a:r>
            <a:r>
              <a:rPr dirty="0" sz="1000" spc="-60" b="1">
                <a:latin typeface="Trebuchet MS"/>
                <a:cs typeface="Trebuchet MS"/>
                <a:hlinkClick r:id="rId14" action="ppaction://hlinksldjump"/>
              </a:rPr>
              <a:t>have </a:t>
            </a:r>
            <a:r>
              <a:rPr dirty="0" sz="1000" spc="-55" b="1">
                <a:latin typeface="Trebuchet MS"/>
                <a:cs typeface="Trebuchet MS"/>
                <a:hlinkClick r:id="rId14" action="ppaction://hlinksldjump"/>
              </a:rPr>
              <a:t>forgotten </a:t>
            </a:r>
            <a:r>
              <a:rPr dirty="0" sz="1000" spc="-65" b="1">
                <a:latin typeface="Trebuchet MS"/>
                <a:cs typeface="Trebuchet MS"/>
                <a:hlinkClick r:id="rId14" action="ppaction://hlinksldjump"/>
              </a:rPr>
              <a:t>the </a:t>
            </a:r>
            <a:r>
              <a:rPr dirty="0" sz="1000" spc="-105" b="1">
                <a:latin typeface="Trebuchet MS"/>
                <a:cs typeface="Trebuchet MS"/>
                <a:hlinkClick r:id="rId14" action="ppaction://hlinksldjump"/>
              </a:rPr>
              <a:t>Variables!··············································································································13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5" action="ppaction://hlinksldjump"/>
              </a:rPr>
              <a:t>Long </a:t>
            </a:r>
            <a:r>
              <a:rPr dirty="0" sz="1000" spc="-50" b="1">
                <a:latin typeface="Trebuchet MS"/>
                <a:cs typeface="Trebuchet MS"/>
                <a:hlinkClick r:id="rId15" action="ppaction://hlinksldjump"/>
              </a:rPr>
              <a:t>Assignments</a:t>
            </a:r>
            <a:r>
              <a:rPr dirty="0" sz="1000" spc="-85" b="1">
                <a:latin typeface="Trebuchet MS"/>
                <a:cs typeface="Trebuchet MS"/>
                <a:hlinkClick r:id="rId15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·································································································································14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5833" y="9313426"/>
            <a:ext cx="12763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2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7324"/>
            <a:ext cx="5757545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also provides various commands </a:t>
            </a:r>
            <a:r>
              <a:rPr dirty="0" sz="1100">
                <a:latin typeface="Verdana"/>
                <a:cs typeface="Verdana"/>
              </a:rPr>
              <a:t>for other system-related </a:t>
            </a:r>
            <a:r>
              <a:rPr dirty="0" sz="1100" spc="-5">
                <a:latin typeface="Verdana"/>
                <a:cs typeface="Verdana"/>
              </a:rPr>
              <a:t>activities like,  displaying </a:t>
            </a:r>
            <a:r>
              <a:rPr dirty="0" sz="1100">
                <a:latin typeface="Verdana"/>
                <a:cs typeface="Verdana"/>
              </a:rPr>
              <a:t>date, </a:t>
            </a:r>
            <a:r>
              <a:rPr dirty="0" sz="1100" spc="-5">
                <a:latin typeface="Verdana"/>
                <a:cs typeface="Verdana"/>
              </a:rPr>
              <a:t>listing files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directory, displaying current directory,</a:t>
            </a:r>
            <a:r>
              <a:rPr dirty="0" sz="1100" spc="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etc.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displays </a:t>
            </a:r>
            <a:r>
              <a:rPr dirty="0" sz="1100">
                <a:latin typeface="Verdana"/>
                <a:cs typeface="Verdana"/>
              </a:rPr>
              <a:t>some commonly used system-related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21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667509"/>
          <a:ext cx="5768340" cy="5818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Command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Changes current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directory.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date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current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date.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delete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Deletes 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diary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Switches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on/off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diary file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recording.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Lists all files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current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directory.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load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Loads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workspace variables 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path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search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path.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pwd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current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directory.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save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Saves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workspace variables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type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contents of 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what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Lists all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MATLAB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files 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current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directory.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wklread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Reads .wk1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spreadsheet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726165"/>
            <a:ext cx="5795010" cy="72453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Input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Output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Commands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the following input </a:t>
            </a:r>
            <a:r>
              <a:rPr dirty="0" sz="1100">
                <a:latin typeface="Verdana"/>
                <a:cs typeface="Verdana"/>
              </a:rPr>
              <a:t>and output </a:t>
            </a:r>
            <a:r>
              <a:rPr dirty="0" sz="1100" spc="-5">
                <a:latin typeface="Verdana"/>
                <a:cs typeface="Verdana"/>
              </a:rPr>
              <a:t>related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22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557781"/>
          <a:ext cx="5768340" cy="313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Command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disp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contents of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fscanf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Read formatted data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from a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Controls screen-display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format.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fprintf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Performs formatted writes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screen or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input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prompts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waits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;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Suppresses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screen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printing.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4951958"/>
            <a:ext cx="5756910" cy="38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fscanf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10" b="1">
                <a:latin typeface="Verdana"/>
                <a:cs typeface="Verdana"/>
              </a:rPr>
              <a:t>fprintf </a:t>
            </a:r>
            <a:r>
              <a:rPr dirty="0" sz="1100" spc="-5">
                <a:latin typeface="Verdana"/>
                <a:cs typeface="Verdana"/>
              </a:rPr>
              <a:t>commands behave like </a:t>
            </a:r>
            <a:r>
              <a:rPr dirty="0" sz="1100">
                <a:latin typeface="Verdana"/>
                <a:cs typeface="Verdana"/>
              </a:rPr>
              <a:t>C scanf and </a:t>
            </a:r>
            <a:r>
              <a:rPr dirty="0" sz="1100" spc="-5">
                <a:latin typeface="Verdana"/>
                <a:cs typeface="Verdana"/>
              </a:rPr>
              <a:t>printf functions. </a:t>
            </a:r>
            <a:r>
              <a:rPr dirty="0" sz="1100">
                <a:latin typeface="Verdana"/>
                <a:cs typeface="Verdana"/>
              </a:rPr>
              <a:t>They  support </a:t>
            </a:r>
            <a:r>
              <a:rPr dirty="0" sz="1100" spc="-5">
                <a:latin typeface="Verdana"/>
                <a:cs typeface="Verdana"/>
              </a:rPr>
              <a:t>the following format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5447664"/>
          <a:ext cx="5768340" cy="3585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%s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Format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%d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Format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integer.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%f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Format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floating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point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%e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Format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floating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point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scientific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notation.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%g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Format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most compact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form: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%f or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%e.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\n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Insert a new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line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output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\t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Insert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tab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output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9504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format function </a:t>
            </a:r>
            <a:r>
              <a:rPr dirty="0" sz="1100">
                <a:latin typeface="Verdana"/>
                <a:cs typeface="Verdana"/>
              </a:rPr>
              <a:t>has the </a:t>
            </a:r>
            <a:r>
              <a:rPr dirty="0" sz="1100" spc="-5">
                <a:latin typeface="Verdana"/>
                <a:cs typeface="Verdana"/>
              </a:rPr>
              <a:t>following forms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numeric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199641"/>
          <a:ext cx="5768340" cy="4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14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Display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up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to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short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Four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decimal digits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(default).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long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16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digits.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short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Five digits plus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exponent.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 long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16 digits plus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exponents.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bank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Two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digits.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Positive, negative,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zero.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rat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Rational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approximation.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compact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Suppresses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some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line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feeds.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loose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Resets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less compact display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mode.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3716" y="5951600"/>
            <a:ext cx="5795010" cy="74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Vector,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Matrix,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3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Array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Commands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various </a:t>
            </a:r>
            <a:r>
              <a:rPr dirty="0" sz="1100">
                <a:latin typeface="Verdana"/>
                <a:cs typeface="Verdana"/>
              </a:rPr>
              <a:t>commands used for </a:t>
            </a:r>
            <a:r>
              <a:rPr dirty="0" sz="1100" spc="-5">
                <a:latin typeface="Verdana"/>
                <a:cs typeface="Verdana"/>
              </a:rPr>
              <a:t>working with arrays,  matrices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6808596"/>
          <a:ext cx="5768340" cy="224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Command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Concatenates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find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Finds indices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nonzero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length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linspace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regularly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spaced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8053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logspace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logarithmically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spaced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max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largest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min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smallest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prod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Product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each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column.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reshape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Changes size.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size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array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size.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sort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Sorts each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5" b="1">
                          <a:latin typeface="Verdana"/>
                          <a:cs typeface="Verdana"/>
                        </a:rPr>
                        <a:t>sum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Sums each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eye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an identity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ones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an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zeros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an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cross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cross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dot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dot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determinant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inv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inverse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matrix.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pinv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pseudoinverse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rank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rank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rref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Computes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reduced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row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echelon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form.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269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cell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celldisp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cellplot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graphical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representation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cell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num2cell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Converts numeric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Matches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output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lists.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Identifies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array.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3878706"/>
            <a:ext cx="5795010" cy="74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Plotting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Commands	</a:t>
            </a:r>
            <a:endParaRPr sz="1800">
              <a:latin typeface="Arial"/>
              <a:cs typeface="Arial"/>
            </a:endParaRPr>
          </a:p>
          <a:p>
            <a:pPr marL="30480" marR="2667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numerous </a:t>
            </a:r>
            <a:r>
              <a:rPr dirty="0" sz="1100" spc="-5">
                <a:latin typeface="Verdana"/>
                <a:cs typeface="Verdana"/>
              </a:rPr>
              <a:t>commands for plotting graphs.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 </a:t>
            </a:r>
            <a:r>
              <a:rPr dirty="0" sz="1100">
                <a:latin typeface="Verdana"/>
                <a:cs typeface="Verdana"/>
              </a:rPr>
              <a:t>shows some of </a:t>
            </a:r>
            <a:r>
              <a:rPr dirty="0" sz="1100" spc="-5">
                <a:latin typeface="Verdana"/>
                <a:cs typeface="Verdana"/>
              </a:rPr>
              <a:t>the 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commands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plotting: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4735702"/>
          <a:ext cx="5768340" cy="4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Command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axis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Sets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axis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limits.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fplot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Intelligent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plotting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functions.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grid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Displays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gridlines.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plot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Generates xy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print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Prints plot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saves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plot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title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Puts text 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top of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xlabel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Adds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text label to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x-axis.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ylabel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Adds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text label to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y-axis.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axes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axes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objects.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60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close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Closes the current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close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all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Closes all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plots.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figure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Opens a new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figure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window.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gtext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Enables label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placement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mouse.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hold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Freezes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current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legend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Legend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placement by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mouse.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refresh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Redraws current figure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window.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set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Specifies properties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objects such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axes.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subplot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plots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windows.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text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Places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figure.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bar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loglog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log-log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polar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polar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semilogx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semi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 plot. (logarithmic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abscissa).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semilogy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semi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 plot. (logarithmic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ordinate).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stairs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stairs 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stem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stem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plot.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6080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0480" marR="2540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So </a:t>
            </a:r>
            <a:r>
              <a:rPr dirty="0" sz="1100" spc="-5">
                <a:latin typeface="Verdana"/>
                <a:cs typeface="Verdana"/>
              </a:rPr>
              <a:t>far,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have used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environment 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calculator. </a:t>
            </a:r>
            <a:r>
              <a:rPr dirty="0" sz="1100">
                <a:latin typeface="Verdana"/>
                <a:cs typeface="Verdana"/>
              </a:rPr>
              <a:t>However, MATLAB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a powerful </a:t>
            </a:r>
            <a:r>
              <a:rPr dirty="0" sz="1100" spc="-5">
                <a:latin typeface="Verdana"/>
                <a:cs typeface="Verdana"/>
              </a:rPr>
              <a:t>programming language, as well as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interactive computational  environment.</a:t>
            </a:r>
            <a:endParaRPr sz="1100">
              <a:latin typeface="Verdana"/>
              <a:cs typeface="Verdana"/>
            </a:endParaRPr>
          </a:p>
          <a:p>
            <a:pPr algn="just" marL="30480" marR="2286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previous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chapters,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have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learned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how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enter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MATLAB  </a:t>
            </a:r>
            <a:r>
              <a:rPr dirty="0" sz="1100">
                <a:latin typeface="Verdana"/>
                <a:cs typeface="Verdana"/>
              </a:rPr>
              <a:t>command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prompt.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also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allows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series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  </a:t>
            </a:r>
            <a:r>
              <a:rPr dirty="0" sz="1100">
                <a:latin typeface="Verdana"/>
                <a:cs typeface="Verdana"/>
              </a:rPr>
              <a:t>and execute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10">
                <a:latin typeface="Verdana"/>
                <a:cs typeface="Verdana"/>
              </a:rPr>
              <a:t>file </a:t>
            </a:r>
            <a:r>
              <a:rPr dirty="0" sz="1100">
                <a:latin typeface="Verdana"/>
                <a:cs typeface="Verdana"/>
              </a:rPr>
              <a:t>as </a:t>
            </a:r>
            <a:r>
              <a:rPr dirty="0" sz="1100" spc="-5">
                <a:latin typeface="Verdana"/>
                <a:cs typeface="Verdana"/>
              </a:rPr>
              <a:t>complete unit, like writing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>
                <a:latin typeface="Verdana"/>
                <a:cs typeface="Verdana"/>
              </a:rPr>
              <a:t>and calling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Files	</a:t>
            </a:r>
            <a:endParaRPr sz="18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77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writing two kinds </a:t>
            </a:r>
            <a:r>
              <a:rPr dirty="0" sz="1100">
                <a:latin typeface="Verdana"/>
                <a:cs typeface="Verdana"/>
              </a:rPr>
              <a:t>of program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files: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1400"/>
              </a:lnSpc>
              <a:spcBef>
                <a:spcPts val="915"/>
              </a:spcBef>
            </a:pPr>
            <a:r>
              <a:rPr dirty="0" sz="1100" spc="-5" b="1">
                <a:latin typeface="Verdana"/>
                <a:cs typeface="Verdana"/>
              </a:rPr>
              <a:t>Scripts</a:t>
            </a:r>
            <a:r>
              <a:rPr dirty="0" sz="1100" spc="-114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-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script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program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 spc="5" b="1">
                <a:latin typeface="Verdana"/>
                <a:cs typeface="Verdana"/>
              </a:rPr>
              <a:t>.m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extension</a:t>
            </a:r>
            <a:r>
              <a:rPr dirty="0" sz="1100" spc="-5">
                <a:latin typeface="Verdana"/>
                <a:cs typeface="Verdana"/>
              </a:rPr>
              <a:t>.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these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files,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  series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commands, which you want to </a:t>
            </a:r>
            <a:r>
              <a:rPr dirty="0" sz="1100">
                <a:latin typeface="Verdana"/>
                <a:cs typeface="Verdana"/>
              </a:rPr>
              <a:t>execute together. </a:t>
            </a:r>
            <a:r>
              <a:rPr dirty="0" sz="1100" spc="-5">
                <a:latin typeface="Verdana"/>
                <a:cs typeface="Verdana"/>
              </a:rPr>
              <a:t>Scripts </a:t>
            </a:r>
            <a:r>
              <a:rPr dirty="0" sz="1100">
                <a:latin typeface="Verdana"/>
                <a:cs typeface="Verdana"/>
              </a:rPr>
              <a:t>do not accept  </a:t>
            </a:r>
            <a:r>
              <a:rPr dirty="0" sz="1100" spc="-5">
                <a:latin typeface="Verdana"/>
                <a:cs typeface="Verdana"/>
              </a:rPr>
              <a:t>inputs </a:t>
            </a:r>
            <a:r>
              <a:rPr dirty="0" sz="1100">
                <a:latin typeface="Verdana"/>
                <a:cs typeface="Verdana"/>
              </a:rPr>
              <a:t>and do </a:t>
            </a:r>
            <a:r>
              <a:rPr dirty="0" sz="1100" spc="-5">
                <a:latin typeface="Verdana"/>
                <a:cs typeface="Verdana"/>
              </a:rPr>
              <a:t>not </a:t>
            </a:r>
            <a:r>
              <a:rPr dirty="0" sz="1100">
                <a:latin typeface="Verdana"/>
                <a:cs typeface="Verdana"/>
              </a:rPr>
              <a:t>return any </a:t>
            </a:r>
            <a:r>
              <a:rPr dirty="0" sz="1100" spc="-5">
                <a:latin typeface="Verdana"/>
                <a:cs typeface="Verdana"/>
              </a:rPr>
              <a:t>outputs. </a:t>
            </a:r>
            <a:r>
              <a:rPr dirty="0" sz="1100">
                <a:latin typeface="Verdana"/>
                <a:cs typeface="Verdana"/>
              </a:rPr>
              <a:t>They operate on data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workspace.</a:t>
            </a:r>
            <a:endParaRPr sz="1100">
              <a:latin typeface="Verdana"/>
              <a:cs typeface="Verdana"/>
            </a:endParaRPr>
          </a:p>
          <a:p>
            <a:pPr algn="just" marL="30480" marR="24130">
              <a:lnSpc>
                <a:spcPct val="101800"/>
              </a:lnSpc>
              <a:spcBef>
                <a:spcPts val="590"/>
              </a:spcBef>
            </a:pPr>
            <a:r>
              <a:rPr dirty="0" sz="1100" spc="-5" b="1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functions files are also </a:t>
            </a:r>
            <a:r>
              <a:rPr dirty="0" sz="1100">
                <a:latin typeface="Verdana"/>
                <a:cs typeface="Verdana"/>
              </a:rPr>
              <a:t>program </a:t>
            </a:r>
            <a:r>
              <a:rPr dirty="0" sz="1100" spc="-5">
                <a:latin typeface="Verdana"/>
                <a:cs typeface="Verdana"/>
              </a:rPr>
              <a:t>files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b="1">
                <a:latin typeface="Verdana"/>
                <a:cs typeface="Verdana"/>
              </a:rPr>
              <a:t>.m </a:t>
            </a:r>
            <a:r>
              <a:rPr dirty="0" sz="1100" spc="-5" b="1">
                <a:latin typeface="Verdana"/>
                <a:cs typeface="Verdana"/>
              </a:rPr>
              <a:t>extension</a:t>
            </a:r>
            <a:r>
              <a:rPr dirty="0" sz="1100" spc="-5">
                <a:latin typeface="Verdana"/>
                <a:cs typeface="Verdana"/>
              </a:rPr>
              <a:t>. Functions  </a:t>
            </a:r>
            <a:r>
              <a:rPr dirty="0" sz="1100">
                <a:latin typeface="Verdana"/>
                <a:cs typeface="Verdana"/>
              </a:rPr>
              <a:t>can accept </a:t>
            </a:r>
            <a:r>
              <a:rPr dirty="0" sz="1100" spc="-5">
                <a:latin typeface="Verdana"/>
                <a:cs typeface="Verdana"/>
              </a:rPr>
              <a:t>inputs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 outputs. </a:t>
            </a:r>
            <a:r>
              <a:rPr dirty="0" sz="1100">
                <a:latin typeface="Verdana"/>
                <a:cs typeface="Verdana"/>
              </a:rPr>
              <a:t>Internal </a:t>
            </a:r>
            <a:r>
              <a:rPr dirty="0" sz="1100" spc="-5">
                <a:latin typeface="Verdana"/>
                <a:cs typeface="Verdana"/>
              </a:rPr>
              <a:t>variables are </a:t>
            </a:r>
            <a:r>
              <a:rPr dirty="0" sz="1100">
                <a:latin typeface="Verdana"/>
                <a:cs typeface="Verdana"/>
              </a:rPr>
              <a:t>local </a:t>
            </a:r>
            <a:r>
              <a:rPr dirty="0" sz="1100" spc="-5">
                <a:latin typeface="Verdana"/>
                <a:cs typeface="Verdana"/>
              </a:rPr>
              <a:t>to the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function.</a:t>
            </a:r>
            <a:endParaRPr sz="1100">
              <a:latin typeface="Verdana"/>
              <a:cs typeface="Verdana"/>
            </a:endParaRPr>
          </a:p>
          <a:p>
            <a:pPr algn="just" marL="30480" marR="22860">
              <a:lnSpc>
                <a:spcPct val="109100"/>
              </a:lnSpc>
              <a:spcBef>
                <a:spcPts val="490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use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MATLAB editor </a:t>
            </a:r>
            <a:r>
              <a:rPr dirty="0" sz="1100">
                <a:latin typeface="Verdana"/>
                <a:cs typeface="Verdana"/>
              </a:rPr>
              <a:t>or any </a:t>
            </a:r>
            <a:r>
              <a:rPr dirty="0" sz="1100" spc="-5">
                <a:latin typeface="Verdana"/>
                <a:cs typeface="Verdana"/>
              </a:rPr>
              <a:t>other text editor to </a:t>
            </a:r>
            <a:r>
              <a:rPr dirty="0" sz="1100">
                <a:latin typeface="Verdana"/>
                <a:cs typeface="Verdana"/>
              </a:rPr>
              <a:t>create </a:t>
            </a:r>
            <a:r>
              <a:rPr dirty="0" sz="1100" spc="-5">
                <a:latin typeface="Verdana"/>
                <a:cs typeface="Verdana"/>
              </a:rPr>
              <a:t>your </a:t>
            </a:r>
            <a:r>
              <a:rPr dirty="0" sz="1100" b="1">
                <a:latin typeface="Verdana"/>
                <a:cs typeface="Verdana"/>
              </a:rPr>
              <a:t>.m </a:t>
            </a:r>
            <a:r>
              <a:rPr dirty="0" sz="1100" spc="-5">
                <a:latin typeface="Verdana"/>
                <a:cs typeface="Verdana"/>
              </a:rPr>
              <a:t>files.</a:t>
            </a:r>
            <a:r>
              <a:rPr dirty="0" sz="1100" spc="-1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 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section,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will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discuss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script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files.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script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contains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multiple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sequential  </a:t>
            </a:r>
            <a:r>
              <a:rPr dirty="0" sz="1100" spc="-5">
                <a:latin typeface="Verdana"/>
                <a:cs typeface="Verdana"/>
              </a:rPr>
              <a:t>lines </a:t>
            </a:r>
            <a:r>
              <a:rPr dirty="0" sz="1100">
                <a:latin typeface="Verdana"/>
                <a:cs typeface="Verdana"/>
              </a:rPr>
              <a:t>of MATLAB </a:t>
            </a:r>
            <a:r>
              <a:rPr dirty="0" sz="1100" spc="-5">
                <a:latin typeface="Verdana"/>
                <a:cs typeface="Verdana"/>
              </a:rPr>
              <a:t>commands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function calls. </a:t>
            </a:r>
            <a:r>
              <a:rPr dirty="0" sz="1100">
                <a:latin typeface="Verdana"/>
                <a:cs typeface="Verdana"/>
              </a:rPr>
              <a:t>You can run a script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typing </a:t>
            </a:r>
            <a:r>
              <a:rPr dirty="0" sz="1100" spc="-10">
                <a:latin typeface="Verdana"/>
                <a:cs typeface="Verdana"/>
              </a:rPr>
              <a:t>its  </a:t>
            </a:r>
            <a:r>
              <a:rPr dirty="0" sz="1100" spc="-5">
                <a:latin typeface="Verdana"/>
                <a:cs typeface="Verdana"/>
              </a:rPr>
              <a:t>name at the command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Running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Script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	</a:t>
            </a:r>
            <a:endParaRPr sz="1800">
              <a:latin typeface="Arial"/>
              <a:cs typeface="Arial"/>
            </a:endParaRPr>
          </a:p>
          <a:p>
            <a:pPr algn="just" marL="30480" marR="24765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create scripts files,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use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text editor. </a:t>
            </a: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open the MATLAB  editor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ways:</a:t>
            </a:r>
            <a:endParaRPr sz="1100">
              <a:latin typeface="Verdana"/>
              <a:cs typeface="Verdana"/>
            </a:endParaRPr>
          </a:p>
          <a:p>
            <a:pPr marL="30480" marR="3794125">
              <a:lnSpc>
                <a:spcPct val="146400"/>
              </a:lnSpc>
              <a:spcBef>
                <a:spcPts val="325"/>
              </a:spcBef>
            </a:pPr>
            <a:r>
              <a:rPr dirty="0" sz="1100" spc="-5">
                <a:latin typeface="Verdana"/>
                <a:cs typeface="Verdana"/>
              </a:rPr>
              <a:t>Using </a:t>
            </a:r>
            <a:r>
              <a:rPr dirty="0" sz="1100">
                <a:latin typeface="Verdana"/>
                <a:cs typeface="Verdana"/>
              </a:rPr>
              <a:t>the command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prompt  </a:t>
            </a:r>
            <a:r>
              <a:rPr dirty="0" sz="1100" spc="-5">
                <a:latin typeface="Verdana"/>
                <a:cs typeface="Verdana"/>
              </a:rPr>
              <a:t>Using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IDE</a:t>
            </a:r>
            <a:endParaRPr sz="1100">
              <a:latin typeface="Verdana"/>
              <a:cs typeface="Verdana"/>
            </a:endParaRPr>
          </a:p>
          <a:p>
            <a:pPr algn="just" marL="30480" marR="23495">
              <a:lnSpc>
                <a:spcPct val="1086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are </a:t>
            </a: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prompt, </a:t>
            </a:r>
            <a:r>
              <a:rPr dirty="0" sz="1100">
                <a:latin typeface="Verdana"/>
                <a:cs typeface="Verdana"/>
              </a:rPr>
              <a:t>type </a:t>
            </a:r>
            <a:r>
              <a:rPr dirty="0" sz="1100" spc="-5" b="1">
                <a:latin typeface="Verdana"/>
                <a:cs typeface="Verdana"/>
              </a:rPr>
              <a:t>edit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prompt. This  will </a:t>
            </a:r>
            <a:r>
              <a:rPr dirty="0" sz="1100">
                <a:latin typeface="Verdana"/>
                <a:cs typeface="Verdana"/>
              </a:rPr>
              <a:t>open </a:t>
            </a:r>
            <a:r>
              <a:rPr dirty="0" sz="1100" spc="-5">
                <a:latin typeface="Verdana"/>
                <a:cs typeface="Verdana"/>
              </a:rPr>
              <a:t>the editor. </a:t>
            </a: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directly type </a:t>
            </a:r>
            <a:r>
              <a:rPr dirty="0" sz="1100" spc="-5" b="1">
                <a:latin typeface="Verdana"/>
                <a:cs typeface="Verdana"/>
              </a:rPr>
              <a:t>edit </a:t>
            </a:r>
            <a:r>
              <a:rPr dirty="0" sz="1100">
                <a:latin typeface="Verdana"/>
                <a:cs typeface="Verdana"/>
              </a:rPr>
              <a:t>and then </a:t>
            </a:r>
            <a:r>
              <a:rPr dirty="0" sz="1100" spc="-5">
                <a:latin typeface="Verdana"/>
                <a:cs typeface="Verdana"/>
              </a:rPr>
              <a:t>the filename (with .m  extension)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8041893"/>
            <a:ext cx="5800090" cy="92836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60"/>
              </a:spcBef>
            </a:pPr>
            <a:r>
              <a:rPr dirty="0" sz="900" spc="125">
                <a:latin typeface="Arial"/>
                <a:cs typeface="Arial"/>
              </a:rPr>
              <a:t>edit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25">
                <a:latin typeface="Arial"/>
                <a:cs typeface="Arial"/>
              </a:rPr>
              <a:t>edit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&lt;filename&gt;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726" y="476503"/>
            <a:ext cx="209359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6.</a:t>
            </a:r>
            <a:r>
              <a:rPr dirty="0" sz="4800" spc="250"/>
              <a:t> </a:t>
            </a:r>
            <a:r>
              <a:rPr dirty="0" spc="-190"/>
              <a:t>M-FILES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5800"/>
            <a:ext cx="5756275" cy="1042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6985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create </a:t>
            </a:r>
            <a:r>
              <a:rPr dirty="0" sz="1100" spc="-5">
                <a:latin typeface="Verdana"/>
                <a:cs typeface="Verdana"/>
              </a:rPr>
              <a:t>the file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default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directory. </a:t>
            </a: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want  to </a:t>
            </a:r>
            <a:r>
              <a:rPr dirty="0" sz="1100">
                <a:latin typeface="Verdana"/>
                <a:cs typeface="Verdana"/>
              </a:rPr>
              <a:t>store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program </a:t>
            </a:r>
            <a:r>
              <a:rPr dirty="0" sz="1100" spc="-5">
                <a:latin typeface="Verdana"/>
                <a:cs typeface="Verdana"/>
              </a:rPr>
              <a:t>files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specific folder, </a:t>
            </a:r>
            <a:r>
              <a:rPr dirty="0" sz="1100" spc="-5">
                <a:latin typeface="Verdana"/>
                <a:cs typeface="Verdana"/>
              </a:rPr>
              <a:t>then you will </a:t>
            </a:r>
            <a:r>
              <a:rPr dirty="0" sz="1100">
                <a:latin typeface="Verdana"/>
                <a:cs typeface="Verdana"/>
              </a:rPr>
              <a:t>have </a:t>
            </a:r>
            <a:r>
              <a:rPr dirty="0" sz="1100" spc="-5">
                <a:latin typeface="Verdana"/>
                <a:cs typeface="Verdana"/>
              </a:rPr>
              <a:t>to provide the  entire </a:t>
            </a:r>
            <a:r>
              <a:rPr dirty="0" sz="1100">
                <a:latin typeface="Verdana"/>
                <a:cs typeface="Verdana"/>
              </a:rPr>
              <a:t>path.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folder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named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progs.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Type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commands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command  </a:t>
            </a:r>
            <a:r>
              <a:rPr dirty="0" sz="1100" spc="-5">
                <a:latin typeface="Verdana"/>
                <a:cs typeface="Verdana"/>
              </a:rPr>
              <a:t>prompt(&gt;&gt;):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088133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  <a:tabLst>
                <a:tab pos="1014730" algn="l"/>
              </a:tabLst>
            </a:pPr>
            <a:r>
              <a:rPr dirty="0" sz="900" spc="50">
                <a:latin typeface="Arial"/>
                <a:cs typeface="Arial"/>
              </a:rPr>
              <a:t>mkdir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progs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75">
                <a:latin typeface="Arial"/>
                <a:cs typeface="Arial"/>
              </a:rPr>
              <a:t>create </a:t>
            </a:r>
            <a:r>
              <a:rPr dirty="0" sz="900" spc="105">
                <a:latin typeface="Arial"/>
                <a:cs typeface="Arial"/>
              </a:rPr>
              <a:t>directory </a:t>
            </a:r>
            <a:r>
              <a:rPr dirty="0" sz="900" spc="40">
                <a:latin typeface="Arial"/>
                <a:cs typeface="Arial"/>
              </a:rPr>
              <a:t>progs </a:t>
            </a:r>
            <a:r>
              <a:rPr dirty="0" sz="900" spc="30">
                <a:latin typeface="Arial"/>
                <a:cs typeface="Arial"/>
              </a:rPr>
              <a:t>under </a:t>
            </a:r>
            <a:r>
              <a:rPr dirty="0" sz="1100" spc="130">
                <a:latin typeface="Arial"/>
                <a:cs typeface="Arial"/>
              </a:rPr>
              <a:t>default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900" spc="105">
                <a:latin typeface="Arial"/>
                <a:cs typeface="Arial"/>
              </a:rPr>
              <a:t>directory</a:t>
            </a:r>
            <a:endParaRPr sz="900">
              <a:latin typeface="Arial"/>
              <a:cs typeface="Arial"/>
            </a:endParaRPr>
          </a:p>
          <a:p>
            <a:pPr marL="73025" marR="2185670">
              <a:lnSpc>
                <a:spcPct val="189100"/>
              </a:lnSpc>
              <a:tabLst>
                <a:tab pos="1014730" algn="l"/>
              </a:tabLst>
            </a:pPr>
            <a:r>
              <a:rPr dirty="0" sz="900" spc="100">
                <a:latin typeface="Arial"/>
                <a:cs typeface="Arial"/>
              </a:rPr>
              <a:t>chdir</a:t>
            </a:r>
            <a:r>
              <a:rPr dirty="0" sz="900" spc="254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progs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changing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90">
                <a:latin typeface="Arial"/>
                <a:cs typeface="Arial"/>
              </a:rPr>
              <a:t>current </a:t>
            </a:r>
            <a:r>
              <a:rPr dirty="0" sz="900" spc="105">
                <a:latin typeface="Arial"/>
                <a:cs typeface="Arial"/>
              </a:rPr>
              <a:t>directory </a:t>
            </a:r>
            <a:r>
              <a:rPr dirty="0" sz="900" spc="114">
                <a:latin typeface="Arial"/>
                <a:cs typeface="Arial"/>
              </a:rPr>
              <a:t>to </a:t>
            </a:r>
            <a:r>
              <a:rPr dirty="0" sz="900" spc="40">
                <a:latin typeface="Arial"/>
                <a:cs typeface="Arial"/>
              </a:rPr>
              <a:t>progs  </a:t>
            </a:r>
            <a:r>
              <a:rPr dirty="0" sz="900" spc="125">
                <a:latin typeface="Arial"/>
                <a:cs typeface="Arial"/>
              </a:rPr>
              <a:t>edit </a:t>
            </a:r>
            <a:r>
              <a:rPr dirty="0" sz="900" spc="25">
                <a:latin typeface="Arial"/>
                <a:cs typeface="Arial"/>
              </a:rPr>
              <a:t>prog1</a:t>
            </a:r>
            <a:r>
              <a:rPr dirty="0" sz="1100" spc="25">
                <a:latin typeface="Arial"/>
                <a:cs typeface="Arial"/>
              </a:rPr>
              <a:t>.</a:t>
            </a:r>
            <a:r>
              <a:rPr dirty="0" sz="900" spc="25">
                <a:latin typeface="Arial"/>
                <a:cs typeface="Arial"/>
              </a:rPr>
              <a:t>m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creating </a:t>
            </a:r>
            <a:r>
              <a:rPr dirty="0" sz="900" spc="-10">
                <a:latin typeface="Arial"/>
                <a:cs typeface="Arial"/>
              </a:rPr>
              <a:t>an </a:t>
            </a: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50">
                <a:latin typeface="Arial"/>
                <a:cs typeface="Arial"/>
              </a:rPr>
              <a:t> </a:t>
            </a:r>
            <a:r>
              <a:rPr dirty="0" sz="900" spc="204">
                <a:latin typeface="Arial"/>
                <a:cs typeface="Arial"/>
              </a:rPr>
              <a:t>file </a:t>
            </a:r>
            <a:r>
              <a:rPr dirty="0" sz="900" spc="-60">
                <a:latin typeface="Arial"/>
                <a:cs typeface="Arial"/>
              </a:rPr>
              <a:t>named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25">
                <a:latin typeface="Arial"/>
                <a:cs typeface="Arial"/>
              </a:rPr>
              <a:t>prog1</a:t>
            </a:r>
            <a:r>
              <a:rPr dirty="0" sz="1100" spc="25">
                <a:latin typeface="Arial"/>
                <a:cs typeface="Arial"/>
              </a:rPr>
              <a:t>.</a:t>
            </a:r>
            <a:r>
              <a:rPr dirty="0" sz="900" spc="25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175227"/>
            <a:ext cx="5754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are creating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file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first time,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prompts you </a:t>
            </a:r>
            <a:r>
              <a:rPr dirty="0" sz="1100" spc="-1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confirm it. Click  </a:t>
            </a:r>
            <a:r>
              <a:rPr dirty="0" sz="1100">
                <a:latin typeface="Verdana"/>
                <a:cs typeface="Verdana"/>
              </a:rPr>
              <a:t>Yes.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426174"/>
            <a:ext cx="5760085" cy="8578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Alternatively,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are using the </a:t>
            </a:r>
            <a:r>
              <a:rPr dirty="0" sz="1100">
                <a:latin typeface="Verdana"/>
                <a:cs typeface="Verdana"/>
              </a:rPr>
              <a:t>IDE, </a:t>
            </a:r>
            <a:r>
              <a:rPr dirty="0" sz="1100" spc="-5">
                <a:latin typeface="Verdana"/>
                <a:cs typeface="Verdana"/>
              </a:rPr>
              <a:t>choose NEW </a:t>
            </a:r>
            <a:r>
              <a:rPr dirty="0" sz="1100">
                <a:latin typeface="Verdana"/>
                <a:cs typeface="Verdana"/>
              </a:rPr>
              <a:t>-&gt; </a:t>
            </a:r>
            <a:r>
              <a:rPr dirty="0" sz="1100" spc="-5">
                <a:latin typeface="Verdana"/>
                <a:cs typeface="Verdana"/>
              </a:rPr>
              <a:t>Script. This also </a:t>
            </a:r>
            <a:r>
              <a:rPr dirty="0" sz="1100">
                <a:latin typeface="Verdana"/>
                <a:cs typeface="Verdana"/>
              </a:rPr>
              <a:t>opens </a:t>
            </a:r>
            <a:r>
              <a:rPr dirty="0" sz="1100" spc="-5">
                <a:latin typeface="Verdana"/>
                <a:cs typeface="Verdana"/>
              </a:rPr>
              <a:t>the  editor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creates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file named </a:t>
            </a:r>
            <a:r>
              <a:rPr dirty="0" sz="1100">
                <a:latin typeface="Verdana"/>
                <a:cs typeface="Verdana"/>
              </a:rPr>
              <a:t>Untitled. You can </a:t>
            </a:r>
            <a:r>
              <a:rPr dirty="0" sz="1100" spc="-5">
                <a:latin typeface="Verdana"/>
                <a:cs typeface="Verdana"/>
              </a:rPr>
              <a:t>name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10">
                <a:latin typeface="Verdana"/>
                <a:cs typeface="Verdana"/>
              </a:rPr>
              <a:t>save </a:t>
            </a:r>
            <a:r>
              <a:rPr dirty="0" sz="1100" spc="-5">
                <a:latin typeface="Verdana"/>
                <a:cs typeface="Verdana"/>
              </a:rPr>
              <a:t>the file after  typing the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editor: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446009"/>
            <a:ext cx="5800090" cy="15913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25">
                <a:latin typeface="Arial"/>
                <a:cs typeface="Arial"/>
              </a:rPr>
              <a:t>NoOfStudents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6000;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75">
                <a:latin typeface="Arial"/>
                <a:cs typeface="Arial"/>
              </a:rPr>
              <a:t>TeachingStaff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150;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50">
                <a:latin typeface="Arial"/>
                <a:cs typeface="Arial"/>
              </a:rPr>
              <a:t>NonTeachingStaff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20;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10">
                <a:latin typeface="Arial"/>
                <a:cs typeface="Arial"/>
              </a:rPr>
              <a:t>Total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5">
                <a:latin typeface="Arial"/>
                <a:cs typeface="Arial"/>
              </a:rPr>
              <a:t>NoOfStudents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75">
                <a:latin typeface="Arial"/>
                <a:cs typeface="Arial"/>
              </a:rPr>
              <a:t>TeachingStaff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29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5"/>
              </a:spcBef>
            </a:pP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NonTeachingStaff;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7988" y="3671315"/>
            <a:ext cx="4695444" cy="2657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35">
                <a:latin typeface="Arial"/>
                <a:cs typeface="Arial"/>
              </a:rPr>
              <a:t>disp</a:t>
            </a:r>
            <a:r>
              <a:rPr dirty="0" sz="1100" spc="135">
                <a:latin typeface="Arial"/>
                <a:cs typeface="Arial"/>
              </a:rPr>
              <a:t>(Total);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692140" cy="970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After </a:t>
            </a:r>
            <a:r>
              <a:rPr dirty="0" sz="1100" spc="-5">
                <a:latin typeface="Verdana"/>
                <a:cs typeface="Verdana"/>
              </a:rPr>
              <a:t>creating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saving the file, you </a:t>
            </a:r>
            <a:r>
              <a:rPr dirty="0" sz="1100">
                <a:latin typeface="Verdana"/>
                <a:cs typeface="Verdana"/>
              </a:rPr>
              <a:t>can run </a:t>
            </a:r>
            <a:r>
              <a:rPr dirty="0" sz="1100" spc="-5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ways: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100" spc="-5">
                <a:latin typeface="Verdana"/>
                <a:cs typeface="Verdana"/>
              </a:rPr>
              <a:t>Clicking the </a:t>
            </a:r>
            <a:r>
              <a:rPr dirty="0" sz="1100" b="1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button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editor </a:t>
            </a:r>
            <a:r>
              <a:rPr dirty="0" sz="1100">
                <a:latin typeface="Verdana"/>
                <a:cs typeface="Verdana"/>
              </a:rPr>
              <a:t>window</a:t>
            </a:r>
            <a:r>
              <a:rPr dirty="0" sz="1100" spc="-20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46400"/>
              </a:lnSpc>
            </a:pPr>
            <a:r>
              <a:rPr dirty="0" sz="1100">
                <a:latin typeface="Verdana"/>
                <a:cs typeface="Verdana"/>
              </a:rPr>
              <a:t>Just </a:t>
            </a:r>
            <a:r>
              <a:rPr dirty="0" sz="1100" spc="-5">
                <a:latin typeface="Verdana"/>
                <a:cs typeface="Verdana"/>
              </a:rPr>
              <a:t>typing the filename (without </a:t>
            </a:r>
            <a:r>
              <a:rPr dirty="0" sz="1100">
                <a:latin typeface="Verdana"/>
                <a:cs typeface="Verdana"/>
              </a:rPr>
              <a:t>extension)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command </a:t>
            </a:r>
            <a:r>
              <a:rPr dirty="0" sz="1100">
                <a:latin typeface="Verdana"/>
                <a:cs typeface="Verdana"/>
              </a:rPr>
              <a:t>prompt: &gt;&gt; prog1  The command </a:t>
            </a:r>
            <a:r>
              <a:rPr dirty="0" sz="1100" spc="-5">
                <a:latin typeface="Verdana"/>
                <a:cs typeface="Verdana"/>
              </a:rPr>
              <a:t>window prompt displays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517901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-10">
                <a:latin typeface="Arial"/>
                <a:cs typeface="Arial"/>
              </a:rPr>
              <a:t>6170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950060"/>
            <a:ext cx="3420745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646042"/>
            <a:ext cx="5800090" cy="15913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5; </a:t>
            </a: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7;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  <a:p>
            <a:pPr marL="73025" marR="4783455">
              <a:lnSpc>
                <a:spcPct val="188200"/>
              </a:lnSpc>
              <a:spcBef>
                <a:spcPts val="10"/>
              </a:spcBef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900" spc="130">
                <a:latin typeface="Arial"/>
                <a:cs typeface="Arial"/>
              </a:rPr>
              <a:t>sin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b</a:t>
            </a:r>
            <a:r>
              <a:rPr dirty="0" sz="1100" spc="130">
                <a:latin typeface="Arial"/>
                <a:cs typeface="Arial"/>
              </a:rPr>
              <a:t>)  </a:t>
            </a:r>
            <a:r>
              <a:rPr dirty="0" sz="900" spc="-10">
                <a:latin typeface="Arial"/>
                <a:cs typeface="Arial"/>
              </a:rPr>
              <a:t>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24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900" spc="105">
                <a:latin typeface="Arial"/>
                <a:cs typeface="Arial"/>
              </a:rPr>
              <a:t>exp</a:t>
            </a:r>
            <a:r>
              <a:rPr dirty="0" sz="1100" spc="105">
                <a:latin typeface="Arial"/>
                <a:cs typeface="Arial"/>
              </a:rPr>
              <a:t>(-</a:t>
            </a:r>
            <a:r>
              <a:rPr dirty="0" sz="900" spc="105">
                <a:latin typeface="Arial"/>
                <a:cs typeface="Arial"/>
              </a:rPr>
              <a:t>d</a:t>
            </a:r>
            <a:r>
              <a:rPr dirty="0" sz="1100" spc="10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378576"/>
            <a:ext cx="57143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compiled </a:t>
            </a:r>
            <a:r>
              <a:rPr dirty="0" sz="1100">
                <a:latin typeface="Verdana"/>
                <a:cs typeface="Verdana"/>
              </a:rPr>
              <a:t>and executed,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734176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marL="260350" marR="4991735" indent="-187960">
              <a:lnSpc>
                <a:spcPct val="188200"/>
              </a:lnSpc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12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-15">
                <a:latin typeface="Arial"/>
                <a:cs typeface="Arial"/>
              </a:rPr>
              <a:t>5</a:t>
            </a:r>
            <a:r>
              <a:rPr dirty="0" sz="1100" spc="-5">
                <a:latin typeface="Arial"/>
                <a:cs typeface="Arial"/>
              </a:rPr>
              <a:t>70</a:t>
            </a:r>
            <a:endParaRPr sz="1100">
              <a:latin typeface="Arial"/>
              <a:cs typeface="Arial"/>
            </a:endParaRPr>
          </a:p>
          <a:p>
            <a:pPr marL="260350" marR="4991735" indent="-187960">
              <a:lnSpc>
                <a:spcPct val="1884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e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63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8</a:t>
            </a:r>
            <a:r>
              <a:rPr dirty="0" sz="1100" spc="-5">
                <a:latin typeface="Arial"/>
                <a:cs typeface="Arial"/>
              </a:rPr>
              <a:t>49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240">
                <a:latin typeface="Arial"/>
                <a:cs typeface="Arial"/>
              </a:rPr>
              <a:t>f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dirty="0" sz="1100" spc="45">
                <a:latin typeface="Arial"/>
                <a:cs typeface="Arial"/>
              </a:rPr>
              <a:t>3.1852e-06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58180" cy="13258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does </a:t>
            </a:r>
            <a:r>
              <a:rPr dirty="0" sz="1100">
                <a:latin typeface="Verdana"/>
                <a:cs typeface="Verdana"/>
              </a:rPr>
              <a:t>not </a:t>
            </a:r>
            <a:r>
              <a:rPr dirty="0" sz="1100" spc="-5">
                <a:latin typeface="Verdana"/>
                <a:cs typeface="Verdana"/>
              </a:rPr>
              <a:t>require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type declaration </a:t>
            </a:r>
            <a:r>
              <a:rPr dirty="0" sz="1100">
                <a:latin typeface="Verdana"/>
                <a:cs typeface="Verdana"/>
              </a:rPr>
              <a:t>or dimension </a:t>
            </a:r>
            <a:r>
              <a:rPr dirty="0" sz="1100" spc="-5">
                <a:latin typeface="Verdana"/>
                <a:cs typeface="Verdana"/>
              </a:rPr>
              <a:t>statements.  </a:t>
            </a:r>
            <a:r>
              <a:rPr dirty="0" sz="1100">
                <a:latin typeface="Verdana"/>
                <a:cs typeface="Verdana"/>
              </a:rPr>
              <a:t>Whenever </a:t>
            </a:r>
            <a:r>
              <a:rPr dirty="0" sz="1100" spc="-5">
                <a:latin typeface="Verdana"/>
                <a:cs typeface="Verdana"/>
              </a:rPr>
              <a:t>MATLAB </a:t>
            </a:r>
            <a:r>
              <a:rPr dirty="0" sz="1100">
                <a:latin typeface="Verdana"/>
                <a:cs typeface="Verdana"/>
              </a:rPr>
              <a:t>encounters a new </a:t>
            </a:r>
            <a:r>
              <a:rPr dirty="0" sz="1100" spc="-5">
                <a:latin typeface="Verdana"/>
                <a:cs typeface="Verdana"/>
              </a:rPr>
              <a:t>variable name, it creates the variable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allocates appropriate </a:t>
            </a:r>
            <a:r>
              <a:rPr dirty="0" sz="1100">
                <a:latin typeface="Verdana"/>
                <a:cs typeface="Verdana"/>
              </a:rPr>
              <a:t>memory space.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variable already exists, then MATLAB replaces the original </a:t>
            </a:r>
            <a:r>
              <a:rPr dirty="0" sz="1100">
                <a:latin typeface="Verdana"/>
                <a:cs typeface="Verdana"/>
              </a:rPr>
              <a:t>content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20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new  content and </a:t>
            </a:r>
            <a:r>
              <a:rPr dirty="0" sz="1100" spc="-5">
                <a:latin typeface="Verdana"/>
                <a:cs typeface="Verdana"/>
              </a:rPr>
              <a:t>allocates </a:t>
            </a:r>
            <a:r>
              <a:rPr dirty="0" sz="1100">
                <a:latin typeface="Verdana"/>
                <a:cs typeface="Verdana"/>
              </a:rPr>
              <a:t>new storage </a:t>
            </a:r>
            <a:r>
              <a:rPr dirty="0" sz="1100" spc="-5">
                <a:latin typeface="Verdana"/>
                <a:cs typeface="Verdana"/>
              </a:rPr>
              <a:t>space, where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necessary.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10"/>
              </a:spcBef>
            </a:pP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287902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1100" spc="110">
                <a:latin typeface="Arial"/>
                <a:cs typeface="Arial"/>
              </a:rPr>
              <a:t>Total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716" y="3745203"/>
            <a:ext cx="5795010" cy="18853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0480" marR="2286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statement creates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1-by-1 matrix </a:t>
            </a:r>
            <a:r>
              <a:rPr dirty="0" sz="1100">
                <a:latin typeface="Verdana"/>
                <a:cs typeface="Verdana"/>
              </a:rPr>
              <a:t>named </a:t>
            </a:r>
            <a:r>
              <a:rPr dirty="0" sz="1100" spc="-5">
                <a:latin typeface="Verdana"/>
                <a:cs typeface="Verdana"/>
              </a:rPr>
              <a:t>'Total' </a:t>
            </a:r>
            <a:r>
              <a:rPr dirty="0" sz="1100">
                <a:latin typeface="Verdana"/>
                <a:cs typeface="Verdana"/>
              </a:rPr>
              <a:t>and stores </a:t>
            </a:r>
            <a:r>
              <a:rPr dirty="0" sz="1100" spc="-5">
                <a:latin typeface="Verdana"/>
                <a:cs typeface="Verdana"/>
              </a:rPr>
              <a:t>the value  42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</a:t>
            </a:r>
            <a:r>
              <a:rPr dirty="0" u="sng" sz="1800" spc="-3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Available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MATLAB	</a:t>
            </a:r>
            <a:endParaRPr sz="1800">
              <a:latin typeface="Arial"/>
              <a:cs typeface="Arial"/>
            </a:endParaRPr>
          </a:p>
          <a:p>
            <a:pPr algn="just" marL="30480" marR="26670">
              <a:lnSpc>
                <a:spcPct val="108700"/>
              </a:lnSpc>
              <a:spcBef>
                <a:spcPts val="67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15 fundamental </a:t>
            </a:r>
            <a:r>
              <a:rPr dirty="0" sz="1100">
                <a:latin typeface="Verdana"/>
                <a:cs typeface="Verdana"/>
              </a:rPr>
              <a:t>data types. </a:t>
            </a:r>
            <a:r>
              <a:rPr dirty="0" sz="1100" spc="-5">
                <a:latin typeface="Verdana"/>
                <a:cs typeface="Verdana"/>
              </a:rPr>
              <a:t>Every data type </a:t>
            </a:r>
            <a:r>
              <a:rPr dirty="0" sz="1100">
                <a:latin typeface="Verdana"/>
                <a:cs typeface="Verdana"/>
              </a:rPr>
              <a:t>stores </a:t>
            </a:r>
            <a:r>
              <a:rPr dirty="0" sz="1100" spc="-5">
                <a:latin typeface="Verdana"/>
                <a:cs typeface="Verdana"/>
              </a:rPr>
              <a:t>data that </a:t>
            </a:r>
            <a:r>
              <a:rPr dirty="0" sz="1100" spc="-10">
                <a:latin typeface="Verdana"/>
                <a:cs typeface="Verdana"/>
              </a:rPr>
              <a:t>is  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form of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array. </a:t>
            </a:r>
            <a:r>
              <a:rPr dirty="0" sz="1100" spc="5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size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this matrix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minimum </a:t>
            </a:r>
            <a:r>
              <a:rPr dirty="0" sz="1100" spc="5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0-by-0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can grow up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array </a:t>
            </a:r>
            <a:r>
              <a:rPr dirty="0" sz="1100">
                <a:latin typeface="Verdana"/>
                <a:cs typeface="Verdana"/>
              </a:rPr>
              <a:t>of any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size.</a:t>
            </a:r>
            <a:endParaRPr sz="1100">
              <a:latin typeface="Verdana"/>
              <a:cs typeface="Verdana"/>
            </a:endParaRPr>
          </a:p>
          <a:p>
            <a:pPr algn="just"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most </a:t>
            </a:r>
            <a:r>
              <a:rPr dirty="0" sz="1100" spc="-5">
                <a:latin typeface="Verdana"/>
                <a:cs typeface="Verdana"/>
              </a:rPr>
              <a:t>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data types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MATLAB: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5737224"/>
          <a:ext cx="5768340" cy="3585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Data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Type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8-bit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uint8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8-bit unsigned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int16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16-bit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uint16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16-bit unsigned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int32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32-bit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uint32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32-bit unsigned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int64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64-bit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63826" y="476503"/>
            <a:ext cx="279717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7. </a:t>
            </a:r>
            <a:r>
              <a:rPr dirty="0" spc="-225"/>
              <a:t>DATA</a:t>
            </a:r>
            <a:r>
              <a:rPr dirty="0" spc="114"/>
              <a:t> </a:t>
            </a:r>
            <a:r>
              <a:rPr dirty="0" spc="-320"/>
              <a:t>TYPES</a:t>
            </a:r>
            <a:endParaRPr sz="48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5603"/>
            <a:ext cx="5752465" cy="8393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dirty="0" sz="1000" spc="-90" b="1">
                <a:latin typeface="Trebuchet MS"/>
                <a:cs typeface="Trebuchet MS"/>
                <a:hlinkClick r:id="rId2" action="ppaction://hlinksldjump"/>
              </a:rPr>
              <a:t>The </a:t>
            </a:r>
            <a:r>
              <a:rPr dirty="0" sz="1000" spc="-55" b="1">
                <a:latin typeface="Trebuchet MS"/>
                <a:cs typeface="Trebuchet MS"/>
                <a:hlinkClick r:id="rId2" action="ppaction://hlinksldjump"/>
              </a:rPr>
              <a:t>format Command</a:t>
            </a:r>
            <a:r>
              <a:rPr dirty="0" sz="1000" spc="-150" b="1"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···························································································································15</a:t>
            </a:r>
            <a:endParaRPr sz="1000">
              <a:latin typeface="Trebuchet MS"/>
              <a:cs typeface="Trebuchet MS"/>
            </a:endParaRPr>
          </a:p>
          <a:p>
            <a:pPr algn="just" marL="299085" marR="5080">
              <a:lnSpc>
                <a:spcPct val="210000"/>
              </a:lnSpc>
            </a:pPr>
            <a:r>
              <a:rPr dirty="0" sz="1000" spc="-60" b="1">
                <a:latin typeface="Trebuchet MS"/>
                <a:cs typeface="Trebuchet MS"/>
                <a:hlinkClick r:id="rId3" action="ppaction://hlinksldjump"/>
              </a:rPr>
              <a:t>Creating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Vectors····································································································································17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4" action="ppaction://hlinksldjump"/>
              </a:rPr>
              <a:t>Creating </a:t>
            </a:r>
            <a:r>
              <a:rPr dirty="0" sz="1000" spc="-40" b="1">
                <a:latin typeface="Trebuchet MS"/>
                <a:cs typeface="Trebuchet MS"/>
                <a:hlinkClick r:id="rId4" action="ppaction://hlinksldjump"/>
              </a:rPr>
              <a:t>Matrices</a:t>
            </a:r>
            <a:r>
              <a:rPr dirty="0" sz="1000" spc="-265" b="1">
                <a:latin typeface="Trebuchet MS"/>
                <a:cs typeface="Trebuchet MS"/>
                <a:hlinkClick r:id="rId4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4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··································································································································18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99085" algn="l"/>
              </a:tabLst>
            </a:pPr>
            <a:r>
              <a:rPr dirty="0" sz="1200" spc="-90">
                <a:latin typeface="Trebuchet MS"/>
                <a:cs typeface="Trebuchet MS"/>
                <a:hlinkClick r:id="rId5" action="ppaction://hlinksldjump"/>
              </a:rPr>
              <a:t>5.	</a:t>
            </a:r>
            <a:r>
              <a:rPr dirty="0" sz="1200" spc="-130">
                <a:latin typeface="Trebuchet MS"/>
                <a:cs typeface="Trebuchet MS"/>
                <a:hlinkClick r:id="rId5" action="ppaction://hlinksldjump"/>
              </a:rPr>
              <a:t>COMMANDS······················································································································20</a:t>
            </a:r>
            <a:endParaRPr sz="1200">
              <a:latin typeface="Trebuchet MS"/>
              <a:cs typeface="Trebuchet MS"/>
            </a:endParaRPr>
          </a:p>
          <a:p>
            <a:pPr algn="just" marL="299085" marR="5080">
              <a:lnSpc>
                <a:spcPct val="209800"/>
              </a:lnSpc>
              <a:spcBef>
                <a:spcPts val="45"/>
              </a:spcBef>
            </a:pPr>
            <a:r>
              <a:rPr dirty="0" sz="1000" spc="-50" b="1">
                <a:latin typeface="Trebuchet MS"/>
                <a:cs typeface="Trebuchet MS"/>
                <a:hlinkClick r:id="rId5" action="ppaction://hlinksldjump"/>
              </a:rPr>
              <a:t>Commands </a:t>
            </a:r>
            <a:r>
              <a:rPr dirty="0" sz="1000" spc="-60" b="1">
                <a:latin typeface="Trebuchet MS"/>
                <a:cs typeface="Trebuchet MS"/>
                <a:hlinkClick r:id="rId5" action="ppaction://hlinksldjump"/>
              </a:rPr>
              <a:t>for </a:t>
            </a:r>
            <a:r>
              <a:rPr dirty="0" sz="1000" spc="-25" b="1">
                <a:latin typeface="Trebuchet MS"/>
                <a:cs typeface="Trebuchet MS"/>
                <a:hlinkClick r:id="rId5" action="ppaction://hlinksldjump"/>
              </a:rPr>
              <a:t>Managing </a:t>
            </a:r>
            <a:r>
              <a:rPr dirty="0" sz="1000" spc="-45" b="1">
                <a:latin typeface="Trebuchet MS"/>
                <a:cs typeface="Trebuchet MS"/>
                <a:hlinkClick r:id="rId5" action="ppaction://hlinksldjump"/>
              </a:rPr>
              <a:t>a </a:t>
            </a:r>
            <a:r>
              <a:rPr dirty="0" sz="1000" spc="-50" b="1">
                <a:latin typeface="Trebuchet MS"/>
                <a:cs typeface="Trebuchet MS"/>
                <a:hlinkClick r:id="rId5" action="ppaction://hlinksldjump"/>
              </a:rPr>
              <a:t>Session </a:t>
            </a:r>
            <a:r>
              <a:rPr dirty="0" sz="1000" spc="-105" b="1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·······································································································20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5" action="ppaction://hlinksldjump"/>
              </a:rPr>
              <a:t>Commands </a:t>
            </a:r>
            <a:r>
              <a:rPr dirty="0" sz="1000" spc="-60" b="1">
                <a:latin typeface="Trebuchet MS"/>
                <a:cs typeface="Trebuchet MS"/>
                <a:hlinkClick r:id="rId5" action="ppaction://hlinksldjump"/>
              </a:rPr>
              <a:t>for </a:t>
            </a:r>
            <a:r>
              <a:rPr dirty="0" sz="1000" spc="-45" b="1">
                <a:latin typeface="Trebuchet MS"/>
                <a:cs typeface="Trebuchet MS"/>
                <a:hlinkClick r:id="rId5" action="ppaction://hlinksldjump"/>
              </a:rPr>
              <a:t>Working </a:t>
            </a:r>
            <a:r>
              <a:rPr dirty="0" sz="1000" spc="-55" b="1">
                <a:latin typeface="Trebuchet MS"/>
                <a:cs typeface="Trebuchet MS"/>
                <a:hlinkClick r:id="rId5" action="ppaction://hlinksldjump"/>
              </a:rPr>
              <a:t>with </a:t>
            </a:r>
            <a:r>
              <a:rPr dirty="0" sz="1000" spc="-60" b="1">
                <a:latin typeface="Trebuchet MS"/>
                <a:cs typeface="Trebuchet MS"/>
                <a:hlinkClick r:id="rId5" action="ppaction://hlinksldjump"/>
              </a:rPr>
              <a:t>the </a:t>
            </a:r>
            <a:r>
              <a:rPr dirty="0" sz="1000" spc="-55" b="1">
                <a:latin typeface="Trebuchet MS"/>
                <a:cs typeface="Trebuchet MS"/>
                <a:hlinkClick r:id="rId5" action="ppaction://hlinksldjump"/>
              </a:rPr>
              <a:t>System </a:t>
            </a:r>
            <a:r>
              <a:rPr dirty="0" sz="1000" spc="-105" b="1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······························································································20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6" action="ppaction://hlinksldjump"/>
              </a:rPr>
              <a:t>Input </a:t>
            </a:r>
            <a:r>
              <a:rPr dirty="0" sz="1000" spc="-50" b="1">
                <a:latin typeface="Trebuchet MS"/>
                <a:cs typeface="Trebuchet MS"/>
                <a:hlinkClick r:id="rId6" action="ppaction://hlinksldjump"/>
              </a:rPr>
              <a:t>and </a:t>
            </a:r>
            <a:r>
              <a:rPr dirty="0" sz="1000" spc="-55" b="1">
                <a:latin typeface="Trebuchet MS"/>
                <a:cs typeface="Trebuchet MS"/>
                <a:hlinkClick r:id="rId6" action="ppaction://hlinksldjump"/>
              </a:rPr>
              <a:t>Output </a:t>
            </a:r>
            <a:r>
              <a:rPr dirty="0" sz="1000" spc="-105" b="1">
                <a:latin typeface="Trebuchet MS"/>
                <a:cs typeface="Trebuchet MS"/>
                <a:hlinkClick r:id="rId6" action="ppaction://hlinksldjump"/>
              </a:rPr>
              <a:t>Commands················································································································22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70" b="1">
                <a:latin typeface="Trebuchet MS"/>
                <a:cs typeface="Trebuchet MS"/>
                <a:hlinkClick r:id="rId7" action="ppaction://hlinksldjump"/>
              </a:rPr>
              <a:t>Vector, </a:t>
            </a:r>
            <a:r>
              <a:rPr dirty="0" sz="1000" spc="-45" b="1">
                <a:latin typeface="Trebuchet MS"/>
                <a:cs typeface="Trebuchet MS"/>
                <a:hlinkClick r:id="rId7" action="ppaction://hlinksldjump"/>
              </a:rPr>
              <a:t>Matrix, </a:t>
            </a:r>
            <a:r>
              <a:rPr dirty="0" sz="1000" spc="-50" b="1">
                <a:latin typeface="Trebuchet MS"/>
                <a:cs typeface="Trebuchet MS"/>
                <a:hlinkClick r:id="rId7" action="ppaction://hlinksldjump"/>
              </a:rPr>
              <a:t>and </a:t>
            </a:r>
            <a:r>
              <a:rPr dirty="0" sz="1000" spc="-55" b="1">
                <a:latin typeface="Trebuchet MS"/>
                <a:cs typeface="Trebuchet MS"/>
                <a:hlinkClick r:id="rId7" action="ppaction://hlinksldjump"/>
              </a:rPr>
              <a:t>Array </a:t>
            </a:r>
            <a:r>
              <a:rPr dirty="0" sz="1000" spc="-50" b="1">
                <a:latin typeface="Trebuchet MS"/>
                <a:cs typeface="Trebuchet MS"/>
                <a:hlinkClick r:id="rId7" action="ppaction://hlinksldjump"/>
              </a:rPr>
              <a:t>Commands </a:t>
            </a:r>
            <a:r>
              <a:rPr dirty="0" sz="1000" spc="-105" b="1">
                <a:latin typeface="Trebuchet MS"/>
                <a:cs typeface="Trebuchet MS"/>
                <a:hlinkClick r:id="rId7" action="ppaction://hlinksldjump"/>
              </a:rPr>
              <a:t>···································································································23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8" action="ppaction://hlinksldjump"/>
              </a:rPr>
              <a:t>Plotting</a:t>
            </a:r>
            <a:r>
              <a:rPr dirty="0" sz="1000" spc="-135" b="1">
                <a:latin typeface="Trebuchet MS"/>
                <a:cs typeface="Trebuchet MS"/>
                <a:hlinkClick r:id="rId8" action="ppaction://hlinksldjump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8" action="ppaction://hlinksldjump"/>
              </a:rPr>
              <a:t>Commands</a:t>
            </a:r>
            <a:r>
              <a:rPr dirty="0" sz="1000" spc="-229" b="1">
                <a:latin typeface="Trebuchet MS"/>
                <a:cs typeface="Trebuchet MS"/>
                <a:hlinkClick r:id="rId8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8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·······························································································································25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1900"/>
              </a:lnSpc>
              <a:spcBef>
                <a:spcPts val="434"/>
              </a:spcBef>
            </a:pPr>
            <a:r>
              <a:rPr dirty="0" sz="1200" spc="-90">
                <a:latin typeface="Trebuchet MS"/>
                <a:cs typeface="Trebuchet MS"/>
                <a:hlinkClick r:id="rId9" action="ppaction://hlinksldjump"/>
              </a:rPr>
              <a:t>6. </a:t>
            </a:r>
            <a:r>
              <a:rPr dirty="0" sz="1200" spc="-45">
                <a:latin typeface="Trebuchet MS"/>
                <a:cs typeface="Trebuchet MS"/>
                <a:hlinkClick r:id="rId9" action="ppaction://hlinksldjump"/>
              </a:rPr>
              <a:t>M-FILES </a:t>
            </a:r>
            <a:r>
              <a:rPr dirty="0" sz="1200" spc="-140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·····························································································································27 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9" action="ppaction://hlinksldjump"/>
              </a:rPr>
              <a:t>The </a:t>
            </a:r>
            <a:r>
              <a:rPr dirty="0" sz="1000" spc="125" b="1">
                <a:latin typeface="Trebuchet MS"/>
                <a:cs typeface="Trebuchet MS"/>
                <a:hlinkClick r:id="rId9" action="ppaction://hlinksldjump"/>
              </a:rPr>
              <a:t>M</a:t>
            </a:r>
            <a:r>
              <a:rPr dirty="0" sz="1000" spc="-235" b="1">
                <a:latin typeface="Trebuchet MS"/>
                <a:cs typeface="Trebuchet MS"/>
                <a:hlinkClick r:id="rId9" action="ppaction://hlinksldjump"/>
              </a:rPr>
              <a:t> </a:t>
            </a:r>
            <a:r>
              <a:rPr dirty="0" sz="1000" spc="-70" b="1">
                <a:latin typeface="Trebuchet MS"/>
                <a:cs typeface="Trebuchet MS"/>
                <a:hlinkClick r:id="rId9" action="ppaction://hlinksldjump"/>
              </a:rPr>
              <a:t>Files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27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9" action="ppaction://hlinksldjump"/>
              </a:rPr>
              <a:t>Creating </a:t>
            </a:r>
            <a:r>
              <a:rPr dirty="0" sz="1000" spc="-50" b="1">
                <a:latin typeface="Trebuchet MS"/>
                <a:cs typeface="Trebuchet MS"/>
                <a:hlinkClick r:id="rId9" action="ppaction://hlinksldjump"/>
              </a:rPr>
              <a:t>and </a:t>
            </a:r>
            <a:r>
              <a:rPr dirty="0" sz="1000" spc="-55" b="1">
                <a:latin typeface="Trebuchet MS"/>
                <a:cs typeface="Trebuchet MS"/>
                <a:hlinkClick r:id="rId9" action="ppaction://hlinksldjump"/>
              </a:rPr>
              <a:t>Running </a:t>
            </a:r>
            <a:r>
              <a:rPr dirty="0" sz="1000" spc="-65" b="1">
                <a:latin typeface="Trebuchet MS"/>
                <a:cs typeface="Trebuchet MS"/>
                <a:hlinkClick r:id="rId9" action="ppaction://hlinksldjump"/>
              </a:rPr>
              <a:t>Script</a:t>
            </a:r>
            <a:r>
              <a:rPr dirty="0" sz="1000" spc="10" b="1">
                <a:latin typeface="Trebuchet MS"/>
                <a:cs typeface="Trebuchet MS"/>
                <a:hlinkClick r:id="rId9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File············································································································27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299085" algn="l"/>
              </a:tabLst>
            </a:pPr>
            <a:r>
              <a:rPr dirty="0" sz="1200" spc="-90">
                <a:latin typeface="Trebuchet MS"/>
                <a:cs typeface="Trebuchet MS"/>
                <a:hlinkClick r:id="rId10" action="ppaction://hlinksldjump"/>
              </a:rPr>
              <a:t>7.	</a:t>
            </a:r>
            <a:r>
              <a:rPr dirty="0" sz="1200" spc="-60">
                <a:latin typeface="Trebuchet MS"/>
                <a:cs typeface="Trebuchet MS"/>
                <a:hlinkClick r:id="rId10" action="ppaction://hlinksldjump"/>
              </a:rPr>
              <a:t>DATA </a:t>
            </a:r>
            <a:r>
              <a:rPr dirty="0" sz="1200" spc="-90">
                <a:latin typeface="Trebuchet MS"/>
                <a:cs typeface="Trebuchet MS"/>
                <a:hlinkClick r:id="rId10" action="ppaction://hlinksldjump"/>
              </a:rPr>
              <a:t>TYPES</a:t>
            </a:r>
            <a:r>
              <a:rPr dirty="0" sz="1200" spc="-315">
                <a:latin typeface="Trebuchet MS"/>
                <a:cs typeface="Trebuchet MS"/>
                <a:hlinkClick r:id="rId10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1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·······················································································································30</a:t>
            </a:r>
            <a:endParaRPr sz="1200">
              <a:latin typeface="Trebuchet MS"/>
              <a:cs typeface="Trebuchet MS"/>
            </a:endParaRPr>
          </a:p>
          <a:p>
            <a:pPr algn="just" marL="299085" marR="5080">
              <a:lnSpc>
                <a:spcPct val="210000"/>
              </a:lnSpc>
              <a:spcBef>
                <a:spcPts val="45"/>
              </a:spcBef>
            </a:pPr>
            <a:r>
              <a:rPr dirty="0" sz="1000" spc="-40" b="1">
                <a:latin typeface="Trebuchet MS"/>
                <a:cs typeface="Trebuchet MS"/>
                <a:hlinkClick r:id="rId10" action="ppaction://hlinksldjump"/>
              </a:rPr>
              <a:t>Data </a:t>
            </a:r>
            <a:r>
              <a:rPr dirty="0" sz="1000" spc="-75" b="1">
                <a:latin typeface="Trebuchet MS"/>
                <a:cs typeface="Trebuchet MS"/>
                <a:hlinkClick r:id="rId10" action="ppaction://hlinksldjump"/>
              </a:rPr>
              <a:t>Types </a:t>
            </a:r>
            <a:r>
              <a:rPr dirty="0" sz="1000" spc="-55" b="1">
                <a:latin typeface="Trebuchet MS"/>
                <a:cs typeface="Trebuchet MS"/>
                <a:hlinkClick r:id="rId10" action="ppaction://hlinksldjump"/>
              </a:rPr>
              <a:t>Available </a:t>
            </a:r>
            <a:r>
              <a:rPr dirty="0" sz="1000" spc="-60" b="1">
                <a:latin typeface="Trebuchet MS"/>
                <a:cs typeface="Trebuchet MS"/>
                <a:hlinkClick r:id="rId10" action="ppaction://hlinksldjump"/>
              </a:rPr>
              <a:t>in </a:t>
            </a:r>
            <a:r>
              <a:rPr dirty="0" sz="1000" spc="-105" b="1">
                <a:latin typeface="Trebuchet MS"/>
                <a:cs typeface="Trebuchet MS"/>
                <a:hlinkClick r:id="rId10" action="ppaction://hlinksldjump"/>
              </a:rPr>
              <a:t>MATLAB···········································································································30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0" b="1">
                <a:latin typeface="Trebuchet MS"/>
                <a:cs typeface="Trebuchet MS"/>
                <a:hlinkClick r:id="rId11" action="ppaction://hlinksldjump"/>
              </a:rPr>
              <a:t>Data </a:t>
            </a:r>
            <a:r>
              <a:rPr dirty="0" sz="1000" spc="-80" b="1">
                <a:latin typeface="Trebuchet MS"/>
                <a:cs typeface="Trebuchet MS"/>
                <a:hlinkClick r:id="rId11" action="ppaction://hlinksldjump"/>
              </a:rPr>
              <a:t>Type </a:t>
            </a:r>
            <a:r>
              <a:rPr dirty="0" sz="1000" spc="-60" b="1">
                <a:latin typeface="Trebuchet MS"/>
                <a:cs typeface="Trebuchet MS"/>
                <a:hlinkClick r:id="rId11" action="ppaction://hlinksldjump"/>
              </a:rPr>
              <a:t>Conversion </a:t>
            </a:r>
            <a:r>
              <a:rPr dirty="0" sz="1000" spc="-105" b="1">
                <a:latin typeface="Trebuchet MS"/>
                <a:cs typeface="Trebuchet MS"/>
                <a:hlinkClick r:id="rId11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···························································································································32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2" action="ppaction://hlinksldjump"/>
              </a:rPr>
              <a:t>Determination </a:t>
            </a:r>
            <a:r>
              <a:rPr dirty="0" sz="1000" spc="-40" b="1">
                <a:latin typeface="Trebuchet MS"/>
                <a:cs typeface="Trebuchet MS"/>
                <a:hlinkClick r:id="rId12" action="ppaction://hlinksldjump"/>
              </a:rPr>
              <a:t>of Data </a:t>
            </a:r>
            <a:r>
              <a:rPr dirty="0" sz="1000" spc="-75" b="1">
                <a:latin typeface="Trebuchet MS"/>
                <a:cs typeface="Trebuchet MS"/>
                <a:hlinkClick r:id="rId12" action="ppaction://hlinksldjump"/>
              </a:rPr>
              <a:t>Types</a:t>
            </a:r>
            <a:r>
              <a:rPr dirty="0" sz="1000" spc="-195" b="1">
                <a:latin typeface="Trebuchet MS"/>
                <a:cs typeface="Trebuchet MS"/>
                <a:hlinkClick r:id="rId12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················································································································34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99085" algn="l"/>
              </a:tabLst>
            </a:pPr>
            <a:r>
              <a:rPr dirty="0" sz="1200" spc="-90">
                <a:latin typeface="Trebuchet MS"/>
                <a:cs typeface="Trebuchet MS"/>
                <a:hlinkClick r:id="rId13" action="ppaction://hlinksldjump"/>
              </a:rPr>
              <a:t>8.	</a:t>
            </a:r>
            <a:r>
              <a:rPr dirty="0" sz="1200" spc="-135">
                <a:latin typeface="Trebuchet MS"/>
                <a:cs typeface="Trebuchet MS"/>
                <a:hlinkClick r:id="rId13" action="ppaction://hlinksldjump"/>
              </a:rPr>
              <a:t>OPERATORS·······················································································································39</a:t>
            </a:r>
            <a:endParaRPr sz="1200">
              <a:latin typeface="Trebuchet MS"/>
              <a:cs typeface="Trebuchet MS"/>
            </a:endParaRPr>
          </a:p>
          <a:p>
            <a:pPr algn="just" marL="299085" marR="5080">
              <a:lnSpc>
                <a:spcPct val="209900"/>
              </a:lnSpc>
              <a:spcBef>
                <a:spcPts val="45"/>
              </a:spcBef>
            </a:pPr>
            <a:r>
              <a:rPr dirty="0" sz="1000" spc="-60" b="1">
                <a:latin typeface="Trebuchet MS"/>
                <a:cs typeface="Trebuchet MS"/>
                <a:hlinkClick r:id="rId13" action="ppaction://hlinksldjump"/>
              </a:rPr>
              <a:t>Arithmetic </a:t>
            </a:r>
            <a:r>
              <a:rPr dirty="0" sz="1000" spc="-55" b="1">
                <a:latin typeface="Trebuchet MS"/>
                <a:cs typeface="Trebuchet MS"/>
                <a:hlinkClick r:id="rId13" action="ppaction://hlinksldjump"/>
              </a:rPr>
              <a:t>Operators </a:t>
            </a:r>
            <a:r>
              <a:rPr dirty="0" sz="1000" spc="-105" b="1">
                <a:latin typeface="Trebuchet MS"/>
                <a:cs typeface="Trebuchet MS"/>
                <a:hlinkClick r:id="rId13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····························································································································39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4" action="ppaction://hlinksldjump"/>
              </a:rPr>
              <a:t>Functions </a:t>
            </a:r>
            <a:r>
              <a:rPr dirty="0" sz="1000" spc="-60" b="1">
                <a:latin typeface="Trebuchet MS"/>
                <a:cs typeface="Trebuchet MS"/>
                <a:hlinkClick r:id="rId14" action="ppaction://hlinksldjump"/>
              </a:rPr>
              <a:t>for Arithmetic </a:t>
            </a:r>
            <a:r>
              <a:rPr dirty="0" sz="1000" spc="-50" b="1">
                <a:latin typeface="Trebuchet MS"/>
                <a:cs typeface="Trebuchet MS"/>
                <a:hlinkClick r:id="rId14" action="ppaction://hlinksldjump"/>
              </a:rPr>
              <a:t>Operations </a:t>
            </a:r>
            <a:r>
              <a:rPr dirty="0" sz="1000" spc="-105" b="1">
                <a:latin typeface="Trebuchet MS"/>
                <a:cs typeface="Trebuchet MS"/>
                <a:hlinkClick r:id="rId14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·····································································································42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15" action="ppaction://hlinksldjump"/>
              </a:rPr>
              <a:t>Relational Operators </a:t>
            </a:r>
            <a:r>
              <a:rPr dirty="0" sz="1000" spc="-105" b="1">
                <a:latin typeface="Trebuchet MS"/>
                <a:cs typeface="Trebuchet MS"/>
                <a:hlinkClick r:id="rId1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·····························································································································46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6" action="ppaction://hlinksldjump"/>
              </a:rPr>
              <a:t>Logical </a:t>
            </a:r>
            <a:r>
              <a:rPr dirty="0" sz="1000" spc="-50" b="1">
                <a:latin typeface="Trebuchet MS"/>
                <a:cs typeface="Trebuchet MS"/>
                <a:hlinkClick r:id="rId16" action="ppaction://hlinksldjump"/>
              </a:rPr>
              <a:t>Operators </a:t>
            </a:r>
            <a:r>
              <a:rPr dirty="0" sz="1000" spc="-105" b="1">
                <a:latin typeface="Trebuchet MS"/>
                <a:cs typeface="Trebuchet MS"/>
                <a:hlinkClick r:id="rId16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··································································································································49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7" action="ppaction://hlinksldjump"/>
              </a:rPr>
              <a:t>Functions </a:t>
            </a:r>
            <a:r>
              <a:rPr dirty="0" sz="1000" spc="-60" b="1">
                <a:latin typeface="Trebuchet MS"/>
                <a:cs typeface="Trebuchet MS"/>
                <a:hlinkClick r:id="rId17" action="ppaction://hlinksldjump"/>
              </a:rPr>
              <a:t>for </a:t>
            </a:r>
            <a:r>
              <a:rPr dirty="0" sz="1000" spc="-65" b="1">
                <a:latin typeface="Trebuchet MS"/>
                <a:cs typeface="Trebuchet MS"/>
                <a:hlinkClick r:id="rId17" action="ppaction://hlinksldjump"/>
              </a:rPr>
              <a:t>Logical </a:t>
            </a:r>
            <a:r>
              <a:rPr dirty="0" sz="1000" spc="-50" b="1">
                <a:latin typeface="Trebuchet MS"/>
                <a:cs typeface="Trebuchet MS"/>
                <a:hlinkClick r:id="rId17" action="ppaction://hlinksldjump"/>
              </a:rPr>
              <a:t>Operations </a:t>
            </a:r>
            <a:r>
              <a:rPr dirty="0" sz="1000" spc="-105" b="1">
                <a:latin typeface="Trebuchet MS"/>
                <a:cs typeface="Trebuchet MS"/>
                <a:hlinkClick r:id="rId17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···········································································································50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8" action="ppaction://hlinksldjump"/>
              </a:rPr>
              <a:t>Bitwise </a:t>
            </a:r>
            <a:r>
              <a:rPr dirty="0" sz="1000" spc="-105" b="1">
                <a:latin typeface="Trebuchet MS"/>
                <a:cs typeface="Trebuchet MS"/>
                <a:hlinkClick r:id="rId18" action="ppaction://hlinksldjump"/>
              </a:rPr>
              <a:t>Operations································································································································55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9" action="ppaction://hlinksldjump"/>
              </a:rPr>
              <a:t>Set </a:t>
            </a:r>
            <a:r>
              <a:rPr dirty="0" sz="1000" spc="-50" b="1">
                <a:latin typeface="Trebuchet MS"/>
                <a:cs typeface="Trebuchet MS"/>
                <a:hlinkClick r:id="rId19" action="ppaction://hlinksldjump"/>
              </a:rPr>
              <a:t>Operations</a:t>
            </a:r>
            <a:r>
              <a:rPr dirty="0" sz="1000" spc="-175" b="1">
                <a:latin typeface="Trebuchet MS"/>
                <a:cs typeface="Trebuchet MS"/>
                <a:hlinkClick r:id="rId19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······································································································································57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299085" algn="l"/>
              </a:tabLst>
            </a:pPr>
            <a:r>
              <a:rPr dirty="0" sz="1200" spc="-90">
                <a:latin typeface="Trebuchet MS"/>
                <a:cs typeface="Trebuchet MS"/>
                <a:hlinkClick r:id="rId20" action="ppaction://hlinksldjump"/>
              </a:rPr>
              <a:t>9.	</a:t>
            </a:r>
            <a:r>
              <a:rPr dirty="0" sz="1200" spc="-50">
                <a:latin typeface="Trebuchet MS"/>
                <a:cs typeface="Trebuchet MS"/>
                <a:hlinkClick r:id="rId20" action="ppaction://hlinksldjump"/>
              </a:rPr>
              <a:t>DECISION</a:t>
            </a:r>
            <a:r>
              <a:rPr dirty="0" sz="1200" spc="-5">
                <a:latin typeface="Trebuchet MS"/>
                <a:cs typeface="Trebuchet MS"/>
                <a:hlinkClick r:id="rId20" action="ppaction://hlinksldjump"/>
              </a:rPr>
              <a:t> </a:t>
            </a:r>
            <a:r>
              <a:rPr dirty="0" sz="1200" spc="-135">
                <a:latin typeface="Trebuchet MS"/>
                <a:cs typeface="Trebuchet MS"/>
                <a:hlinkClick r:id="rId20" action="ppaction://hlinksldjump"/>
              </a:rPr>
              <a:t>MAKING·············································································································60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1638" y="9313426"/>
            <a:ext cx="17208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3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502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uint64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64-bit unsigned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single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single precision numerical data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double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double precision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numerical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logical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0,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represent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true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false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respectively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char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character data (strings are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stored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 of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characters)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23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indexed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cells, each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capable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storing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different dimension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type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structure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13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C-like structures,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each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structure having named fields  capable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storing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different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  type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handle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pointer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user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classes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objects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constructed 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user-defined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class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java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classes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objects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constructed 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Java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class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5964786"/>
            <a:ext cx="304927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662292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55">
                <a:latin typeface="Arial"/>
                <a:cs typeface="Arial"/>
              </a:rPr>
              <a:t>str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'Hello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 spc="114">
                <a:latin typeface="Arial"/>
                <a:cs typeface="Arial"/>
              </a:rPr>
              <a:t>World!'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n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2345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double(</a:t>
            </a:r>
            <a:r>
              <a:rPr dirty="0" sz="900" spc="85">
                <a:latin typeface="Arial"/>
                <a:cs typeface="Arial"/>
              </a:rPr>
              <a:t>n</a:t>
            </a:r>
            <a:r>
              <a:rPr dirty="0" sz="1100" spc="8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73025" marR="4399280">
              <a:lnSpc>
                <a:spcPct val="188200"/>
              </a:lnSpc>
              <a:spcBef>
                <a:spcPts val="10"/>
              </a:spcBef>
            </a:pPr>
            <a:r>
              <a:rPr dirty="0" sz="900" spc="-10">
                <a:latin typeface="Arial"/>
                <a:cs typeface="Arial"/>
              </a:rPr>
              <a:t>un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85">
                <a:latin typeface="Arial"/>
                <a:cs typeface="Arial"/>
              </a:rPr>
              <a:t>uint32</a:t>
            </a:r>
            <a:r>
              <a:rPr dirty="0" sz="1100" spc="85">
                <a:latin typeface="Arial"/>
                <a:cs typeface="Arial"/>
              </a:rPr>
              <a:t>(789.50)  </a:t>
            </a:r>
            <a:r>
              <a:rPr dirty="0" sz="900" spc="90">
                <a:latin typeface="Arial"/>
                <a:cs typeface="Arial"/>
              </a:rPr>
              <a:t>rn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5678.92347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900" spc="125">
                <a:latin typeface="Arial"/>
                <a:cs typeface="Arial"/>
              </a:rPr>
              <a:t>int32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rn</a:t>
            </a:r>
            <a:r>
              <a:rPr dirty="0" sz="1100" spc="12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57137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compiled </a:t>
            </a:r>
            <a:r>
              <a:rPr dirty="0" sz="1100">
                <a:latin typeface="Verdana"/>
                <a:cs typeface="Verdana"/>
              </a:rPr>
              <a:t>and executed,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3803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155">
                <a:latin typeface="Arial"/>
                <a:cs typeface="Arial"/>
              </a:rPr>
              <a:t>str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Hello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World!</a:t>
            </a:r>
            <a:endParaRPr sz="1100">
              <a:latin typeface="Arial"/>
              <a:cs typeface="Arial"/>
            </a:endParaRPr>
          </a:p>
          <a:p>
            <a:pPr marL="260350" marR="5222875" indent="-187960">
              <a:lnSpc>
                <a:spcPct val="188200"/>
              </a:lnSpc>
            </a:pPr>
            <a:r>
              <a:rPr dirty="0" sz="900" spc="-10">
                <a:latin typeface="Arial"/>
                <a:cs typeface="Arial"/>
              </a:rPr>
              <a:t>n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23</a:t>
            </a:r>
            <a:r>
              <a:rPr dirty="0" sz="1100" spc="-15">
                <a:latin typeface="Arial"/>
                <a:cs typeface="Arial"/>
              </a:rPr>
              <a:t>4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260350" marR="5222875" indent="-187960">
              <a:lnSpc>
                <a:spcPct val="188200"/>
              </a:lnSpc>
              <a:spcBef>
                <a:spcPts val="10"/>
              </a:spcBef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23</a:t>
            </a:r>
            <a:r>
              <a:rPr dirty="0" sz="1100" spc="-15">
                <a:latin typeface="Arial"/>
                <a:cs typeface="Arial"/>
              </a:rPr>
              <a:t>4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260350" marR="5297805" indent="-187960">
              <a:lnSpc>
                <a:spcPts val="2500"/>
              </a:lnSpc>
              <a:spcBef>
                <a:spcPts val="265"/>
              </a:spcBef>
            </a:pPr>
            <a:r>
              <a:rPr dirty="0" sz="900" spc="-10">
                <a:latin typeface="Arial"/>
                <a:cs typeface="Arial"/>
              </a:rPr>
              <a:t>un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790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900" spc="90">
                <a:latin typeface="Arial"/>
                <a:cs typeface="Arial"/>
              </a:rPr>
              <a:t>rn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15">
                <a:latin typeface="Arial"/>
                <a:cs typeface="Arial"/>
              </a:rPr>
              <a:t>5.6789e+03</a:t>
            </a:r>
            <a:endParaRPr sz="1100">
              <a:latin typeface="Arial"/>
              <a:cs typeface="Arial"/>
            </a:endParaRPr>
          </a:p>
          <a:p>
            <a:pPr marL="260350" marR="5222875" indent="-187960">
              <a:lnSpc>
                <a:spcPct val="188200"/>
              </a:lnSpc>
              <a:spcBef>
                <a:spcPts val="1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56</a:t>
            </a:r>
            <a:r>
              <a:rPr dirty="0" sz="1100" spc="-15">
                <a:latin typeface="Arial"/>
                <a:cs typeface="Arial"/>
              </a:rPr>
              <a:t>7</a:t>
            </a: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716" y="5335904"/>
            <a:ext cx="5795010" cy="74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Conversion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various functions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converting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value from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data type to  </a:t>
            </a:r>
            <a:r>
              <a:rPr dirty="0" sz="1100">
                <a:latin typeface="Verdana"/>
                <a:cs typeface="Verdana"/>
              </a:rPr>
              <a:t>another. The following </a:t>
            </a:r>
            <a:r>
              <a:rPr dirty="0" sz="1100" spc="-5">
                <a:latin typeface="Verdana"/>
                <a:cs typeface="Verdana"/>
              </a:rPr>
              <a:t>table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data type conversion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functions: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6192901"/>
          <a:ext cx="5768340" cy="269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Char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to character array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(string)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int2str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integer data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mat2str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matrix to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num2str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number to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str2double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string to double-precision value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971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str2num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string to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number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native2unicode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numeric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bytes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Unicode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unicode2native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Unicode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characters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numeric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bytes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base2dec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base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 string to decimal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number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bin2dec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binary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 to decimal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number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dec2base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decimal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base 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dec2bin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decimal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binary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dec2hex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decimal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hexadecimal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hex2dec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hexadecimal number string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hex2num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1594">
                        <a:lnSpc>
                          <a:spcPct val="1083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hexadecimal number string to double-precision  number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num2hex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singles and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doubles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IEEE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hexadecimal strings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cell2mat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numeric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cell2struct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structure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cellstr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 cell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strings from character</a:t>
                      </a:r>
                      <a:r>
                        <a:rPr dirty="0" sz="11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mat2cell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667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array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with potentially different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sized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cells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num2cell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array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consistently sized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cells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struct2cell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 structure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722154"/>
            <a:ext cx="5795010" cy="1014094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Determination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ts val="2240"/>
              </a:lnSpc>
              <a:spcBef>
                <a:spcPts val="9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various functions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identifying </a:t>
            </a:r>
            <a:r>
              <a:rPr dirty="0" sz="1100">
                <a:latin typeface="Verdana"/>
                <a:cs typeface="Verdana"/>
              </a:rPr>
              <a:t>data type of a </a:t>
            </a:r>
            <a:r>
              <a:rPr dirty="0" sz="1100" spc="-5">
                <a:latin typeface="Verdana"/>
                <a:cs typeface="Verdana"/>
              </a:rPr>
              <a:t>variable.  Following table </a:t>
            </a:r>
            <a:r>
              <a:rPr dirty="0" sz="1100">
                <a:latin typeface="Verdana"/>
                <a:cs typeface="Verdana"/>
              </a:rPr>
              <a:t>provides </a:t>
            </a:r>
            <a:r>
              <a:rPr dirty="0" sz="1100" spc="-5">
                <a:latin typeface="Verdana"/>
                <a:cs typeface="Verdana"/>
              </a:rPr>
              <a:t>the functions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determining the data type </a:t>
            </a:r>
            <a:r>
              <a:rPr dirty="0" sz="1100">
                <a:latin typeface="Verdana"/>
                <a:cs typeface="Verdana"/>
              </a:rPr>
              <a:t>of a</a:t>
            </a:r>
            <a:r>
              <a:rPr dirty="0" sz="1100" spc="-1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842769"/>
          <a:ext cx="5768340" cy="715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115"/>
                <a:gridCol w="4199255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 b="1">
                          <a:latin typeface="Verdana"/>
                          <a:cs typeface="Verdana"/>
                        </a:rPr>
                        <a:t>is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Detect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if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object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specified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class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iscell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iscellstr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strings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ischar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item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isfield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structure array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field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isfloat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if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floating-point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ishghandle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True 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Handle Graphics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object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handles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isinteger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if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isjava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if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Java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object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islogical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if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isnumeric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if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numeric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isobject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if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MATLAB</a:t>
                      </a:r>
                      <a:r>
                        <a:rPr dirty="0" sz="11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object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isreal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Check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real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isscalar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scalar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269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115"/>
                <a:gridCol w="4199255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isstr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character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isstruct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structure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isvector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whether 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vector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class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class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object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validateattributes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Check validity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whos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List variables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workspace,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sizes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types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3837027"/>
            <a:ext cx="304927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534534"/>
            <a:ext cx="5800090" cy="4692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73025" marR="4937760">
              <a:lnSpc>
                <a:spcPct val="188400"/>
              </a:lnSpc>
              <a:spcBef>
                <a:spcPts val="5"/>
              </a:spcBef>
            </a:pP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s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-15">
                <a:latin typeface="Arial"/>
                <a:cs typeface="Arial"/>
              </a:rPr>
              <a:t>n</a:t>
            </a:r>
            <a:r>
              <a:rPr dirty="0" sz="900" spc="235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e</a:t>
            </a:r>
            <a:r>
              <a:rPr dirty="0" sz="900" spc="-15">
                <a:latin typeface="Arial"/>
                <a:cs typeface="Arial"/>
              </a:rPr>
              <a:t>ge</a:t>
            </a:r>
            <a:r>
              <a:rPr dirty="0" sz="900" spc="190">
                <a:latin typeface="Arial"/>
                <a:cs typeface="Arial"/>
              </a:rPr>
              <a:t>r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900" spc="160">
                <a:latin typeface="Arial"/>
                <a:cs typeface="Arial"/>
              </a:rPr>
              <a:t>isfloat</a:t>
            </a:r>
            <a:r>
              <a:rPr dirty="0" sz="1100" spc="160">
                <a:latin typeface="Arial"/>
                <a:cs typeface="Arial"/>
              </a:rPr>
              <a:t>(</a:t>
            </a:r>
            <a:r>
              <a:rPr dirty="0" sz="900" spc="160">
                <a:latin typeface="Arial"/>
                <a:cs typeface="Arial"/>
              </a:rPr>
              <a:t>x</a:t>
            </a:r>
            <a:r>
              <a:rPr dirty="0" sz="1100" spc="160">
                <a:latin typeface="Arial"/>
                <a:cs typeface="Arial"/>
              </a:rPr>
              <a:t>)  </a:t>
            </a:r>
            <a:r>
              <a:rPr dirty="0" sz="900" spc="120">
                <a:latin typeface="Arial"/>
                <a:cs typeface="Arial"/>
              </a:rPr>
              <a:t>isvector</a:t>
            </a:r>
            <a:r>
              <a:rPr dirty="0" sz="1100" spc="120">
                <a:latin typeface="Arial"/>
                <a:cs typeface="Arial"/>
              </a:rPr>
              <a:t>(</a:t>
            </a:r>
            <a:r>
              <a:rPr dirty="0" sz="900" spc="120">
                <a:latin typeface="Arial"/>
                <a:cs typeface="Arial"/>
              </a:rPr>
              <a:t>x</a:t>
            </a:r>
            <a:r>
              <a:rPr dirty="0" sz="1100" spc="120">
                <a:latin typeface="Arial"/>
                <a:cs typeface="Arial"/>
              </a:rPr>
              <a:t>)  </a:t>
            </a:r>
            <a:r>
              <a:rPr dirty="0" sz="900" spc="125">
                <a:latin typeface="Arial"/>
                <a:cs typeface="Arial"/>
              </a:rPr>
              <a:t>isscalar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x</a:t>
            </a:r>
            <a:r>
              <a:rPr dirty="0" sz="1100" spc="125">
                <a:latin typeface="Arial"/>
                <a:cs typeface="Arial"/>
              </a:rPr>
              <a:t>)  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s</a:t>
            </a:r>
            <a:r>
              <a:rPr dirty="0" sz="900" spc="-15">
                <a:latin typeface="Arial"/>
                <a:cs typeface="Arial"/>
              </a:rPr>
              <a:t>nu</a:t>
            </a:r>
            <a:r>
              <a:rPr dirty="0" sz="900" spc="-260">
                <a:latin typeface="Arial"/>
                <a:cs typeface="Arial"/>
              </a:rPr>
              <a:t>m</a:t>
            </a:r>
            <a:r>
              <a:rPr dirty="0" sz="900" spc="-5">
                <a:latin typeface="Arial"/>
                <a:cs typeface="Arial"/>
              </a:rPr>
              <a:t>e</a:t>
            </a:r>
            <a:r>
              <a:rPr dirty="0" sz="900" spc="190">
                <a:latin typeface="Arial"/>
                <a:cs typeface="Arial"/>
              </a:rPr>
              <a:t>r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c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x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890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23.54</a:t>
            </a:r>
            <a:endParaRPr sz="1100">
              <a:latin typeface="Arial"/>
              <a:cs typeface="Arial"/>
            </a:endParaRPr>
          </a:p>
          <a:p>
            <a:pPr marL="73025" marR="4937760">
              <a:lnSpc>
                <a:spcPct val="188500"/>
              </a:lnSpc>
              <a:spcBef>
                <a:spcPts val="10"/>
              </a:spcBef>
            </a:pP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s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-15">
                <a:latin typeface="Arial"/>
                <a:cs typeface="Arial"/>
              </a:rPr>
              <a:t>n</a:t>
            </a:r>
            <a:r>
              <a:rPr dirty="0" sz="900" spc="235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e</a:t>
            </a:r>
            <a:r>
              <a:rPr dirty="0" sz="900" spc="-15">
                <a:latin typeface="Arial"/>
                <a:cs typeface="Arial"/>
              </a:rPr>
              <a:t>ge</a:t>
            </a:r>
            <a:r>
              <a:rPr dirty="0" sz="900" spc="190">
                <a:latin typeface="Arial"/>
                <a:cs typeface="Arial"/>
              </a:rPr>
              <a:t>r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900" spc="160">
                <a:latin typeface="Arial"/>
                <a:cs typeface="Arial"/>
              </a:rPr>
              <a:t>isfloat</a:t>
            </a:r>
            <a:r>
              <a:rPr dirty="0" sz="1100" spc="160">
                <a:latin typeface="Arial"/>
                <a:cs typeface="Arial"/>
              </a:rPr>
              <a:t>(</a:t>
            </a:r>
            <a:r>
              <a:rPr dirty="0" sz="900" spc="160">
                <a:latin typeface="Arial"/>
                <a:cs typeface="Arial"/>
              </a:rPr>
              <a:t>x</a:t>
            </a:r>
            <a:r>
              <a:rPr dirty="0" sz="1100" spc="160">
                <a:latin typeface="Arial"/>
                <a:cs typeface="Arial"/>
              </a:rPr>
              <a:t>)  </a:t>
            </a:r>
            <a:r>
              <a:rPr dirty="0" sz="900" spc="120">
                <a:latin typeface="Arial"/>
                <a:cs typeface="Arial"/>
              </a:rPr>
              <a:t>isvector</a:t>
            </a:r>
            <a:r>
              <a:rPr dirty="0" sz="1100" spc="120">
                <a:latin typeface="Arial"/>
                <a:cs typeface="Arial"/>
              </a:rPr>
              <a:t>(</a:t>
            </a:r>
            <a:r>
              <a:rPr dirty="0" sz="900" spc="120">
                <a:latin typeface="Arial"/>
                <a:cs typeface="Arial"/>
              </a:rPr>
              <a:t>x</a:t>
            </a:r>
            <a:r>
              <a:rPr dirty="0" sz="1100" spc="120">
                <a:latin typeface="Arial"/>
                <a:cs typeface="Arial"/>
              </a:rPr>
              <a:t>)  </a:t>
            </a:r>
            <a:r>
              <a:rPr dirty="0" sz="900" spc="125">
                <a:latin typeface="Arial"/>
                <a:cs typeface="Arial"/>
              </a:rPr>
              <a:t>isscalar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x</a:t>
            </a:r>
            <a:r>
              <a:rPr dirty="0" sz="1100" spc="125">
                <a:latin typeface="Arial"/>
                <a:cs typeface="Arial"/>
              </a:rPr>
              <a:t>)  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s</a:t>
            </a:r>
            <a:r>
              <a:rPr dirty="0" sz="900" spc="-15">
                <a:latin typeface="Arial"/>
                <a:cs typeface="Arial"/>
              </a:rPr>
              <a:t>nu</a:t>
            </a:r>
            <a:r>
              <a:rPr dirty="0" sz="900" spc="-260">
                <a:latin typeface="Arial"/>
                <a:cs typeface="Arial"/>
              </a:rPr>
              <a:t>m</a:t>
            </a:r>
            <a:r>
              <a:rPr dirty="0" sz="900" spc="-5">
                <a:latin typeface="Arial"/>
                <a:cs typeface="Arial"/>
              </a:rPr>
              <a:t>e</a:t>
            </a:r>
            <a:r>
              <a:rPr dirty="0" sz="900" spc="190">
                <a:latin typeface="Arial"/>
                <a:cs typeface="Arial"/>
              </a:rPr>
              <a:t>r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c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x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890"/>
              </a:spcBef>
            </a:pPr>
            <a:r>
              <a:rPr dirty="0" sz="900" spc="40">
                <a:latin typeface="Arial"/>
                <a:cs typeface="Arial"/>
              </a:rPr>
              <a:t>x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50">
                <a:latin typeface="Arial"/>
                <a:cs typeface="Arial"/>
              </a:rPr>
              <a:t>[1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3]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45757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25">
                <a:latin typeface="Arial"/>
                <a:cs typeface="Arial"/>
              </a:rPr>
              <a:t>isinteger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x</a:t>
            </a:r>
            <a:r>
              <a:rPr dirty="0" sz="1100" spc="12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73025" marR="4999990">
              <a:lnSpc>
                <a:spcPct val="188200"/>
              </a:lnSpc>
              <a:spcBef>
                <a:spcPts val="10"/>
              </a:spcBef>
            </a:pPr>
            <a:r>
              <a:rPr dirty="0" sz="900" spc="160">
                <a:latin typeface="Arial"/>
                <a:cs typeface="Arial"/>
              </a:rPr>
              <a:t>isfloat</a:t>
            </a:r>
            <a:r>
              <a:rPr dirty="0" sz="1100" spc="160">
                <a:latin typeface="Arial"/>
                <a:cs typeface="Arial"/>
              </a:rPr>
              <a:t>(</a:t>
            </a:r>
            <a:r>
              <a:rPr dirty="0" sz="900" spc="160">
                <a:latin typeface="Arial"/>
                <a:cs typeface="Arial"/>
              </a:rPr>
              <a:t>x</a:t>
            </a:r>
            <a:r>
              <a:rPr dirty="0" sz="1100" spc="160">
                <a:latin typeface="Arial"/>
                <a:cs typeface="Arial"/>
              </a:rPr>
              <a:t>)  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sv</a:t>
            </a:r>
            <a:r>
              <a:rPr dirty="0" sz="900" spc="-15">
                <a:latin typeface="Arial"/>
                <a:cs typeface="Arial"/>
              </a:rPr>
              <a:t>e</a:t>
            </a:r>
            <a:r>
              <a:rPr dirty="0" sz="900" spc="35">
                <a:latin typeface="Arial"/>
                <a:cs typeface="Arial"/>
              </a:rPr>
              <a:t>c</a:t>
            </a:r>
            <a:r>
              <a:rPr dirty="0" sz="900" spc="245">
                <a:latin typeface="Arial"/>
                <a:cs typeface="Arial"/>
              </a:rPr>
              <a:t>t</a:t>
            </a:r>
            <a:r>
              <a:rPr dirty="0" sz="900" spc="-15">
                <a:latin typeface="Arial"/>
                <a:cs typeface="Arial"/>
              </a:rPr>
              <a:t>o</a:t>
            </a:r>
            <a:r>
              <a:rPr dirty="0" sz="900" spc="190">
                <a:latin typeface="Arial"/>
                <a:cs typeface="Arial"/>
              </a:rPr>
              <a:t>r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x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35">
                <a:latin typeface="Arial"/>
                <a:cs typeface="Arial"/>
              </a:rPr>
              <a:t>ssc</a:t>
            </a:r>
            <a:r>
              <a:rPr dirty="0" sz="900" spc="-15">
                <a:latin typeface="Arial"/>
                <a:cs typeface="Arial"/>
              </a:rPr>
              <a:t>a</a:t>
            </a:r>
            <a:r>
              <a:rPr dirty="0" sz="900" spc="295">
                <a:latin typeface="Arial"/>
                <a:cs typeface="Arial"/>
              </a:rPr>
              <a:t>l</a:t>
            </a:r>
            <a:r>
              <a:rPr dirty="0" sz="900" spc="-15">
                <a:latin typeface="Arial"/>
                <a:cs typeface="Arial"/>
              </a:rPr>
              <a:t>a</a:t>
            </a:r>
            <a:r>
              <a:rPr dirty="0" sz="900" spc="190">
                <a:latin typeface="Arial"/>
                <a:cs typeface="Arial"/>
              </a:rPr>
              <a:t>r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x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 marR="4915535">
              <a:lnSpc>
                <a:spcPct val="188600"/>
              </a:lnSpc>
              <a:spcBef>
                <a:spcPts val="985"/>
              </a:spcBef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80">
                <a:latin typeface="Arial"/>
                <a:cs typeface="Arial"/>
              </a:rPr>
              <a:t>'Hello'  </a:t>
            </a:r>
            <a:r>
              <a:rPr dirty="0" sz="900" spc="125">
                <a:latin typeface="Arial"/>
                <a:cs typeface="Arial"/>
              </a:rPr>
              <a:t>isinteger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x</a:t>
            </a:r>
            <a:r>
              <a:rPr dirty="0" sz="1100" spc="125">
                <a:latin typeface="Arial"/>
                <a:cs typeface="Arial"/>
              </a:rPr>
              <a:t>)  </a:t>
            </a:r>
            <a:r>
              <a:rPr dirty="0" sz="900" spc="160">
                <a:latin typeface="Arial"/>
                <a:cs typeface="Arial"/>
              </a:rPr>
              <a:t>isfloat</a:t>
            </a:r>
            <a:r>
              <a:rPr dirty="0" sz="1100" spc="160">
                <a:latin typeface="Arial"/>
                <a:cs typeface="Arial"/>
              </a:rPr>
              <a:t>(</a:t>
            </a:r>
            <a:r>
              <a:rPr dirty="0" sz="900" spc="160">
                <a:latin typeface="Arial"/>
                <a:cs typeface="Arial"/>
              </a:rPr>
              <a:t>x</a:t>
            </a:r>
            <a:r>
              <a:rPr dirty="0" sz="1100" spc="160">
                <a:latin typeface="Arial"/>
                <a:cs typeface="Arial"/>
              </a:rPr>
              <a:t>)  </a:t>
            </a:r>
            <a:r>
              <a:rPr dirty="0" sz="900" spc="120">
                <a:latin typeface="Arial"/>
                <a:cs typeface="Arial"/>
              </a:rPr>
              <a:t>isvector</a:t>
            </a:r>
            <a:r>
              <a:rPr dirty="0" sz="1100" spc="120">
                <a:latin typeface="Arial"/>
                <a:cs typeface="Arial"/>
              </a:rPr>
              <a:t>(</a:t>
            </a:r>
            <a:r>
              <a:rPr dirty="0" sz="900" spc="120">
                <a:latin typeface="Arial"/>
                <a:cs typeface="Arial"/>
              </a:rPr>
              <a:t>x</a:t>
            </a:r>
            <a:r>
              <a:rPr dirty="0" sz="1100" spc="120">
                <a:latin typeface="Arial"/>
                <a:cs typeface="Arial"/>
              </a:rPr>
              <a:t>)  </a:t>
            </a:r>
            <a:r>
              <a:rPr dirty="0" sz="900" spc="125">
                <a:latin typeface="Arial"/>
                <a:cs typeface="Arial"/>
              </a:rPr>
              <a:t>isscalar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x</a:t>
            </a:r>
            <a:r>
              <a:rPr dirty="0" sz="1100" spc="125">
                <a:latin typeface="Arial"/>
                <a:cs typeface="Arial"/>
              </a:rPr>
              <a:t>)  </a:t>
            </a:r>
            <a:r>
              <a:rPr dirty="0" sz="900" spc="90">
                <a:latin typeface="Arial"/>
                <a:cs typeface="Arial"/>
              </a:rPr>
              <a:t>isnumeric</a:t>
            </a:r>
            <a:r>
              <a:rPr dirty="0" sz="1100" spc="90">
                <a:latin typeface="Arial"/>
                <a:cs typeface="Arial"/>
              </a:rPr>
              <a:t>(</a:t>
            </a:r>
            <a:r>
              <a:rPr dirty="0" sz="900" spc="90">
                <a:latin typeface="Arial"/>
                <a:cs typeface="Arial"/>
              </a:rPr>
              <a:t>x</a:t>
            </a:r>
            <a:r>
              <a:rPr dirty="0" sz="1100" spc="9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4517262"/>
            <a:ext cx="38842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872862"/>
            <a:ext cx="5800090" cy="44342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260350" marR="4991735" indent="-187960">
              <a:lnSpc>
                <a:spcPct val="1882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23</a:t>
            </a:r>
            <a:r>
              <a:rPr dirty="0" sz="1100" spc="29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-15">
                <a:latin typeface="Arial"/>
                <a:cs typeface="Arial"/>
              </a:rPr>
              <a:t>4</a:t>
            </a:r>
            <a:r>
              <a:rPr dirty="0" sz="1100" spc="-5">
                <a:latin typeface="Arial"/>
                <a:cs typeface="Arial"/>
              </a:rPr>
              <a:t>00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3632" y="975106"/>
            <a:ext cx="415290" cy="3355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731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x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002" y="4451730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670" y="4451730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7814" y="4451730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32" y="4767198"/>
            <a:ext cx="415290" cy="4303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7310">
              <a:lnSpc>
                <a:spcPct val="100000"/>
              </a:lnSpc>
              <a:spcBef>
                <a:spcPts val="10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 marR="9525">
              <a:lnSpc>
                <a:spcPct val="188200"/>
              </a:lnSpc>
            </a:pP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90">
                <a:latin typeface="Arial"/>
                <a:cs typeface="Arial"/>
              </a:rPr>
              <a:t>H</a:t>
            </a:r>
            <a:r>
              <a:rPr dirty="0" sz="1100" spc="-15">
                <a:latin typeface="Arial"/>
                <a:cs typeface="Arial"/>
              </a:rPr>
              <a:t>e</a:t>
            </a:r>
            <a:r>
              <a:rPr dirty="0" sz="1100" spc="360">
                <a:latin typeface="Arial"/>
                <a:cs typeface="Arial"/>
              </a:rPr>
              <a:t>l</a:t>
            </a:r>
            <a:r>
              <a:rPr dirty="0" sz="1100" spc="350">
                <a:latin typeface="Arial"/>
                <a:cs typeface="Arial"/>
              </a:rPr>
              <a:t>l</a:t>
            </a:r>
            <a:r>
              <a:rPr dirty="0" sz="1100" spc="-5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  <a:spcBef>
                <a:spcPts val="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6731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8608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7752" y="914526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8393" y="9140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914399"/>
            <a:ext cx="0" cy="8226425"/>
          </a:xfrm>
          <a:custGeom>
            <a:avLst/>
            <a:gdLst/>
            <a:ahLst/>
            <a:cxnLst/>
            <a:rect l="l" t="t" r="r" b="b"/>
            <a:pathLst>
              <a:path w="0" h="8226425">
                <a:moveTo>
                  <a:pt x="0" y="0"/>
                </a:moveTo>
                <a:lnTo>
                  <a:pt x="0" y="8226298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9056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0200"/>
            <a:ext cx="5795010" cy="4761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 marR="23495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An operator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symbol </a:t>
            </a:r>
            <a:r>
              <a:rPr dirty="0" sz="1100" spc="-5">
                <a:latin typeface="Verdana"/>
                <a:cs typeface="Verdana"/>
              </a:rPr>
              <a:t>that tells the compiler to </a:t>
            </a:r>
            <a:r>
              <a:rPr dirty="0" sz="1100">
                <a:latin typeface="Verdana"/>
                <a:cs typeface="Verdana"/>
              </a:rPr>
              <a:t>perform </a:t>
            </a:r>
            <a:r>
              <a:rPr dirty="0" sz="1100" spc="-5">
                <a:latin typeface="Verdana"/>
                <a:cs typeface="Verdana"/>
              </a:rPr>
              <a:t>specific mathematical 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logical manipulations. 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designed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operate </a:t>
            </a:r>
            <a:r>
              <a:rPr dirty="0" sz="1100" spc="-5">
                <a:latin typeface="Verdana"/>
                <a:cs typeface="Verdana"/>
              </a:rPr>
              <a:t>primarily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whole  matrices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arrays.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Therefore,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operators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both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scalar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non-  </a:t>
            </a:r>
            <a:r>
              <a:rPr dirty="0" sz="1100" spc="-5">
                <a:latin typeface="Verdana"/>
                <a:cs typeface="Verdana"/>
              </a:rPr>
              <a:t>scalar </a:t>
            </a:r>
            <a:r>
              <a:rPr dirty="0" sz="1100">
                <a:latin typeface="Verdana"/>
                <a:cs typeface="Verdana"/>
              </a:rPr>
              <a:t>data. MATLAB </a:t>
            </a:r>
            <a:r>
              <a:rPr dirty="0" sz="1100" spc="-5">
                <a:latin typeface="Verdana"/>
                <a:cs typeface="Verdana"/>
              </a:rPr>
              <a:t>allows the following </a:t>
            </a:r>
            <a:r>
              <a:rPr dirty="0" sz="1100">
                <a:latin typeface="Verdana"/>
                <a:cs typeface="Verdana"/>
              </a:rPr>
              <a:t>types of </a:t>
            </a:r>
            <a:r>
              <a:rPr dirty="0" sz="1100" spc="-5">
                <a:latin typeface="Verdana"/>
                <a:cs typeface="Verdana"/>
              </a:rPr>
              <a:t>elementary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operations:</a:t>
            </a:r>
            <a:endParaRPr sz="1100">
              <a:latin typeface="Verdana"/>
              <a:cs typeface="Verdana"/>
            </a:endParaRPr>
          </a:p>
          <a:p>
            <a:pPr marL="30480" marR="4289425">
              <a:lnSpc>
                <a:spcPct val="146600"/>
              </a:lnSpc>
              <a:spcBef>
                <a:spcPts val="320"/>
              </a:spcBef>
            </a:pPr>
            <a:r>
              <a:rPr dirty="0" sz="1100" spc="-5">
                <a:latin typeface="Verdana"/>
                <a:cs typeface="Verdana"/>
              </a:rPr>
              <a:t>Arithmetic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Operators  </a:t>
            </a:r>
            <a:r>
              <a:rPr dirty="0" sz="1100" spc="-5">
                <a:latin typeface="Verdana"/>
                <a:cs typeface="Verdana"/>
              </a:rPr>
              <a:t>Relational </a:t>
            </a:r>
            <a:r>
              <a:rPr dirty="0" sz="1100">
                <a:latin typeface="Verdana"/>
                <a:cs typeface="Verdana"/>
              </a:rPr>
              <a:t>Operators  </a:t>
            </a:r>
            <a:r>
              <a:rPr dirty="0" sz="1100" spc="-5">
                <a:latin typeface="Verdana"/>
                <a:cs typeface="Verdana"/>
              </a:rPr>
              <a:t>Logical </a:t>
            </a:r>
            <a:r>
              <a:rPr dirty="0" sz="1100">
                <a:latin typeface="Verdana"/>
                <a:cs typeface="Verdana"/>
              </a:rPr>
              <a:t>Operators  </a:t>
            </a:r>
            <a:r>
              <a:rPr dirty="0" sz="1100" spc="-5">
                <a:latin typeface="Verdana"/>
                <a:cs typeface="Verdana"/>
              </a:rPr>
              <a:t>Bitwise Operations  </a:t>
            </a:r>
            <a:r>
              <a:rPr dirty="0" sz="1100">
                <a:latin typeface="Verdana"/>
                <a:cs typeface="Verdana"/>
              </a:rPr>
              <a:t>Set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Operations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Arithmetic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Operators	</a:t>
            </a:r>
            <a:endParaRPr sz="1800">
              <a:latin typeface="Arial"/>
              <a:cs typeface="Arial"/>
            </a:endParaRPr>
          </a:p>
          <a:p>
            <a:pPr marL="30480" marR="1536065">
              <a:lnSpc>
                <a:spcPts val="224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two different types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arithmetic </a:t>
            </a:r>
            <a:r>
              <a:rPr dirty="0" sz="1100">
                <a:latin typeface="Verdana"/>
                <a:cs typeface="Verdana"/>
              </a:rPr>
              <a:t>operations:  </a:t>
            </a:r>
            <a:r>
              <a:rPr dirty="0" sz="1100" spc="-5">
                <a:latin typeface="Verdana"/>
                <a:cs typeface="Verdana"/>
              </a:rPr>
              <a:t>Matrix arithmetic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operations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400"/>
              </a:spcBef>
            </a:pPr>
            <a:r>
              <a:rPr dirty="0" sz="1100" spc="-5">
                <a:latin typeface="Verdana"/>
                <a:cs typeface="Verdana"/>
              </a:rPr>
              <a:t>Array arithmetic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operations</a:t>
            </a:r>
            <a:endParaRPr sz="1100">
              <a:latin typeface="Verdana"/>
              <a:cs typeface="Verdana"/>
            </a:endParaRPr>
          </a:p>
          <a:p>
            <a:pPr marL="60960" marR="53975">
              <a:lnSpc>
                <a:spcPct val="142900"/>
              </a:lnSpc>
              <a:spcBef>
                <a:spcPts val="590"/>
              </a:spcBef>
            </a:pPr>
            <a:r>
              <a:rPr dirty="0" sz="1050">
                <a:latin typeface="Arial"/>
                <a:cs typeface="Arial"/>
              </a:rPr>
              <a:t>Matrix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arithmetic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operations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same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as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defined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linear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algebra.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Array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operations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are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executed  element by </a:t>
            </a:r>
            <a:r>
              <a:rPr dirty="0" sz="1050" spc="-5">
                <a:latin typeface="Arial"/>
                <a:cs typeface="Arial"/>
              </a:rPr>
              <a:t>element, </a:t>
            </a:r>
            <a:r>
              <a:rPr dirty="0" sz="1050">
                <a:latin typeface="Arial"/>
                <a:cs typeface="Arial"/>
              </a:rPr>
              <a:t>both on </a:t>
            </a:r>
            <a:r>
              <a:rPr dirty="0" sz="1050" spc="-5">
                <a:latin typeface="Arial"/>
                <a:cs typeface="Arial"/>
              </a:rPr>
              <a:t>one-dimensional and multidimensional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array.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60960" marR="54610">
              <a:lnSpc>
                <a:spcPct val="142900"/>
              </a:lnSpc>
            </a:pP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matrix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operators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and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array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operators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are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differentiated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by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the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period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(.)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symbol.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However,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as  </a:t>
            </a:r>
            <a:r>
              <a:rPr dirty="0" sz="1050" spc="-5">
                <a:latin typeface="Arial"/>
                <a:cs typeface="Arial"/>
              </a:rPr>
              <a:t>the addition and subtraction operation is same </a:t>
            </a:r>
            <a:r>
              <a:rPr dirty="0" sz="1050">
                <a:latin typeface="Arial"/>
                <a:cs typeface="Arial"/>
              </a:rPr>
              <a:t>for matrices and </a:t>
            </a:r>
            <a:r>
              <a:rPr dirty="0" sz="1050" spc="-5">
                <a:latin typeface="Arial"/>
                <a:cs typeface="Arial"/>
              </a:rPr>
              <a:t>arrays, the operator is same for  </a:t>
            </a:r>
            <a:r>
              <a:rPr dirty="0" sz="1050">
                <a:latin typeface="Arial"/>
                <a:cs typeface="Arial"/>
              </a:rPr>
              <a:t>both cases. The </a:t>
            </a:r>
            <a:r>
              <a:rPr dirty="0" sz="1050" spc="-5">
                <a:latin typeface="Arial"/>
                <a:cs typeface="Arial"/>
              </a:rPr>
              <a:t>following </a:t>
            </a:r>
            <a:r>
              <a:rPr dirty="0" sz="1050">
                <a:latin typeface="Arial"/>
                <a:cs typeface="Arial"/>
              </a:rPr>
              <a:t>table </a:t>
            </a:r>
            <a:r>
              <a:rPr dirty="0" sz="1050" spc="-5">
                <a:latin typeface="Arial"/>
                <a:cs typeface="Arial"/>
              </a:rPr>
              <a:t>gives </a:t>
            </a:r>
            <a:r>
              <a:rPr dirty="0" sz="1050">
                <a:latin typeface="Arial"/>
                <a:cs typeface="Arial"/>
              </a:rPr>
              <a:t>brief </a:t>
            </a:r>
            <a:r>
              <a:rPr dirty="0" sz="1050" spc="-5">
                <a:latin typeface="Arial"/>
                <a:cs typeface="Arial"/>
              </a:rPr>
              <a:t>description </a:t>
            </a:r>
            <a:r>
              <a:rPr dirty="0" sz="1050">
                <a:latin typeface="Arial"/>
                <a:cs typeface="Arial"/>
              </a:rPr>
              <a:t>of </a:t>
            </a:r>
            <a:r>
              <a:rPr dirty="0" sz="1050" spc="-5">
                <a:latin typeface="Arial"/>
                <a:cs typeface="Arial"/>
              </a:rPr>
              <a:t>the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operators: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6704965"/>
          <a:ext cx="5768340" cy="208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/>
                <a:gridCol w="48958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Operator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81406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+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2230">
                        <a:lnSpc>
                          <a:spcPct val="1086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Addition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unary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plus. A+B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adds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values stored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variables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and B. A and B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have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size, unless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 added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any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size.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Subtraction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unary minus.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A-B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subtracts the value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B from A. A  and B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have the same size,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unless one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</a:t>
                      </a:r>
                      <a:r>
                        <a:rPr dirty="0" sz="11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 subtracted 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any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3157" y="476503"/>
            <a:ext cx="281749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8.</a:t>
            </a:r>
            <a:r>
              <a:rPr dirty="0" sz="4800" spc="270"/>
              <a:t> </a:t>
            </a:r>
            <a:r>
              <a:rPr dirty="0" spc="-260"/>
              <a:t>OPERATORS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923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/>
                <a:gridCol w="4895850"/>
              </a:tblGrid>
              <a:tr h="185293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13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Matrix multiplication.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 =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A*B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linear algebraic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 of the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and B. More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precisely,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just" marL="80645" marR="61594">
                        <a:lnSpc>
                          <a:spcPct val="108600"/>
                        </a:lnSpc>
                        <a:spcBef>
                          <a:spcPts val="85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For non-scalar A and B,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columns of A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equal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the 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rows of B.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multiply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any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406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.*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0325">
                        <a:lnSpc>
                          <a:spcPct val="1092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multiplication. A.*B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element-by-element product of</a:t>
                      </a:r>
                      <a:r>
                        <a:rPr dirty="0" sz="11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arrays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and B. A and B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have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unless one of  them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scalar.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/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23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Slash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right division.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B/A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roughly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same as B*inv(A).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More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precisely,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B/A =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(A'\B')'.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./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350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right division.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A./B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with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A(i,j)/B(i,j).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and B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have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unless one of them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36271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\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Backslash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left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division. 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square matrix,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A\B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roughly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inv(A)*B,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except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it 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computed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different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way.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n-by-n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 components, or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several such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columns,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 = 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A\B 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solution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equation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AX = B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warning message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displayed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badly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nearly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singular.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.\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86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left division.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A.\B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matrix with elements B(i,j)/A(i,j).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and B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have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unless one of them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17983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^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power.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X^p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 to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power p,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p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integer,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power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computed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 repeated squaring.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 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negative,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inverted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first.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other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values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p, the calculation  involves eigenvalues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eigenvectors, such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 if [V,D]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= eig(X),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then X^p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V*D.^p/V.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.^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540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power.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A.^B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matrix 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A(i,j) to the B(i,j)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power. A and B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have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size, unless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of them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853183" y="1467611"/>
            <a:ext cx="137159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5603"/>
            <a:ext cx="5752465" cy="807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99085">
              <a:lnSpc>
                <a:spcPct val="100000"/>
              </a:lnSpc>
              <a:spcBef>
                <a:spcPts val="95"/>
              </a:spcBef>
            </a:pPr>
            <a:r>
              <a:rPr dirty="0" sz="1000" spc="-90" b="1">
                <a:latin typeface="Trebuchet MS"/>
                <a:cs typeface="Trebuchet MS"/>
                <a:hlinkClick r:id="rId2" action="ppaction://hlinksldjump"/>
              </a:rPr>
              <a:t>if...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end </a:t>
            </a:r>
            <a:r>
              <a:rPr dirty="0" sz="1000" spc="-55" b="1">
                <a:latin typeface="Trebuchet MS"/>
                <a:cs typeface="Trebuchet MS"/>
                <a:hlinkClick r:id="rId2" action="ppaction://hlinksldjump"/>
              </a:rPr>
              <a:t>Statement</a:t>
            </a:r>
            <a:r>
              <a:rPr dirty="0" sz="1000" spc="-135" b="1"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································································································································61</a:t>
            </a:r>
            <a:endParaRPr sz="1000">
              <a:latin typeface="Trebuchet MS"/>
              <a:cs typeface="Trebuchet MS"/>
            </a:endParaRPr>
          </a:p>
          <a:p>
            <a:pPr algn="just" marL="299085" marR="5080">
              <a:lnSpc>
                <a:spcPct val="209700"/>
              </a:lnSpc>
              <a:spcBef>
                <a:spcPts val="5"/>
              </a:spcBef>
            </a:pPr>
            <a:r>
              <a:rPr dirty="0" sz="1000" spc="-80" b="1">
                <a:latin typeface="Trebuchet MS"/>
                <a:cs typeface="Trebuchet MS"/>
                <a:hlinkClick r:id="rId3" action="ppaction://hlinksldjump"/>
              </a:rPr>
              <a:t>if...else...end </a:t>
            </a: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Statement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························································································································63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75" b="1">
                <a:latin typeface="Trebuchet MS"/>
                <a:cs typeface="Trebuchet MS"/>
                <a:hlinkClick r:id="rId4" action="ppaction://hlinksldjump"/>
              </a:rPr>
              <a:t>if...elseif...elseif...else...end </a:t>
            </a:r>
            <a:r>
              <a:rPr dirty="0" sz="1000" spc="-100" b="1">
                <a:latin typeface="Trebuchet MS"/>
                <a:cs typeface="Trebuchet MS"/>
                <a:hlinkClick r:id="rId4" action="ppaction://hlinksldjump"/>
              </a:rPr>
              <a:t>Statements································································································64 </a:t>
            </a:r>
            <a:r>
              <a:rPr dirty="0" sz="1000" spc="-100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5" action="ppaction://hlinksldjump"/>
              </a:rPr>
              <a:t>The </a:t>
            </a:r>
            <a:r>
              <a:rPr dirty="0" sz="1000" spc="-50" b="1">
                <a:latin typeface="Trebuchet MS"/>
                <a:cs typeface="Trebuchet MS"/>
                <a:hlinkClick r:id="rId5" action="ppaction://hlinksldjump"/>
              </a:rPr>
              <a:t>Nested </a:t>
            </a:r>
            <a:r>
              <a:rPr dirty="0" sz="1000" spc="-55" b="1">
                <a:latin typeface="Trebuchet MS"/>
                <a:cs typeface="Trebuchet MS"/>
                <a:hlinkClick r:id="rId5" action="ppaction://hlinksldjump"/>
              </a:rPr>
              <a:t>if Statements </a:t>
            </a:r>
            <a:r>
              <a:rPr dirty="0" sz="1000" spc="-105" b="1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······················································································································66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6" action="ppaction://hlinksldjump"/>
              </a:rPr>
              <a:t>The </a:t>
            </a:r>
            <a:r>
              <a:rPr dirty="0" sz="1000" spc="-60" b="1">
                <a:latin typeface="Trebuchet MS"/>
                <a:cs typeface="Trebuchet MS"/>
                <a:hlinkClick r:id="rId6" action="ppaction://hlinksldjump"/>
              </a:rPr>
              <a:t>switch </a:t>
            </a:r>
            <a:r>
              <a:rPr dirty="0" sz="1000" spc="-55" b="1">
                <a:latin typeface="Trebuchet MS"/>
                <a:cs typeface="Trebuchet MS"/>
                <a:hlinkClick r:id="rId6" action="ppaction://hlinksldjump"/>
              </a:rPr>
              <a:t>Statement </a:t>
            </a:r>
            <a:r>
              <a:rPr dirty="0" sz="1000" spc="-105" b="1">
                <a:latin typeface="Trebuchet MS"/>
                <a:cs typeface="Trebuchet MS"/>
                <a:hlinkClick r:id="rId6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···························································································································67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7" action="ppaction://hlinksldjump"/>
              </a:rPr>
              <a:t>The  </a:t>
            </a:r>
            <a:r>
              <a:rPr dirty="0" sz="1000" spc="-50" b="1">
                <a:latin typeface="Trebuchet MS"/>
                <a:cs typeface="Trebuchet MS"/>
                <a:hlinkClick r:id="rId7" action="ppaction://hlinksldjump"/>
              </a:rPr>
              <a:t>Nested  </a:t>
            </a:r>
            <a:r>
              <a:rPr dirty="0" sz="1000" spc="-60" b="1">
                <a:latin typeface="Trebuchet MS"/>
                <a:cs typeface="Trebuchet MS"/>
                <a:hlinkClick r:id="rId7" action="ppaction://hlinksldjump"/>
              </a:rPr>
              <a:t>Switch</a:t>
            </a:r>
            <a:r>
              <a:rPr dirty="0" sz="1000" b="1">
                <a:latin typeface="Trebuchet MS"/>
                <a:cs typeface="Trebuchet MS"/>
                <a:hlinkClick r:id="rId7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7" action="ppaction://hlinksldjump"/>
              </a:rPr>
              <a:t>Statements··············································································································69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70">
                <a:latin typeface="Trebuchet MS"/>
                <a:cs typeface="Trebuchet MS"/>
                <a:hlinkClick r:id="rId8" action="ppaction://hlinksldjump"/>
              </a:rPr>
              <a:t>10.    </a:t>
            </a:r>
            <a:r>
              <a:rPr dirty="0" sz="1200" spc="-65">
                <a:latin typeface="Trebuchet MS"/>
                <a:cs typeface="Trebuchet MS"/>
                <a:hlinkClick r:id="rId8" action="ppaction://hlinksldjump"/>
              </a:rPr>
              <a:t>LOOP</a:t>
            </a:r>
            <a:r>
              <a:rPr dirty="0" sz="1200" spc="-204">
                <a:latin typeface="Trebuchet MS"/>
                <a:cs typeface="Trebuchet MS"/>
                <a:hlinkClick r:id="rId8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8" action="ppaction://hlinksldjump"/>
              </a:rPr>
              <a:t>TYPES·······················································································································71</a:t>
            </a:r>
            <a:endParaRPr sz="1200">
              <a:latin typeface="Trebuchet MS"/>
              <a:cs typeface="Trebuchet MS"/>
            </a:endParaRPr>
          </a:p>
          <a:p>
            <a:pPr algn="just" marL="299085" marR="5080">
              <a:lnSpc>
                <a:spcPct val="209800"/>
              </a:lnSpc>
              <a:spcBef>
                <a:spcPts val="40"/>
              </a:spcBef>
            </a:pPr>
            <a:r>
              <a:rPr dirty="0" sz="1000" spc="-90" b="1">
                <a:latin typeface="Trebuchet MS"/>
                <a:cs typeface="Trebuchet MS"/>
                <a:hlinkClick r:id="rId9" action="ppaction://hlinksldjump"/>
              </a:rPr>
              <a:t>The </a:t>
            </a:r>
            <a:r>
              <a:rPr dirty="0" sz="1000" spc="-60" b="1">
                <a:latin typeface="Trebuchet MS"/>
                <a:cs typeface="Trebuchet MS"/>
                <a:hlinkClick r:id="rId9" action="ppaction://hlinksldjump"/>
              </a:rPr>
              <a:t>while Loop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······································································································································72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10" action="ppaction://hlinksldjump"/>
              </a:rPr>
              <a:t>The </a:t>
            </a:r>
            <a:r>
              <a:rPr dirty="0" sz="1000" spc="-55" b="1">
                <a:latin typeface="Trebuchet MS"/>
                <a:cs typeface="Trebuchet MS"/>
                <a:hlinkClick r:id="rId10" action="ppaction://hlinksldjump"/>
              </a:rPr>
              <a:t>for </a:t>
            </a:r>
            <a:r>
              <a:rPr dirty="0" sz="1000" spc="-60" b="1">
                <a:latin typeface="Trebuchet MS"/>
                <a:cs typeface="Trebuchet MS"/>
                <a:hlinkClick r:id="rId10" action="ppaction://hlinksldjump"/>
              </a:rPr>
              <a:t>Loop </a:t>
            </a:r>
            <a:r>
              <a:rPr dirty="0" sz="1000" spc="-105" b="1">
                <a:latin typeface="Trebuchet MS"/>
                <a:cs typeface="Trebuchet MS"/>
                <a:hlinkClick r:id="rId1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··········································································································································73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11" action="ppaction://hlinksldjump"/>
              </a:rPr>
              <a:t>The </a:t>
            </a:r>
            <a:r>
              <a:rPr dirty="0" sz="1000" spc="-50" b="1">
                <a:latin typeface="Trebuchet MS"/>
                <a:cs typeface="Trebuchet MS"/>
                <a:hlinkClick r:id="rId11" action="ppaction://hlinksldjump"/>
              </a:rPr>
              <a:t>Nested </a:t>
            </a:r>
            <a:r>
              <a:rPr dirty="0" sz="1000" spc="-105" b="1">
                <a:latin typeface="Trebuchet MS"/>
                <a:cs typeface="Trebuchet MS"/>
                <a:hlinkClick r:id="rId11" action="ppaction://hlinksldjump"/>
              </a:rPr>
              <a:t>Loops··································································································································76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2" action="ppaction://hlinksldjump"/>
              </a:rPr>
              <a:t>Loop </a:t>
            </a:r>
            <a:r>
              <a:rPr dirty="0" sz="1000" spc="-55" b="1">
                <a:latin typeface="Trebuchet MS"/>
                <a:cs typeface="Trebuchet MS"/>
                <a:hlinkClick r:id="rId12" action="ppaction://hlinksldjump"/>
              </a:rPr>
              <a:t>Control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Statements·······················································································································78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13" action="ppaction://hlinksldjump"/>
              </a:rPr>
              <a:t>The </a:t>
            </a:r>
            <a:r>
              <a:rPr dirty="0" sz="1000" spc="-60" b="1">
                <a:latin typeface="Trebuchet MS"/>
                <a:cs typeface="Trebuchet MS"/>
                <a:hlinkClick r:id="rId13" action="ppaction://hlinksldjump"/>
              </a:rPr>
              <a:t>break </a:t>
            </a:r>
            <a:r>
              <a:rPr dirty="0" sz="1000" spc="-105" b="1">
                <a:latin typeface="Trebuchet MS"/>
                <a:cs typeface="Trebuchet MS"/>
                <a:hlinkClick r:id="rId13" action="ppaction://hlinksldjump"/>
              </a:rPr>
              <a:t>Statement·····························································································································79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14" action="ppaction://hlinksldjump"/>
              </a:rPr>
              <a:t>The  </a:t>
            </a:r>
            <a:r>
              <a:rPr dirty="0" sz="1000" spc="-60" b="1">
                <a:latin typeface="Trebuchet MS"/>
                <a:cs typeface="Trebuchet MS"/>
                <a:hlinkClick r:id="rId14" action="ppaction://hlinksldjump"/>
              </a:rPr>
              <a:t>continue </a:t>
            </a:r>
            <a:r>
              <a:rPr dirty="0" sz="1000" spc="-35" b="1">
                <a:latin typeface="Trebuchet MS"/>
                <a:cs typeface="Trebuchet MS"/>
                <a:hlinkClick r:id="rId14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4" action="ppaction://hlinksldjump"/>
              </a:rPr>
              <a:t>Statement························································································································80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2400"/>
              </a:lnSpc>
              <a:spcBef>
                <a:spcPts val="425"/>
              </a:spcBef>
            </a:pPr>
            <a:r>
              <a:rPr dirty="0" sz="1200" spc="-70">
                <a:latin typeface="Trebuchet MS"/>
                <a:cs typeface="Trebuchet MS"/>
                <a:hlinkClick r:id="rId15" action="ppaction://hlinksldjump"/>
              </a:rPr>
              <a:t>11.</a:t>
            </a:r>
            <a:r>
              <a:rPr dirty="0" sz="1200" spc="220">
                <a:latin typeface="Trebuchet MS"/>
                <a:cs typeface="Trebuchet MS"/>
                <a:hlinkClick r:id="rId15" action="ppaction://hlinksldjump"/>
              </a:rPr>
              <a:t> </a:t>
            </a:r>
            <a:r>
              <a:rPr dirty="0" sz="1200" spc="-70">
                <a:latin typeface="Trebuchet MS"/>
                <a:cs typeface="Trebuchet MS"/>
                <a:hlinkClick r:id="rId15" action="ppaction://hlinksldjump"/>
              </a:rPr>
              <a:t>VECTORS </a:t>
            </a:r>
            <a:r>
              <a:rPr dirty="0" sz="1200" spc="-140">
                <a:latin typeface="Trebuchet MS"/>
                <a:cs typeface="Trebuchet MS"/>
                <a:hlinkClick r:id="rId1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···························································································································83 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15" action="ppaction://hlinksldjump"/>
              </a:rPr>
              <a:t>Row </a:t>
            </a:r>
            <a:r>
              <a:rPr dirty="0" sz="1000" spc="-60" b="1">
                <a:latin typeface="Trebuchet MS"/>
                <a:cs typeface="Trebuchet MS"/>
                <a:hlinkClick r:id="rId15" action="ppaction://hlinksldjump"/>
              </a:rPr>
              <a:t>Vectors </a:t>
            </a:r>
            <a:r>
              <a:rPr dirty="0" sz="1000" spc="-105" b="1">
                <a:latin typeface="Trebuchet MS"/>
                <a:cs typeface="Trebuchet MS"/>
                <a:hlinkClick r:id="rId1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··········································································································································83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5" action="ppaction://hlinksldjump"/>
              </a:rPr>
              <a:t>Column </a:t>
            </a:r>
            <a:r>
              <a:rPr dirty="0" sz="1000" spc="35" b="1">
                <a:latin typeface="Trebuchet MS"/>
                <a:cs typeface="Trebuchet MS"/>
                <a:hlinkClick r:id="rId15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5" action="ppaction://hlinksldjump"/>
              </a:rPr>
              <a:t>Vectors·····································································································································83</a:t>
            </a:r>
            <a:endParaRPr sz="1000">
              <a:latin typeface="Trebuchet MS"/>
              <a:cs typeface="Trebuchet MS"/>
            </a:endParaRPr>
          </a:p>
          <a:p>
            <a:pPr algn="just" marL="299085" marR="5080">
              <a:lnSpc>
                <a:spcPts val="2520"/>
              </a:lnSpc>
              <a:spcBef>
                <a:spcPts val="290"/>
              </a:spcBef>
            </a:pPr>
            <a:r>
              <a:rPr dirty="0" sz="1000" spc="-65" b="1">
                <a:latin typeface="Trebuchet MS"/>
                <a:cs typeface="Trebuchet MS"/>
                <a:hlinkClick r:id="rId16" action="ppaction://hlinksldjump"/>
              </a:rPr>
              <a:t>Referencing the </a:t>
            </a:r>
            <a:r>
              <a:rPr dirty="0" sz="1000" spc="-60" b="1">
                <a:latin typeface="Trebuchet MS"/>
                <a:cs typeface="Trebuchet MS"/>
                <a:hlinkClick r:id="rId16" action="ppaction://hlinksldjump"/>
              </a:rPr>
              <a:t>Elements </a:t>
            </a:r>
            <a:r>
              <a:rPr dirty="0" sz="1000" spc="-45" b="1">
                <a:latin typeface="Trebuchet MS"/>
                <a:cs typeface="Trebuchet MS"/>
                <a:hlinkClick r:id="rId16" action="ppaction://hlinksldjump"/>
              </a:rPr>
              <a:t>of a </a:t>
            </a:r>
            <a:r>
              <a:rPr dirty="0" sz="1000" spc="-65" b="1">
                <a:latin typeface="Trebuchet MS"/>
                <a:cs typeface="Trebuchet MS"/>
                <a:hlinkClick r:id="rId16" action="ppaction://hlinksldjump"/>
              </a:rPr>
              <a:t>Vector </a:t>
            </a:r>
            <a:r>
              <a:rPr dirty="0" sz="1000" spc="-105" b="1">
                <a:latin typeface="Trebuchet MS"/>
                <a:cs typeface="Trebuchet MS"/>
                <a:hlinkClick r:id="rId16" action="ppaction://hlinksldjump"/>
              </a:rPr>
              <a:t>···································································································84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7" action="ppaction://hlinksldjump"/>
              </a:rPr>
              <a:t>Vector </a:t>
            </a:r>
            <a:r>
              <a:rPr dirty="0" sz="1000" spc="-50" b="1">
                <a:latin typeface="Trebuchet MS"/>
                <a:cs typeface="Trebuchet MS"/>
                <a:hlinkClick r:id="rId17" action="ppaction://hlinksldjump"/>
              </a:rPr>
              <a:t>Operations </a:t>
            </a:r>
            <a:r>
              <a:rPr dirty="0" sz="1000" spc="-105" b="1">
                <a:latin typeface="Trebuchet MS"/>
                <a:cs typeface="Trebuchet MS"/>
                <a:hlinkClick r:id="rId17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·································································································································85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17" action="ppaction://hlinksldjump"/>
              </a:rPr>
              <a:t>Addition and </a:t>
            </a:r>
            <a:r>
              <a:rPr dirty="0" sz="1000" spc="-55" b="1">
                <a:latin typeface="Trebuchet MS"/>
                <a:cs typeface="Trebuchet MS"/>
                <a:hlinkClick r:id="rId17" action="ppaction://hlinksldjump"/>
              </a:rPr>
              <a:t>Subtraction </a:t>
            </a:r>
            <a:r>
              <a:rPr dirty="0" sz="1000" spc="-45" b="1">
                <a:latin typeface="Trebuchet MS"/>
                <a:cs typeface="Trebuchet MS"/>
                <a:hlinkClick r:id="rId17" action="ppaction://hlinksldjump"/>
              </a:rPr>
              <a:t>of </a:t>
            </a:r>
            <a:r>
              <a:rPr dirty="0" sz="1000" spc="-60" b="1">
                <a:latin typeface="Trebuchet MS"/>
                <a:cs typeface="Trebuchet MS"/>
                <a:hlinkClick r:id="rId17" action="ppaction://hlinksldjump"/>
              </a:rPr>
              <a:t>Vectors</a:t>
            </a:r>
            <a:r>
              <a:rPr dirty="0" sz="1000" spc="-190" b="1">
                <a:latin typeface="Trebuchet MS"/>
                <a:cs typeface="Trebuchet MS"/>
                <a:hlinkClick r:id="rId17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7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·····································································································85</a:t>
            </a:r>
            <a:endParaRPr sz="1000">
              <a:latin typeface="Trebuchet MS"/>
              <a:cs typeface="Trebuchet MS"/>
            </a:endParaRPr>
          </a:p>
          <a:p>
            <a:pPr algn="just" marL="299085" marR="5080">
              <a:lnSpc>
                <a:spcPts val="2510"/>
              </a:lnSpc>
              <a:spcBef>
                <a:spcPts val="15"/>
              </a:spcBef>
            </a:pPr>
            <a:r>
              <a:rPr dirty="0" sz="1000" spc="-60" b="1">
                <a:latin typeface="Trebuchet MS"/>
                <a:cs typeface="Trebuchet MS"/>
                <a:hlinkClick r:id="rId18" action="ppaction://hlinksldjump"/>
              </a:rPr>
              <a:t>Scalar </a:t>
            </a:r>
            <a:r>
              <a:rPr dirty="0" sz="1000" spc="-45" b="1">
                <a:latin typeface="Trebuchet MS"/>
                <a:cs typeface="Trebuchet MS"/>
                <a:hlinkClick r:id="rId18" action="ppaction://hlinksldjump"/>
              </a:rPr>
              <a:t>Multiplication </a:t>
            </a:r>
            <a:r>
              <a:rPr dirty="0" sz="1000" spc="-40" b="1">
                <a:latin typeface="Trebuchet MS"/>
                <a:cs typeface="Trebuchet MS"/>
                <a:hlinkClick r:id="rId18" action="ppaction://hlinksldjump"/>
              </a:rPr>
              <a:t>of </a:t>
            </a:r>
            <a:r>
              <a:rPr dirty="0" sz="1000" spc="-60" b="1">
                <a:latin typeface="Trebuchet MS"/>
                <a:cs typeface="Trebuchet MS"/>
                <a:hlinkClick r:id="rId18" action="ppaction://hlinksldjump"/>
              </a:rPr>
              <a:t>Vectors </a:t>
            </a:r>
            <a:r>
              <a:rPr dirty="0" sz="1000" spc="-105" b="1">
                <a:latin typeface="Trebuchet MS"/>
                <a:cs typeface="Trebuchet MS"/>
                <a:hlinkClick r:id="rId18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············································································································86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8" action="ppaction://hlinksldjump"/>
              </a:rPr>
              <a:t>Transpose </a:t>
            </a:r>
            <a:r>
              <a:rPr dirty="0" sz="1000" spc="-45" b="1">
                <a:latin typeface="Trebuchet MS"/>
                <a:cs typeface="Trebuchet MS"/>
                <a:hlinkClick r:id="rId18" action="ppaction://hlinksldjump"/>
              </a:rPr>
              <a:t>of a </a:t>
            </a:r>
            <a:r>
              <a:rPr dirty="0" sz="1000" spc="-65" b="1">
                <a:latin typeface="Trebuchet MS"/>
                <a:cs typeface="Trebuchet MS"/>
                <a:hlinkClick r:id="rId18" action="ppaction://hlinksldjump"/>
              </a:rPr>
              <a:t>Vector</a:t>
            </a:r>
            <a:r>
              <a:rPr dirty="0" sz="1000" spc="-140" b="1">
                <a:latin typeface="Trebuchet MS"/>
                <a:cs typeface="Trebuchet MS"/>
                <a:hlinkClick r:id="rId18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8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···························································································································86</a:t>
            </a:r>
            <a:endParaRPr sz="1000">
              <a:latin typeface="Trebuchet MS"/>
              <a:cs typeface="Trebuchet MS"/>
            </a:endParaRPr>
          </a:p>
          <a:p>
            <a:pPr algn="just" marL="299085" marR="5080">
              <a:lnSpc>
                <a:spcPts val="2520"/>
              </a:lnSpc>
            </a:pPr>
            <a:r>
              <a:rPr dirty="0" sz="1000" spc="-50" b="1">
                <a:latin typeface="Trebuchet MS"/>
                <a:cs typeface="Trebuchet MS"/>
                <a:hlinkClick r:id="rId19" action="ppaction://hlinksldjump"/>
              </a:rPr>
              <a:t>Appending </a:t>
            </a:r>
            <a:r>
              <a:rPr dirty="0" sz="1000" spc="-105" b="1">
                <a:latin typeface="Trebuchet MS"/>
                <a:cs typeface="Trebuchet MS"/>
                <a:hlinkClick r:id="rId19" action="ppaction://hlinksldjump"/>
              </a:rPr>
              <a:t>Vectors································································································································87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35" b="1">
                <a:latin typeface="Trebuchet MS"/>
                <a:cs typeface="Trebuchet MS"/>
                <a:hlinkClick r:id="rId20" action="ppaction://hlinksldjump"/>
              </a:rPr>
              <a:t>Magnitude </a:t>
            </a:r>
            <a:r>
              <a:rPr dirty="0" sz="1000" spc="-40" b="1">
                <a:latin typeface="Trebuchet MS"/>
                <a:cs typeface="Trebuchet MS"/>
                <a:hlinkClick r:id="rId20" action="ppaction://hlinksldjump"/>
              </a:rPr>
              <a:t>of </a:t>
            </a:r>
            <a:r>
              <a:rPr dirty="0" sz="1000" spc="-45" b="1">
                <a:latin typeface="Trebuchet MS"/>
                <a:cs typeface="Trebuchet MS"/>
                <a:hlinkClick r:id="rId20" action="ppaction://hlinksldjump"/>
              </a:rPr>
              <a:t>a </a:t>
            </a:r>
            <a:r>
              <a:rPr dirty="0" sz="1000" spc="-65" b="1">
                <a:latin typeface="Trebuchet MS"/>
                <a:cs typeface="Trebuchet MS"/>
                <a:hlinkClick r:id="rId20" action="ppaction://hlinksldjump"/>
              </a:rPr>
              <a:t>Vector </a:t>
            </a:r>
            <a:r>
              <a:rPr dirty="0" sz="1000" spc="-105" b="1">
                <a:latin typeface="Trebuchet MS"/>
                <a:cs typeface="Trebuchet MS"/>
                <a:hlinkClick r:id="rId2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··························································································································89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21" action="ppaction://hlinksldjump"/>
              </a:rPr>
              <a:t>Vector </a:t>
            </a:r>
            <a:r>
              <a:rPr dirty="0" sz="1000" spc="-35" b="1">
                <a:latin typeface="Trebuchet MS"/>
                <a:cs typeface="Trebuchet MS"/>
                <a:hlinkClick r:id="rId21" action="ppaction://hlinksldjump"/>
              </a:rPr>
              <a:t>Dot </a:t>
            </a:r>
            <a:r>
              <a:rPr dirty="0" sz="1000" spc="-65" b="1">
                <a:latin typeface="Trebuchet MS"/>
                <a:cs typeface="Trebuchet MS"/>
                <a:hlinkClick r:id="rId21" action="ppaction://hlinksldjump"/>
              </a:rPr>
              <a:t>Product </a:t>
            </a:r>
            <a:r>
              <a:rPr dirty="0" sz="1000" spc="-105" b="1">
                <a:latin typeface="Trebuchet MS"/>
                <a:cs typeface="Trebuchet MS"/>
                <a:hlinkClick r:id="rId21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·······························································································································90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21" action="ppaction://hlinksldjump"/>
              </a:rPr>
              <a:t>Vectors </a:t>
            </a:r>
            <a:r>
              <a:rPr dirty="0" sz="1000" spc="-55" b="1">
                <a:latin typeface="Trebuchet MS"/>
                <a:cs typeface="Trebuchet MS"/>
                <a:hlinkClick r:id="rId21" action="ppaction://hlinksldjump"/>
              </a:rPr>
              <a:t>with  Uniformly Spaced</a:t>
            </a:r>
            <a:r>
              <a:rPr dirty="0" sz="1000" spc="35" b="1">
                <a:latin typeface="Trebuchet MS"/>
                <a:cs typeface="Trebuchet MS"/>
                <a:hlinkClick r:id="rId21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21" action="ppaction://hlinksldjump"/>
              </a:rPr>
              <a:t>Elements······························································································90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1638" y="9313426"/>
            <a:ext cx="17208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12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/>
                <a:gridCol w="4895850"/>
              </a:tblGrid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'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Matrix transpose.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A'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linear algebraic transpose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A. For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complex matrices,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this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complex conjugate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transpose.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.'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769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transpose. A.'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transpose of A. For complex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matrices, this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does not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involve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conjugation.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205834"/>
            <a:ext cx="5757545" cy="72009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examples </a:t>
            </a:r>
            <a:r>
              <a:rPr dirty="0" sz="1100">
                <a:latin typeface="Verdana"/>
                <a:cs typeface="Verdana"/>
              </a:rPr>
              <a:t>show </a:t>
            </a:r>
            <a:r>
              <a:rPr dirty="0" sz="1100" spc="-5">
                <a:latin typeface="Verdana"/>
                <a:cs typeface="Verdana"/>
              </a:rPr>
              <a:t>the use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arithmetic </a:t>
            </a:r>
            <a:r>
              <a:rPr dirty="0" sz="1100">
                <a:latin typeface="Verdana"/>
                <a:cs typeface="Verdana"/>
              </a:rPr>
              <a:t>operators on </a:t>
            </a:r>
            <a:r>
              <a:rPr dirty="0" sz="1100" spc="-5">
                <a:latin typeface="Verdana"/>
                <a:cs typeface="Verdana"/>
              </a:rPr>
              <a:t>scalar </a:t>
            </a:r>
            <a:r>
              <a:rPr dirty="0" sz="1100">
                <a:latin typeface="Verdana"/>
                <a:cs typeface="Verdana"/>
              </a:rPr>
              <a:t>data.  </a:t>
            </a: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087877"/>
            <a:ext cx="5800090" cy="31705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20;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  <a:p>
            <a:pPr algn="just" marL="73025" marR="5125720">
              <a:lnSpc>
                <a:spcPct val="188400"/>
              </a:lnSpc>
              <a:spcBef>
                <a:spcPts val="10"/>
              </a:spcBef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900" spc="-10">
                <a:latin typeface="Arial"/>
                <a:cs typeface="Arial"/>
              </a:rPr>
              <a:t>b  e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175">
                <a:latin typeface="Arial"/>
                <a:cs typeface="Arial"/>
              </a:rPr>
              <a:t>* </a:t>
            </a: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900" spc="24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300">
                <a:latin typeface="Arial"/>
                <a:cs typeface="Arial"/>
              </a:rPr>
              <a:t>/ </a:t>
            </a:r>
            <a:r>
              <a:rPr dirty="0" sz="900" spc="-10">
                <a:latin typeface="Arial"/>
                <a:cs typeface="Arial"/>
              </a:rPr>
              <a:t>b  g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900" spc="240">
                <a:latin typeface="Arial"/>
                <a:cs typeface="Arial"/>
              </a:rPr>
              <a:t>\ </a:t>
            </a: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7;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y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3;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z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40">
                <a:latin typeface="Arial"/>
                <a:cs typeface="Arial"/>
              </a:rPr>
              <a:t>x </a:t>
            </a:r>
            <a:r>
              <a:rPr dirty="0" sz="1100" spc="90">
                <a:latin typeface="Arial"/>
                <a:cs typeface="Arial"/>
              </a:rPr>
              <a:t>^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399656"/>
            <a:ext cx="38842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755256"/>
            <a:ext cx="5800090" cy="253936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80">
                <a:latin typeface="Arial"/>
                <a:cs typeface="Arial"/>
              </a:rPr>
              <a:t>-10</a:t>
            </a:r>
            <a:endParaRPr sz="1100">
              <a:latin typeface="Arial"/>
              <a:cs typeface="Arial"/>
            </a:endParaRPr>
          </a:p>
          <a:p>
            <a:pPr marL="260350" marR="5297805" indent="-187960">
              <a:lnSpc>
                <a:spcPct val="188200"/>
              </a:lnSpc>
            </a:pPr>
            <a:r>
              <a:rPr dirty="0" sz="900" spc="-10">
                <a:latin typeface="Arial"/>
                <a:cs typeface="Arial"/>
              </a:rPr>
              <a:t>e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  <a:p>
            <a:pPr marL="322580" marR="5006975" indent="-250190">
              <a:lnSpc>
                <a:spcPct val="188200"/>
              </a:lnSpc>
              <a:spcBef>
                <a:spcPts val="15"/>
              </a:spcBef>
            </a:pPr>
            <a:r>
              <a:rPr dirty="0" sz="900" spc="240">
                <a:latin typeface="Arial"/>
                <a:cs typeface="Arial"/>
              </a:rPr>
              <a:t>f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 spc="30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-15">
                <a:latin typeface="Arial"/>
                <a:cs typeface="Arial"/>
              </a:rPr>
              <a:t>00</a:t>
            </a: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g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260350" marR="5297805" indent="-187960">
              <a:lnSpc>
                <a:spcPct val="188200"/>
              </a:lnSpc>
            </a:pPr>
            <a:r>
              <a:rPr dirty="0" sz="900" spc="40">
                <a:latin typeface="Arial"/>
                <a:cs typeface="Arial"/>
              </a:rPr>
              <a:t>z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343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2471673"/>
            <a:ext cx="5795010" cy="750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8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Arithmetic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84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Apart from the above-mentioned arithmetic </a:t>
            </a:r>
            <a:r>
              <a:rPr dirty="0" sz="1100">
                <a:latin typeface="Verdana"/>
                <a:cs typeface="Verdana"/>
              </a:rPr>
              <a:t>operators, </a:t>
            </a:r>
            <a:r>
              <a:rPr dirty="0" sz="1100" spc="-5">
                <a:latin typeface="Verdana"/>
                <a:cs typeface="Verdana"/>
              </a:rPr>
              <a:t>MATLAB provides the  following commands/functions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similar purpose: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3329050"/>
          <a:ext cx="5768340" cy="581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64"/>
                <a:gridCol w="3900804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uplus(a)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Unary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plus;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increments by the amount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plus (a,b)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Plus;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+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uminus(a)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Unary minus;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decrements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 the amount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minus(a,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Minus;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-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times(a,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multiply; returns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a.*b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mtimes(a,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Matrix multiplication;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a*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rdivide(a,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Right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division;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./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ldivide(a,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Left array division; returns a.\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mrdivide(A,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Solve systems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linear equations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xA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= B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100" spc="-2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mldivide(A,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Solve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systems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linear equations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Ax</a:t>
                      </a:r>
                      <a:r>
                        <a:rPr dirty="0" sz="1100" spc="-1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100" spc="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B</a:t>
                      </a:r>
                      <a:r>
                        <a:rPr dirty="0" sz="1100" spc="-10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power(a,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power;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a.^b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mpower(a,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power;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^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808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64"/>
                <a:gridCol w="3900804"/>
              </a:tblGrid>
              <a:tr h="24009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cumprod(A)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Cumulative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product;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  as the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containing the cumulative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3500">
                        <a:lnSpc>
                          <a:spcPct val="1091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then cumprod(A)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containing the cumulative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 A.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865">
                        <a:lnSpc>
                          <a:spcPct val="108600"/>
                        </a:lnSpc>
                        <a:spcBef>
                          <a:spcPts val="8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cumprod(A)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 containing the cumulative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products 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each column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230">
                        <a:lnSpc>
                          <a:spcPct val="108200"/>
                        </a:lnSpc>
                        <a:spcBef>
                          <a:spcPts val="8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multidimensional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array,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then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cumprod(A)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acts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along the first non-singleton dimension.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cumprod(A,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dim)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the cumulative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along dimension</a:t>
                      </a:r>
                      <a:r>
                        <a:rPr dirty="0" sz="11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dim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203453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cumsum(A)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865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Cumulative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containing the  cumulative sum.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3500">
                        <a:lnSpc>
                          <a:spcPct val="108200"/>
                        </a:lnSpc>
                        <a:spcBef>
                          <a:spcPts val="8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then cumsum(A)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containing the cumulative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6040">
                        <a:lnSpc>
                          <a:spcPct val="108200"/>
                        </a:lnSpc>
                        <a:spcBef>
                          <a:spcPts val="8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cumsum(A)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 containing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cumulative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sums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each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column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1594">
                        <a:lnSpc>
                          <a:spcPct val="108200"/>
                        </a:lnSpc>
                        <a:spcBef>
                          <a:spcPts val="8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multidimensional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array,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then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cumsum(A)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acts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along the first non-singleton dimension.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cumsum(A,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dim)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604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the cumulative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along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dim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9323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diff(X)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769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Differences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approximate derivatives; calculates  differences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between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adjacent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0960">
                        <a:lnSpc>
                          <a:spcPct val="108900"/>
                        </a:lnSpc>
                        <a:spcBef>
                          <a:spcPts val="81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X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then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diff(X)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one  element shorter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 X,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differences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between  adjacent elements: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[X(2)-X(1) X(3)-X(2)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...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X(n)-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X(n-1)]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6675">
                        <a:lnSpc>
                          <a:spcPct val="1091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X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then diff(X)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row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differences: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[X(2:m,:)-X(1:m-1,:)]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diff(X,n)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6040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Applies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diff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recursively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times, resulting in the nth  difference.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98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64"/>
                <a:gridCol w="3900804"/>
              </a:tblGrid>
              <a:tr h="99695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diff(X,n,dim)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769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nth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difference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function calculated along the  dimension specified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 dim.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order 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equals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exceeds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length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 dim, diff returns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empty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370395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prod(A)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Product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the product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of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3500">
                        <a:lnSpc>
                          <a:spcPct val="108200"/>
                        </a:lnSpc>
                        <a:spcBef>
                          <a:spcPts val="8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 of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elements.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4135">
                        <a:lnSpc>
                          <a:spcPct val="1092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nonempty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treats the  columns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vectors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row vector of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products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each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empty 0-by-0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1.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865">
                        <a:lnSpc>
                          <a:spcPct val="108900"/>
                        </a:lnSpc>
                        <a:spcBef>
                          <a:spcPts val="8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multidimensional array,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prod(A) acts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along the first non-singleton dimension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products. 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this dimension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reduces to 1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while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sizes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other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dimensions  remain the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same.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865">
                        <a:lnSpc>
                          <a:spcPct val="1092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prod function computes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single</a:t>
                      </a:r>
                      <a:r>
                        <a:rPr dirty="0" sz="1100" spc="-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input,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A,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single.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other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numeric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 data types, prod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computes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and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double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prod(A,dim)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2865">
                        <a:lnSpc>
                          <a:spcPct val="108600"/>
                        </a:lnSpc>
                        <a:spcBef>
                          <a:spcPts val="5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the products along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dimension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example,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prod(A,2)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containing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products of each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5404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815340" algn="l"/>
                        </a:tabLst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prod(</a:t>
                      </a:r>
                      <a:r>
                        <a:rPr dirty="0" u="heavy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	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,datatype)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Multiplies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class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specified  by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datatype.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8307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sum(A)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769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Sum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sums along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different  dimensions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floating point,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double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single,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accumulated natively, that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in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class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A, and 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has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class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  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floating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point, B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accumulated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double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class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double.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6040">
                        <a:lnSpc>
                          <a:spcPct val="108200"/>
                        </a:lnSpc>
                        <a:spcBef>
                          <a:spcPts val="8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sum(A)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the sum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877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64"/>
                <a:gridCol w="1076960"/>
                <a:gridCol w="377189"/>
                <a:gridCol w="866775"/>
                <a:gridCol w="275589"/>
                <a:gridCol w="227964"/>
                <a:gridCol w="751204"/>
                <a:gridCol w="321310"/>
              </a:tblGrid>
              <a:tr h="146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marL="80645" marR="57785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treats the columns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vectors,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row vector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sums of each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0325">
                        <a:lnSpc>
                          <a:spcPct val="108600"/>
                        </a:lnSpc>
                        <a:spcBef>
                          <a:spcPts val="81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multidimensional array,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sum(A)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treats the  values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along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first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non-singleton dimension as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vectors,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row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sum(A,dim)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865">
                        <a:lnSpc>
                          <a:spcPct val="108200"/>
                        </a:lnSpc>
                        <a:spcBef>
                          <a:spcPts val="520"/>
                        </a:spcBef>
                        <a:tabLst>
                          <a:tab pos="624205" algn="l"/>
                        </a:tabLst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Su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l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ong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</a:t>
                      </a:r>
                      <a:r>
                        <a:rPr dirty="0" sz="11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dim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dimension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i="1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specified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sum(...,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'double')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sum(...,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dim,'double')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marL="80645" marR="58419">
                        <a:lnSpc>
                          <a:spcPct val="108800"/>
                        </a:lnSpc>
                        <a:spcBef>
                          <a:spcPts val="5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Perform additions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double-precision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answer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type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double, even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has data type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single  or 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 data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type.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This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default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1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  data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types.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6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sum(...,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'native')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sum(...,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dim,'native')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Perform additions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native data type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and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answer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 type. This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default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single and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double.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216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ceil(A)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marL="80645" marR="61594">
                        <a:lnSpc>
                          <a:spcPct val="108700"/>
                        </a:lnSpc>
                        <a:spcBef>
                          <a:spcPts val="509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Round toward positive infinity; rounds the elements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greater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 or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equal to  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fix(A)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Round toward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floor(A)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80645" marR="62230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Round toward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negative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infinity; rounds the elements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 integers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less than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equal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216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idivide(a,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idivide(a,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b,'fix')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marL="80645" marR="59690">
                        <a:lnSpc>
                          <a:spcPct val="1092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Integer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division with rounding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option;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 a./b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except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fractional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quotients are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rounded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toward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idivide(a, b,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'round')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80645" marR="57785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Fractional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quotients are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idivide(A,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B,</a:t>
                      </a:r>
                      <a:r>
                        <a:rPr dirty="0" sz="1100" spc="-4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'floor')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80645" marR="6096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Fractional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quotients are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toward negative  infinity 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integers.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682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3564"/>
                <a:gridCol w="3900804"/>
              </a:tblGrid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idivide(A,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B,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'ceil')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350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Fractional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quotients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rounded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toward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infinity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25025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mod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(X,Y)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Modulus after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division;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 -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n.*Y where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=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floor(X./Y).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not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quotient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X./Y 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 off error of 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that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integer.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inputs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must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real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real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scalars (provided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~=0).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2838450">
                        <a:lnSpc>
                          <a:spcPts val="2240"/>
                        </a:lnSpc>
                        <a:spcBef>
                          <a:spcPts val="219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Please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note: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mod(X,0)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mod(X,X)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6040">
                        <a:lnSpc>
                          <a:spcPct val="108200"/>
                        </a:lnSpc>
                        <a:spcBef>
                          <a:spcPts val="8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mod(X,Y)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X~=Y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Y~=0 has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sign as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25025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rem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(X,Y)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Remainder after division;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 -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n.*Y where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=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fix(X./Y).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not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quotient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X./Y 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 off error of 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that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integer.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inputs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must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real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real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scalars (provided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~=0).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2160905">
                        <a:lnSpc>
                          <a:spcPct val="17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Please note that:  rem(X,0)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NaN  rem(X,X) for X~=0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4135">
                        <a:lnSpc>
                          <a:spcPct val="108200"/>
                        </a:lnSpc>
                        <a:spcBef>
                          <a:spcPts val="8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rem(X,Y)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X~=Y and Y~=0 has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sign as  X.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17983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round(X)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135">
                        <a:lnSpc>
                          <a:spcPct val="109500"/>
                        </a:lnSpc>
                        <a:spcBef>
                          <a:spcPts val="50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Round 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integer; rounds the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X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integers. Positive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fractional part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0.5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 up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the nearest positive  integer. Negative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fractional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part of</a:t>
                      </a:r>
                      <a:r>
                        <a:rPr dirty="0" sz="1100" spc="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-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0.5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round down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nearest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negative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integer.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350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8012429"/>
            <a:ext cx="5795010" cy="1300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Relational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Operators	</a:t>
            </a:r>
            <a:endParaRPr sz="1800">
              <a:latin typeface="Arial"/>
              <a:cs typeface="Arial"/>
            </a:endParaRPr>
          </a:p>
          <a:p>
            <a:pPr algn="just" marL="30480" marR="21590">
              <a:lnSpc>
                <a:spcPct val="109100"/>
              </a:lnSpc>
              <a:spcBef>
                <a:spcPts val="675"/>
              </a:spcBef>
            </a:pPr>
            <a:r>
              <a:rPr dirty="0" sz="1100" spc="-5">
                <a:latin typeface="Verdana"/>
                <a:cs typeface="Verdana"/>
              </a:rPr>
              <a:t>Relational </a:t>
            </a:r>
            <a:r>
              <a:rPr dirty="0" sz="1100">
                <a:latin typeface="Verdana"/>
                <a:cs typeface="Verdana"/>
              </a:rPr>
              <a:t>operators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work on both </a:t>
            </a:r>
            <a:r>
              <a:rPr dirty="0" sz="1100" spc="-5">
                <a:latin typeface="Verdana"/>
                <a:cs typeface="Verdana"/>
              </a:rPr>
              <a:t>scalar </a:t>
            </a:r>
            <a:r>
              <a:rPr dirty="0" sz="1100">
                <a:latin typeface="Verdana"/>
                <a:cs typeface="Verdana"/>
              </a:rPr>
              <a:t>and non-scalar </a:t>
            </a:r>
            <a:r>
              <a:rPr dirty="0" sz="1100" spc="-5">
                <a:latin typeface="Verdana"/>
                <a:cs typeface="Verdana"/>
              </a:rPr>
              <a:t>data. Relational  </a:t>
            </a:r>
            <a:r>
              <a:rPr dirty="0" sz="1100">
                <a:latin typeface="Verdana"/>
                <a:cs typeface="Verdana"/>
              </a:rPr>
              <a:t>operators for </a:t>
            </a:r>
            <a:r>
              <a:rPr dirty="0" sz="1100" spc="-5">
                <a:latin typeface="Verdana"/>
                <a:cs typeface="Verdana"/>
              </a:rPr>
              <a:t>arrays </a:t>
            </a:r>
            <a:r>
              <a:rPr dirty="0" sz="1100">
                <a:latin typeface="Verdana"/>
                <a:cs typeface="Verdana"/>
              </a:rPr>
              <a:t>perform </a:t>
            </a:r>
            <a:r>
              <a:rPr dirty="0" sz="1100" spc="-5">
                <a:latin typeface="Verdana"/>
                <a:cs typeface="Verdana"/>
              </a:rPr>
              <a:t>element-by-element </a:t>
            </a:r>
            <a:r>
              <a:rPr dirty="0" sz="1100">
                <a:latin typeface="Verdana"/>
                <a:cs typeface="Verdana"/>
              </a:rPr>
              <a:t>comparisons between </a:t>
            </a:r>
            <a:r>
              <a:rPr dirty="0" sz="1100" spc="-5">
                <a:latin typeface="Verdana"/>
                <a:cs typeface="Verdana"/>
              </a:rPr>
              <a:t>two  arrays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logical </a:t>
            </a:r>
            <a:r>
              <a:rPr dirty="0" sz="1100">
                <a:latin typeface="Verdana"/>
                <a:cs typeface="Verdana"/>
              </a:rPr>
              <a:t>array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size, with </a:t>
            </a:r>
            <a:r>
              <a:rPr dirty="0" sz="1100">
                <a:latin typeface="Verdana"/>
                <a:cs typeface="Verdana"/>
              </a:rPr>
              <a:t>elements set </a:t>
            </a:r>
            <a:r>
              <a:rPr dirty="0" sz="1100" spc="-5">
                <a:latin typeface="Verdana"/>
                <a:cs typeface="Verdana"/>
              </a:rPr>
              <a:t>to logical </a:t>
            </a:r>
            <a:r>
              <a:rPr dirty="0" sz="1100">
                <a:latin typeface="Verdana"/>
                <a:cs typeface="Verdana"/>
              </a:rPr>
              <a:t>1  </a:t>
            </a:r>
            <a:r>
              <a:rPr dirty="0" sz="1100" spc="-5">
                <a:latin typeface="Verdana"/>
                <a:cs typeface="Verdana"/>
              </a:rPr>
              <a:t>(true) where the relation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true </a:t>
            </a:r>
            <a:r>
              <a:rPr dirty="0" sz="1100">
                <a:latin typeface="Verdana"/>
                <a:cs typeface="Verdana"/>
              </a:rPr>
              <a:t>and elements set </a:t>
            </a:r>
            <a:r>
              <a:rPr dirty="0" sz="1100" spc="-1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logical </a:t>
            </a:r>
            <a:r>
              <a:rPr dirty="0" sz="1100">
                <a:latin typeface="Verdana"/>
                <a:cs typeface="Verdana"/>
              </a:rPr>
              <a:t>0 </a:t>
            </a:r>
            <a:r>
              <a:rPr dirty="0" sz="1100" spc="-5">
                <a:latin typeface="Verdana"/>
                <a:cs typeface="Verdana"/>
              </a:rPr>
              <a:t>(false) where </a:t>
            </a:r>
            <a:r>
              <a:rPr dirty="0" sz="1100" spc="-10">
                <a:latin typeface="Verdana"/>
                <a:cs typeface="Verdana"/>
              </a:rPr>
              <a:t>it is  </a:t>
            </a:r>
            <a:r>
              <a:rPr dirty="0" sz="1100">
                <a:latin typeface="Verdana"/>
                <a:cs typeface="Verdana"/>
              </a:rPr>
              <a:t>not.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50609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relational </a:t>
            </a:r>
            <a:r>
              <a:rPr dirty="0" sz="1100">
                <a:latin typeface="Verdana"/>
                <a:cs typeface="Verdana"/>
              </a:rPr>
              <a:t>operators </a:t>
            </a:r>
            <a:r>
              <a:rPr dirty="0" sz="1100" spc="-5">
                <a:latin typeface="Verdana"/>
                <a:cs typeface="Verdana"/>
              </a:rPr>
              <a:t>available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199641"/>
          <a:ext cx="5768340" cy="313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/>
                <a:gridCol w="48958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Operator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&lt;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Less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&lt;=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Less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equal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&gt;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Greater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&gt;=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Greater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equal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==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Equal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~=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Not equal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4359761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5057266"/>
            <a:ext cx="5800090" cy="22231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100;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200;</a:t>
            </a:r>
            <a:endParaRPr sz="1100">
              <a:latin typeface="Arial"/>
              <a:cs typeface="Arial"/>
            </a:endParaRPr>
          </a:p>
          <a:p>
            <a:pPr marL="73025" marR="4942205">
              <a:lnSpc>
                <a:spcPts val="2500"/>
              </a:lnSpc>
              <a:spcBef>
                <a:spcPts val="265"/>
              </a:spcBef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114">
                <a:latin typeface="Arial"/>
                <a:cs typeface="Arial"/>
              </a:rPr>
              <a:t>(</a:t>
            </a:r>
            <a:r>
              <a:rPr dirty="0" sz="900" spc="114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&gt;=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  </a:t>
            </a:r>
            <a:r>
              <a:rPr dirty="0" sz="900" spc="-80">
                <a:latin typeface="Arial"/>
                <a:cs typeface="Arial"/>
              </a:rPr>
              <a:t>max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max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421117"/>
            <a:ext cx="36093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80" y="7776718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80">
                <a:latin typeface="Arial"/>
                <a:cs typeface="Arial"/>
              </a:rPr>
              <a:t>max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549487"/>
            <a:ext cx="575500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Apart from the above-mentioned relational </a:t>
            </a:r>
            <a:r>
              <a:rPr dirty="0" sz="1100">
                <a:latin typeface="Verdana"/>
                <a:cs typeface="Verdana"/>
              </a:rPr>
              <a:t>operators, </a:t>
            </a:r>
            <a:r>
              <a:rPr dirty="0" sz="1100" spc="-5">
                <a:latin typeface="Verdana"/>
                <a:cs typeface="Verdana"/>
              </a:rPr>
              <a:t>MATLAB provides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following commands/functions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same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purpose: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403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eq(a,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equal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ge(a,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greater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equal to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gt(a,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greater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le(a,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less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equal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lt(a,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less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than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ne(a,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not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equal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isequal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equality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isequaln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equality, treating NaN values as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equal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4969614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665596"/>
            <a:ext cx="5800090" cy="348742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comparing </a:t>
            </a:r>
            <a:r>
              <a:rPr dirty="0" sz="900" spc="25">
                <a:latin typeface="Arial"/>
                <a:cs typeface="Arial"/>
              </a:rPr>
              <a:t>two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values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100;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200;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330">
                <a:latin typeface="Arial"/>
                <a:cs typeface="Arial"/>
              </a:rPr>
              <a:t>if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ge</a:t>
            </a:r>
            <a:r>
              <a:rPr dirty="0" sz="1100" spc="130">
                <a:latin typeface="Arial"/>
                <a:cs typeface="Arial"/>
              </a:rPr>
              <a:t>(</a:t>
            </a:r>
            <a:r>
              <a:rPr dirty="0" sz="900" spc="13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,</a:t>
            </a:r>
            <a:r>
              <a:rPr dirty="0" sz="900" spc="130">
                <a:latin typeface="Arial"/>
                <a:cs typeface="Arial"/>
              </a:rPr>
              <a:t>b</a:t>
            </a:r>
            <a:r>
              <a:rPr dirty="0" sz="1100" spc="130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-80">
                <a:latin typeface="Arial"/>
                <a:cs typeface="Arial"/>
              </a:rPr>
              <a:t>max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73025" marR="5266055">
              <a:lnSpc>
                <a:spcPct val="188200"/>
              </a:lnSpc>
              <a:spcBef>
                <a:spcPts val="15"/>
              </a:spcBef>
            </a:pPr>
            <a:r>
              <a:rPr dirty="0" sz="1100" spc="100">
                <a:latin typeface="Arial"/>
                <a:cs typeface="Arial"/>
              </a:rPr>
              <a:t>else  </a:t>
            </a:r>
            <a:r>
              <a:rPr dirty="0" sz="900" spc="-80">
                <a:latin typeface="Arial"/>
                <a:cs typeface="Arial"/>
              </a:rPr>
              <a:t>max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 marL="73025" marR="3694429">
              <a:lnSpc>
                <a:spcPct val="188200"/>
              </a:lnSpc>
              <a:spcBef>
                <a:spcPts val="1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comparing </a:t>
            </a:r>
            <a:r>
              <a:rPr dirty="0" sz="900" spc="25">
                <a:latin typeface="Arial"/>
                <a:cs typeface="Arial"/>
              </a:rPr>
              <a:t>two </a:t>
            </a:r>
            <a:r>
              <a:rPr dirty="0" sz="900" spc="130">
                <a:latin typeface="Arial"/>
                <a:cs typeface="Arial"/>
              </a:rPr>
              <a:t>different </a:t>
            </a:r>
            <a:r>
              <a:rPr dirty="0" sz="900" spc="55">
                <a:latin typeface="Arial"/>
                <a:cs typeface="Arial"/>
              </a:rPr>
              <a:t>values 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340;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520;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5900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175">
                <a:latin typeface="Arial"/>
                <a:cs typeface="Arial"/>
              </a:rPr>
              <a:t>(</a:t>
            </a:r>
            <a:r>
              <a:rPr dirty="0" sz="900" spc="175">
                <a:latin typeface="Arial"/>
                <a:cs typeface="Arial"/>
              </a:rPr>
              <a:t>le</a:t>
            </a:r>
            <a:r>
              <a:rPr dirty="0" sz="1100" spc="175">
                <a:latin typeface="Arial"/>
                <a:cs typeface="Arial"/>
              </a:rPr>
              <a:t>(</a:t>
            </a:r>
            <a:r>
              <a:rPr dirty="0" sz="900" spc="175">
                <a:latin typeface="Arial"/>
                <a:cs typeface="Arial"/>
              </a:rPr>
              <a:t>a</a:t>
            </a:r>
            <a:r>
              <a:rPr dirty="0" sz="1100" spc="175">
                <a:latin typeface="Arial"/>
                <a:cs typeface="Arial"/>
              </a:rPr>
              <a:t>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b</a:t>
            </a:r>
            <a:r>
              <a:rPr dirty="0" sz="1100" spc="150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 marL="73025" marR="2398395">
              <a:lnSpc>
                <a:spcPct val="188200"/>
              </a:lnSpc>
              <a:spcBef>
                <a:spcPts val="10"/>
              </a:spcBef>
            </a:pPr>
            <a:r>
              <a:rPr dirty="0" sz="900" spc="155">
                <a:latin typeface="Arial"/>
                <a:cs typeface="Arial"/>
              </a:rPr>
              <a:t>disp</a:t>
            </a:r>
            <a:r>
              <a:rPr dirty="0" sz="1100" spc="155">
                <a:latin typeface="Arial"/>
                <a:cs typeface="Arial"/>
              </a:rPr>
              <a:t>('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40">
                <a:latin typeface="Arial"/>
                <a:cs typeface="Arial"/>
              </a:rPr>
              <a:t>either </a:t>
            </a:r>
            <a:r>
              <a:rPr dirty="0" sz="1100" spc="114">
                <a:latin typeface="Arial"/>
                <a:cs typeface="Arial"/>
              </a:rPr>
              <a:t>less </a:t>
            </a:r>
            <a:r>
              <a:rPr dirty="0" sz="1100" spc="65">
                <a:latin typeface="Arial"/>
                <a:cs typeface="Arial"/>
              </a:rPr>
              <a:t>than </a:t>
            </a:r>
            <a:r>
              <a:rPr dirty="0" sz="1100" spc="110">
                <a:latin typeface="Arial"/>
                <a:cs typeface="Arial"/>
              </a:rPr>
              <a:t>or </a:t>
            </a:r>
            <a:r>
              <a:rPr dirty="0" sz="1100" spc="60">
                <a:latin typeface="Arial"/>
                <a:cs typeface="Arial"/>
              </a:rPr>
              <a:t>equal </a:t>
            </a:r>
            <a:r>
              <a:rPr dirty="0" sz="1100" spc="145">
                <a:latin typeface="Arial"/>
                <a:cs typeface="Arial"/>
              </a:rPr>
              <a:t>to </a:t>
            </a:r>
            <a:r>
              <a:rPr dirty="0" sz="1100" spc="204">
                <a:latin typeface="Arial"/>
                <a:cs typeface="Arial"/>
              </a:rPr>
              <a:t>b')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 marL="73025" marR="3625215">
              <a:lnSpc>
                <a:spcPts val="2500"/>
              </a:lnSpc>
              <a:spcBef>
                <a:spcPts val="265"/>
              </a:spcBef>
            </a:pPr>
            <a:r>
              <a:rPr dirty="0" sz="900" spc="155">
                <a:latin typeface="Arial"/>
                <a:cs typeface="Arial"/>
              </a:rPr>
              <a:t>disp</a:t>
            </a:r>
            <a:r>
              <a:rPr dirty="0" sz="1100" spc="155">
                <a:latin typeface="Arial"/>
                <a:cs typeface="Arial"/>
              </a:rPr>
              <a:t>('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00">
                <a:latin typeface="Arial"/>
                <a:cs typeface="Arial"/>
              </a:rPr>
              <a:t>greater </a:t>
            </a:r>
            <a:r>
              <a:rPr dirty="0" sz="1100" spc="65">
                <a:latin typeface="Arial"/>
                <a:cs typeface="Arial"/>
              </a:rPr>
              <a:t>than </a:t>
            </a:r>
            <a:r>
              <a:rPr dirty="0" sz="1100" spc="204">
                <a:latin typeface="Arial"/>
                <a:cs typeface="Arial"/>
              </a:rPr>
              <a:t>b')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49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649982"/>
            <a:ext cx="38842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005581"/>
            <a:ext cx="5800090" cy="9594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80">
                <a:latin typeface="Arial"/>
                <a:cs typeface="Arial"/>
              </a:rPr>
              <a:t>max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114">
                <a:latin typeface="Arial"/>
                <a:cs typeface="Arial"/>
              </a:rPr>
              <a:t>either </a:t>
            </a:r>
            <a:r>
              <a:rPr dirty="0" sz="900" spc="90">
                <a:latin typeface="Arial"/>
                <a:cs typeface="Arial"/>
              </a:rPr>
              <a:t>less </a:t>
            </a:r>
            <a:r>
              <a:rPr dirty="0" sz="900" spc="55">
                <a:latin typeface="Arial"/>
                <a:cs typeface="Arial"/>
              </a:rPr>
              <a:t>than </a:t>
            </a:r>
            <a:r>
              <a:rPr dirty="0" sz="1100" spc="120">
                <a:latin typeface="Arial"/>
                <a:cs typeface="Arial"/>
              </a:rPr>
              <a:t>or </a:t>
            </a:r>
            <a:r>
              <a:rPr dirty="0" sz="900" spc="50">
                <a:latin typeface="Arial"/>
                <a:cs typeface="Arial"/>
              </a:rPr>
              <a:t>equal </a:t>
            </a:r>
            <a:r>
              <a:rPr dirty="0" sz="900" spc="120">
                <a:latin typeface="Arial"/>
                <a:cs typeface="Arial"/>
              </a:rPr>
              <a:t>to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4081432"/>
            <a:ext cx="5795010" cy="2915920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Logical</a:t>
            </a:r>
            <a:r>
              <a:rPr dirty="0" u="sng" sz="18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Operators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MATLAB offers </a:t>
            </a:r>
            <a:r>
              <a:rPr dirty="0" sz="1100" spc="-5">
                <a:latin typeface="Verdana"/>
                <a:cs typeface="Verdana"/>
              </a:rPr>
              <a:t>two types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logical </a:t>
            </a:r>
            <a:r>
              <a:rPr dirty="0" sz="1100">
                <a:latin typeface="Verdana"/>
                <a:cs typeface="Verdana"/>
              </a:rPr>
              <a:t>operators and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functions:</a:t>
            </a:r>
            <a:endParaRPr sz="1100">
              <a:latin typeface="Verdana"/>
              <a:cs typeface="Verdana"/>
            </a:endParaRPr>
          </a:p>
          <a:p>
            <a:pPr marL="30480" marR="24130">
              <a:lnSpc>
                <a:spcPct val="101099"/>
              </a:lnSpc>
              <a:spcBef>
                <a:spcPts val="919"/>
              </a:spcBef>
            </a:pPr>
            <a:r>
              <a:rPr dirty="0" sz="1100" spc="-5" b="1">
                <a:latin typeface="Verdana"/>
                <a:cs typeface="Verdana"/>
              </a:rPr>
              <a:t>Element-wise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These </a:t>
            </a:r>
            <a:r>
              <a:rPr dirty="0" sz="1100">
                <a:latin typeface="Verdana"/>
                <a:cs typeface="Verdana"/>
              </a:rPr>
              <a:t>operators operate on </a:t>
            </a:r>
            <a:r>
              <a:rPr dirty="0" sz="1100" spc="-5">
                <a:latin typeface="Verdana"/>
                <a:cs typeface="Verdana"/>
              </a:rPr>
              <a:t>corresponding </a:t>
            </a:r>
            <a:r>
              <a:rPr dirty="0" sz="1100">
                <a:latin typeface="Verdana"/>
                <a:cs typeface="Verdana"/>
              </a:rPr>
              <a:t>elements of </a:t>
            </a:r>
            <a:r>
              <a:rPr dirty="0" sz="1100" spc="-5">
                <a:latin typeface="Verdana"/>
                <a:cs typeface="Verdana"/>
              </a:rPr>
              <a:t>logical  arrays.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25"/>
              </a:spcBef>
            </a:pPr>
            <a:r>
              <a:rPr dirty="0" sz="1100" spc="-5" b="1">
                <a:latin typeface="Verdana"/>
                <a:cs typeface="Verdana"/>
              </a:rPr>
              <a:t>Short-circuit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These </a:t>
            </a:r>
            <a:r>
              <a:rPr dirty="0" sz="1100">
                <a:latin typeface="Verdana"/>
                <a:cs typeface="Verdana"/>
              </a:rPr>
              <a:t>operators operate </a:t>
            </a:r>
            <a:r>
              <a:rPr dirty="0" sz="1100" spc="-5">
                <a:latin typeface="Verdana"/>
                <a:cs typeface="Verdana"/>
              </a:rPr>
              <a:t>on scalar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logical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expressions.</a:t>
            </a:r>
            <a:endParaRPr sz="1100">
              <a:latin typeface="Verdana"/>
              <a:cs typeface="Verdana"/>
            </a:endParaRPr>
          </a:p>
          <a:p>
            <a:pPr marL="30480" marR="23495">
              <a:lnSpc>
                <a:spcPct val="108200"/>
              </a:lnSpc>
              <a:spcBef>
                <a:spcPts val="505"/>
              </a:spcBef>
            </a:pPr>
            <a:r>
              <a:rPr dirty="0" sz="1100" spc="-5">
                <a:latin typeface="Verdana"/>
                <a:cs typeface="Verdana"/>
              </a:rPr>
              <a:t>Element-wise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logical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operators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element-by-element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logical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arrays.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symbols </a:t>
            </a:r>
            <a:r>
              <a:rPr dirty="0" sz="1100">
                <a:latin typeface="Verdana"/>
                <a:cs typeface="Verdana"/>
              </a:rPr>
              <a:t>&amp;, </a:t>
            </a:r>
            <a:r>
              <a:rPr dirty="0" sz="1100" spc="-5">
                <a:latin typeface="Verdana"/>
                <a:cs typeface="Verdana"/>
              </a:rPr>
              <a:t>|, </a:t>
            </a:r>
            <a:r>
              <a:rPr dirty="0" sz="1100">
                <a:latin typeface="Verdana"/>
                <a:cs typeface="Verdana"/>
              </a:rPr>
              <a:t>and ~ are </a:t>
            </a:r>
            <a:r>
              <a:rPr dirty="0" sz="1100" spc="-5">
                <a:latin typeface="Verdana"/>
                <a:cs typeface="Verdana"/>
              </a:rPr>
              <a:t>the logical </a:t>
            </a:r>
            <a:r>
              <a:rPr dirty="0" sz="1100">
                <a:latin typeface="Verdana"/>
                <a:cs typeface="Verdana"/>
              </a:rPr>
              <a:t>array operators AND, </a:t>
            </a:r>
            <a:r>
              <a:rPr dirty="0" sz="1100" spc="-5">
                <a:latin typeface="Verdana"/>
                <a:cs typeface="Verdana"/>
              </a:rPr>
              <a:t>OR,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NOT.</a:t>
            </a:r>
            <a:endParaRPr sz="1100">
              <a:latin typeface="Verdana"/>
              <a:cs typeface="Verdana"/>
            </a:endParaRPr>
          </a:p>
          <a:p>
            <a:pPr marL="30480" marR="24130">
              <a:lnSpc>
                <a:spcPct val="1082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Short-circuit logical </a:t>
            </a:r>
            <a:r>
              <a:rPr dirty="0" sz="1100">
                <a:latin typeface="Verdana"/>
                <a:cs typeface="Verdana"/>
              </a:rPr>
              <a:t>operators </a:t>
            </a:r>
            <a:r>
              <a:rPr dirty="0" sz="1100" spc="-5">
                <a:latin typeface="Verdana"/>
                <a:cs typeface="Verdana"/>
              </a:rPr>
              <a:t>allow short-circuiting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logical operations.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symbols </a:t>
            </a:r>
            <a:r>
              <a:rPr dirty="0" sz="1100">
                <a:latin typeface="Verdana"/>
                <a:cs typeface="Verdana"/>
              </a:rPr>
              <a:t>&amp;&amp; </a:t>
            </a:r>
            <a:r>
              <a:rPr dirty="0" sz="1100" spc="-5">
                <a:latin typeface="Verdana"/>
                <a:cs typeface="Verdana"/>
              </a:rPr>
              <a:t>and || </a:t>
            </a:r>
            <a:r>
              <a:rPr dirty="0" sz="110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the logical short-circuit </a:t>
            </a:r>
            <a:r>
              <a:rPr dirty="0" sz="1100">
                <a:latin typeface="Verdana"/>
                <a:cs typeface="Verdana"/>
              </a:rPr>
              <a:t>operators AND and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159116"/>
            <a:ext cx="5800090" cy="22231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5;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1498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20;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240">
                <a:latin typeface="Arial"/>
                <a:cs typeface="Arial"/>
              </a:rPr>
              <a:t>(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125">
                <a:latin typeface="Arial"/>
                <a:cs typeface="Arial"/>
              </a:rPr>
              <a:t>&amp;&amp; </a:t>
            </a:r>
            <a:r>
              <a:rPr dirty="0" sz="900" spc="-10">
                <a:latin typeface="Arial"/>
                <a:cs typeface="Arial"/>
              </a:rPr>
              <a:t>b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74040">
              <a:lnSpc>
                <a:spcPct val="100000"/>
              </a:lnSpc>
            </a:pPr>
            <a:r>
              <a:rPr dirty="0" sz="900" spc="125">
                <a:latin typeface="Arial"/>
                <a:cs typeface="Arial"/>
              </a:rPr>
              <a:t>disp</a:t>
            </a:r>
            <a:r>
              <a:rPr dirty="0" sz="1100" spc="125">
                <a:latin typeface="Arial"/>
                <a:cs typeface="Arial"/>
              </a:rPr>
              <a:t>('Line </a:t>
            </a:r>
            <a:r>
              <a:rPr dirty="0" sz="1100" spc="-5">
                <a:latin typeface="Arial"/>
                <a:cs typeface="Arial"/>
              </a:rPr>
              <a:t>1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00">
                <a:latin typeface="Arial"/>
                <a:cs typeface="Arial"/>
              </a:rPr>
              <a:t>is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true');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240">
                <a:latin typeface="Arial"/>
                <a:cs typeface="Arial"/>
              </a:rPr>
              <a:t>(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320">
                <a:latin typeface="Arial"/>
                <a:cs typeface="Arial"/>
              </a:rPr>
              <a:t>|| </a:t>
            </a:r>
            <a:r>
              <a:rPr dirty="0" sz="900" spc="-10">
                <a:latin typeface="Arial"/>
                <a:cs typeface="Arial"/>
              </a:rPr>
              <a:t>b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900" spc="125">
                <a:latin typeface="Arial"/>
                <a:cs typeface="Arial"/>
              </a:rPr>
              <a:t>disp</a:t>
            </a:r>
            <a:r>
              <a:rPr dirty="0" sz="1100" spc="125">
                <a:latin typeface="Arial"/>
                <a:cs typeface="Arial"/>
              </a:rPr>
              <a:t>('Line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04">
                <a:latin typeface="Arial"/>
                <a:cs typeface="Arial"/>
              </a:rPr>
              <a:t>is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200">
                <a:latin typeface="Arial"/>
                <a:cs typeface="Arial"/>
              </a:rPr>
              <a:t>true');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408812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545"/>
              </a:spcBef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 marL="260350" marR="3336290">
              <a:lnSpc>
                <a:spcPct val="188200"/>
              </a:lnSpc>
              <a:spcBef>
                <a:spcPts val="1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lets </a:t>
            </a:r>
            <a:r>
              <a:rPr dirty="0" sz="900">
                <a:latin typeface="Arial"/>
                <a:cs typeface="Arial"/>
              </a:rPr>
              <a:t>change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and </a:t>
            </a:r>
            <a:r>
              <a:rPr dirty="0" sz="900" spc="-10">
                <a:latin typeface="Arial"/>
                <a:cs typeface="Arial"/>
              </a:rPr>
              <a:t>b  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10;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240">
                <a:latin typeface="Arial"/>
                <a:cs typeface="Arial"/>
              </a:rPr>
              <a:t>(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125">
                <a:latin typeface="Arial"/>
                <a:cs typeface="Arial"/>
              </a:rPr>
              <a:t>&amp;&amp; </a:t>
            </a:r>
            <a:r>
              <a:rPr dirty="0" sz="900" spc="-10">
                <a:latin typeface="Arial"/>
                <a:cs typeface="Arial"/>
              </a:rPr>
              <a:t>b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260350" marR="2647315" indent="250825">
              <a:lnSpc>
                <a:spcPct val="188200"/>
              </a:lnSpc>
            </a:pPr>
            <a:r>
              <a:rPr dirty="0" sz="900" spc="125">
                <a:latin typeface="Arial"/>
                <a:cs typeface="Arial"/>
              </a:rPr>
              <a:t>disp</a:t>
            </a:r>
            <a:r>
              <a:rPr dirty="0" sz="1100" spc="125">
                <a:latin typeface="Arial"/>
                <a:cs typeface="Arial"/>
              </a:rPr>
              <a:t>('Line </a:t>
            </a:r>
            <a:r>
              <a:rPr dirty="0" sz="1100" spc="-5">
                <a:latin typeface="Arial"/>
                <a:cs typeface="Arial"/>
              </a:rPr>
              <a:t>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200">
                <a:latin typeface="Arial"/>
                <a:cs typeface="Arial"/>
              </a:rPr>
              <a:t>true');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900" spc="125">
                <a:latin typeface="Arial"/>
                <a:cs typeface="Arial"/>
              </a:rPr>
              <a:t>disp</a:t>
            </a:r>
            <a:r>
              <a:rPr dirty="0" sz="1100" spc="125">
                <a:latin typeface="Arial"/>
                <a:cs typeface="Arial"/>
              </a:rPr>
              <a:t>('Line </a:t>
            </a:r>
            <a:r>
              <a:rPr dirty="0" sz="1100" spc="-5">
                <a:latin typeface="Arial"/>
                <a:cs typeface="Arial"/>
              </a:rPr>
              <a:t>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90">
                <a:latin typeface="Arial"/>
                <a:cs typeface="Arial"/>
              </a:rPr>
              <a:t>not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true');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105">
                <a:latin typeface="Arial"/>
                <a:cs typeface="Arial"/>
              </a:rPr>
              <a:t>(~(</a:t>
            </a:r>
            <a:r>
              <a:rPr dirty="0" sz="900" spc="105">
                <a:latin typeface="Arial"/>
                <a:cs typeface="Arial"/>
              </a:rPr>
              <a:t>a </a:t>
            </a:r>
            <a:r>
              <a:rPr dirty="0" sz="1100" spc="-135">
                <a:latin typeface="Arial"/>
                <a:cs typeface="Arial"/>
              </a:rPr>
              <a:t>&amp;&amp;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900" spc="160">
                <a:latin typeface="Arial"/>
                <a:cs typeface="Arial"/>
              </a:rPr>
              <a:t>b</a:t>
            </a:r>
            <a:r>
              <a:rPr dirty="0" sz="1100" spc="160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0350" marR="2709545" indent="188595">
              <a:lnSpc>
                <a:spcPct val="189100"/>
              </a:lnSpc>
              <a:spcBef>
                <a:spcPts val="975"/>
              </a:spcBef>
            </a:pPr>
            <a:r>
              <a:rPr dirty="0" sz="900" spc="125">
                <a:latin typeface="Arial"/>
                <a:cs typeface="Arial"/>
              </a:rPr>
              <a:t>disp</a:t>
            </a:r>
            <a:r>
              <a:rPr dirty="0" sz="1100" spc="125">
                <a:latin typeface="Arial"/>
                <a:cs typeface="Arial"/>
              </a:rPr>
              <a:t>('Line </a:t>
            </a:r>
            <a:r>
              <a:rPr dirty="0" sz="1100" spc="-5">
                <a:latin typeface="Arial"/>
                <a:cs typeface="Arial"/>
              </a:rPr>
              <a:t>4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00">
                <a:latin typeface="Arial"/>
                <a:cs typeface="Arial"/>
              </a:rPr>
              <a:t>is </a:t>
            </a:r>
            <a:r>
              <a:rPr dirty="0" sz="1100" spc="204">
                <a:latin typeface="Arial"/>
                <a:cs typeface="Arial"/>
              </a:rPr>
              <a:t>true');  </a:t>
            </a: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5148452"/>
            <a:ext cx="36093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504052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80">
                <a:latin typeface="Arial"/>
                <a:cs typeface="Arial"/>
              </a:rPr>
              <a:t>Line </a:t>
            </a:r>
            <a:r>
              <a:rPr dirty="0" sz="1100" spc="-5">
                <a:latin typeface="Arial"/>
                <a:cs typeface="Arial"/>
              </a:rPr>
              <a:t>1 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marL="73025" marR="3497579">
              <a:lnSpc>
                <a:spcPct val="188600"/>
              </a:lnSpc>
              <a:spcBef>
                <a:spcPts val="5"/>
              </a:spcBef>
            </a:pPr>
            <a:r>
              <a:rPr dirty="0" sz="1100" spc="80">
                <a:latin typeface="Arial"/>
                <a:cs typeface="Arial"/>
              </a:rPr>
              <a:t>Line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true  </a:t>
            </a:r>
            <a:r>
              <a:rPr dirty="0" sz="1100" spc="80">
                <a:latin typeface="Arial"/>
                <a:cs typeface="Arial"/>
              </a:rPr>
              <a:t>Line </a:t>
            </a:r>
            <a:r>
              <a:rPr dirty="0" sz="1100" spc="-5">
                <a:latin typeface="Arial"/>
                <a:cs typeface="Arial"/>
              </a:rPr>
              <a:t>3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1100" spc="125">
                <a:latin typeface="Arial"/>
                <a:cs typeface="Arial"/>
              </a:rPr>
              <a:t>true  </a:t>
            </a:r>
            <a:r>
              <a:rPr dirty="0" sz="1100" spc="80">
                <a:latin typeface="Arial"/>
                <a:cs typeface="Arial"/>
              </a:rPr>
              <a:t>Line </a:t>
            </a:r>
            <a:r>
              <a:rPr dirty="0" sz="1100" spc="-5">
                <a:latin typeface="Arial"/>
                <a:cs typeface="Arial"/>
              </a:rPr>
              <a:t>4 </a:t>
            </a:r>
            <a:r>
              <a:rPr dirty="0" sz="1100" spc="240">
                <a:latin typeface="Arial"/>
                <a:cs typeface="Arial"/>
              </a:rPr>
              <a:t>- </a:t>
            </a:r>
            <a:r>
              <a:rPr dirty="0" sz="1100" spc="85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7056881"/>
            <a:ext cx="5795010" cy="751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Logical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	</a:t>
            </a:r>
            <a:endParaRPr sz="1800">
              <a:latin typeface="Arial"/>
              <a:cs typeface="Arial"/>
            </a:endParaRPr>
          </a:p>
          <a:p>
            <a:pPr marL="30480" marR="22860">
              <a:lnSpc>
                <a:spcPct val="109100"/>
              </a:lnSpc>
              <a:spcBef>
                <a:spcPts val="675"/>
              </a:spcBef>
            </a:pPr>
            <a:r>
              <a:rPr dirty="0" sz="1100" spc="-5">
                <a:latin typeface="Verdana"/>
                <a:cs typeface="Verdana"/>
              </a:rPr>
              <a:t>Apart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above-mentioned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logical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operators,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MATLAB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  commands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the same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purpose: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704" y="7913877"/>
          <a:ext cx="5768340" cy="1351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955"/>
                <a:gridCol w="3700779"/>
              </a:tblGrid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and(A,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9400"/>
                        </a:lnSpc>
                        <a:spcBef>
                          <a:spcPts val="50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Finds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 inputs;  performs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A,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B,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etc. 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containing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set to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either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(true) 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 (false).</a:t>
                      </a:r>
                      <a:r>
                        <a:rPr dirty="0" sz="1100" spc="3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350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2809"/>
            <a:ext cx="5753735" cy="821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latin typeface="Trebuchet MS"/>
                <a:cs typeface="Trebuchet MS"/>
                <a:hlinkClick r:id="rId2" action="ppaction://hlinksldjump"/>
              </a:rPr>
              <a:t>12.   </a:t>
            </a:r>
            <a:r>
              <a:rPr dirty="0" sz="1200" spc="75"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2" action="ppaction://hlinksldjump"/>
              </a:rPr>
              <a:t>MATRIX······························································································································92</a:t>
            </a:r>
            <a:endParaRPr sz="1200">
              <a:latin typeface="Trebuchet MS"/>
              <a:cs typeface="Trebuchet MS"/>
            </a:endParaRPr>
          </a:p>
          <a:p>
            <a:pPr algn="just" marL="299085" marR="6350">
              <a:lnSpc>
                <a:spcPct val="209800"/>
              </a:lnSpc>
              <a:spcBef>
                <a:spcPts val="45"/>
              </a:spcBef>
            </a:pPr>
            <a:r>
              <a:rPr dirty="0" sz="1000" spc="-65" b="1">
                <a:latin typeface="Trebuchet MS"/>
                <a:cs typeface="Trebuchet MS"/>
                <a:hlinkClick r:id="rId2" action="ppaction://hlinksldjump"/>
              </a:rPr>
              <a:t>Referencing the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Elements </a:t>
            </a:r>
            <a:r>
              <a:rPr dirty="0" sz="1000" spc="-45" b="1">
                <a:latin typeface="Trebuchet MS"/>
                <a:cs typeface="Trebuchet MS"/>
                <a:hlinkClick r:id="rId2" action="ppaction://hlinksldjump"/>
              </a:rPr>
              <a:t>of a </a:t>
            </a:r>
            <a:r>
              <a:rPr dirty="0" sz="1000" spc="-35" b="1">
                <a:latin typeface="Trebuchet MS"/>
                <a:cs typeface="Trebuchet MS"/>
                <a:hlinkClick r:id="rId2" action="ppaction://hlinksldjump"/>
              </a:rPr>
              <a:t>Matrix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···································································································92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Deleting </a:t>
            </a:r>
            <a:r>
              <a:rPr dirty="0" sz="1000" spc="-45" b="1">
                <a:latin typeface="Trebuchet MS"/>
                <a:cs typeface="Trebuchet MS"/>
                <a:hlinkClick r:id="rId3" action="ppaction://hlinksldjump"/>
              </a:rPr>
              <a:t>a Row </a:t>
            </a: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or </a:t>
            </a:r>
            <a:r>
              <a:rPr dirty="0" sz="1000" spc="-45" b="1">
                <a:latin typeface="Trebuchet MS"/>
                <a:cs typeface="Trebuchet MS"/>
                <a:hlinkClick r:id="rId3" action="ppaction://hlinksldjump"/>
              </a:rPr>
              <a:t>a </a:t>
            </a:r>
            <a:r>
              <a:rPr dirty="0" sz="1000" spc="-60" b="1">
                <a:latin typeface="Trebuchet MS"/>
                <a:cs typeface="Trebuchet MS"/>
                <a:hlinkClick r:id="rId3" action="ppaction://hlinksldjump"/>
              </a:rPr>
              <a:t>Column </a:t>
            </a:r>
            <a:r>
              <a:rPr dirty="0" sz="1000" spc="-65" b="1">
                <a:latin typeface="Trebuchet MS"/>
                <a:cs typeface="Trebuchet MS"/>
                <a:hlinkClick r:id="rId3" action="ppaction://hlinksldjump"/>
              </a:rPr>
              <a:t>in </a:t>
            </a:r>
            <a:r>
              <a:rPr dirty="0" sz="1000" spc="-45" b="1">
                <a:latin typeface="Trebuchet MS"/>
                <a:cs typeface="Trebuchet MS"/>
                <a:hlinkClick r:id="rId3" action="ppaction://hlinksldjump"/>
              </a:rPr>
              <a:t>a </a:t>
            </a:r>
            <a:r>
              <a:rPr dirty="0" sz="1000" spc="-35" b="1">
                <a:latin typeface="Trebuchet MS"/>
                <a:cs typeface="Trebuchet MS"/>
                <a:hlinkClick r:id="rId3" action="ppaction://hlinksldjump"/>
              </a:rPr>
              <a:t>Matrix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································································································94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35" b="1">
                <a:latin typeface="Trebuchet MS"/>
                <a:cs typeface="Trebuchet MS"/>
                <a:hlinkClick r:id="rId4" action="ppaction://hlinksldjump"/>
              </a:rPr>
              <a:t>Matrix </a:t>
            </a:r>
            <a:r>
              <a:rPr dirty="0" sz="1000" spc="-105" b="1">
                <a:latin typeface="Trebuchet MS"/>
                <a:cs typeface="Trebuchet MS"/>
                <a:hlinkClick r:id="rId4" action="ppaction://hlinksldjump"/>
              </a:rPr>
              <a:t>Operations·································································································································96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4" action="ppaction://hlinksldjump"/>
              </a:rPr>
              <a:t>Addition and </a:t>
            </a:r>
            <a:r>
              <a:rPr dirty="0" sz="1000" spc="-55" b="1">
                <a:latin typeface="Trebuchet MS"/>
                <a:cs typeface="Trebuchet MS"/>
                <a:hlinkClick r:id="rId4" action="ppaction://hlinksldjump"/>
              </a:rPr>
              <a:t>Subtraction </a:t>
            </a:r>
            <a:r>
              <a:rPr dirty="0" sz="1000" spc="-45" b="1">
                <a:latin typeface="Trebuchet MS"/>
                <a:cs typeface="Trebuchet MS"/>
                <a:hlinkClick r:id="rId4" action="ppaction://hlinksldjump"/>
              </a:rPr>
              <a:t>of </a:t>
            </a:r>
            <a:r>
              <a:rPr dirty="0" sz="1000" spc="-40" b="1">
                <a:latin typeface="Trebuchet MS"/>
                <a:cs typeface="Trebuchet MS"/>
                <a:hlinkClick r:id="rId4" action="ppaction://hlinksldjump"/>
              </a:rPr>
              <a:t>Matrices </a:t>
            </a:r>
            <a:r>
              <a:rPr dirty="0" sz="1000" spc="-105" b="1">
                <a:latin typeface="Trebuchet MS"/>
                <a:cs typeface="Trebuchet MS"/>
                <a:hlinkClick r:id="rId4" action="ppaction://hlinksldjump"/>
              </a:rPr>
              <a:t>···································································································96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5" action="ppaction://hlinksldjump"/>
              </a:rPr>
              <a:t>Division </a:t>
            </a:r>
            <a:r>
              <a:rPr dirty="0" sz="1000" spc="-80" b="1">
                <a:latin typeface="Trebuchet MS"/>
                <a:cs typeface="Trebuchet MS"/>
                <a:hlinkClick r:id="rId5" action="ppaction://hlinksldjump"/>
              </a:rPr>
              <a:t>(Left, </a:t>
            </a:r>
            <a:r>
              <a:rPr dirty="0" sz="1000" spc="-50" b="1">
                <a:latin typeface="Trebuchet MS"/>
                <a:cs typeface="Trebuchet MS"/>
                <a:hlinkClick r:id="rId5" action="ppaction://hlinksldjump"/>
              </a:rPr>
              <a:t>Right) </a:t>
            </a:r>
            <a:r>
              <a:rPr dirty="0" sz="1000" spc="-40" b="1">
                <a:latin typeface="Trebuchet MS"/>
                <a:cs typeface="Trebuchet MS"/>
                <a:hlinkClick r:id="rId5" action="ppaction://hlinksldjump"/>
              </a:rPr>
              <a:t>of </a:t>
            </a:r>
            <a:r>
              <a:rPr dirty="0" sz="1000" spc="-35" b="1">
                <a:latin typeface="Trebuchet MS"/>
                <a:cs typeface="Trebuchet MS"/>
                <a:hlinkClick r:id="rId5" action="ppaction://hlinksldjump"/>
              </a:rPr>
              <a:t>Matrix </a:t>
            </a:r>
            <a:r>
              <a:rPr dirty="0" sz="1000" spc="-105" b="1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··············································································································97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6" action="ppaction://hlinksldjump"/>
              </a:rPr>
              <a:t>Scalar </a:t>
            </a:r>
            <a:r>
              <a:rPr dirty="0" sz="1000" spc="-50" b="1">
                <a:latin typeface="Trebuchet MS"/>
                <a:cs typeface="Trebuchet MS"/>
                <a:hlinkClick r:id="rId6" action="ppaction://hlinksldjump"/>
              </a:rPr>
              <a:t>Operations </a:t>
            </a:r>
            <a:r>
              <a:rPr dirty="0" sz="1000" spc="-40" b="1">
                <a:latin typeface="Trebuchet MS"/>
                <a:cs typeface="Trebuchet MS"/>
                <a:hlinkClick r:id="rId6" action="ppaction://hlinksldjump"/>
              </a:rPr>
              <a:t>of Matrices </a:t>
            </a:r>
            <a:r>
              <a:rPr dirty="0" sz="1000" spc="-105" b="1">
                <a:latin typeface="Trebuchet MS"/>
                <a:cs typeface="Trebuchet MS"/>
                <a:hlinkClick r:id="rId6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···············································································································98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7" action="ppaction://hlinksldjump"/>
              </a:rPr>
              <a:t>Transpose </a:t>
            </a:r>
            <a:r>
              <a:rPr dirty="0" sz="1000" spc="-45" b="1">
                <a:latin typeface="Trebuchet MS"/>
                <a:cs typeface="Trebuchet MS"/>
                <a:hlinkClick r:id="rId7" action="ppaction://hlinksldjump"/>
              </a:rPr>
              <a:t>of a </a:t>
            </a:r>
            <a:r>
              <a:rPr dirty="0" sz="1000" spc="-35" b="1">
                <a:latin typeface="Trebuchet MS"/>
                <a:cs typeface="Trebuchet MS"/>
                <a:hlinkClick r:id="rId7" action="ppaction://hlinksldjump"/>
              </a:rPr>
              <a:t>Matrix </a:t>
            </a:r>
            <a:r>
              <a:rPr dirty="0" sz="1000" spc="-105" b="1">
                <a:latin typeface="Trebuchet MS"/>
                <a:cs typeface="Trebuchet MS"/>
                <a:hlinkClick r:id="rId7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···························································································································99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7" action="ppaction://hlinksldjump"/>
              </a:rPr>
              <a:t>Concatenating </a:t>
            </a:r>
            <a:r>
              <a:rPr dirty="0" sz="1000" spc="-40" b="1">
                <a:latin typeface="Trebuchet MS"/>
                <a:cs typeface="Trebuchet MS"/>
                <a:hlinkClick r:id="rId7" action="ppaction://hlinksldjump"/>
              </a:rPr>
              <a:t>Matrices </a:t>
            </a:r>
            <a:r>
              <a:rPr dirty="0" sz="1000" spc="-105" b="1">
                <a:latin typeface="Trebuchet MS"/>
                <a:cs typeface="Trebuchet MS"/>
                <a:hlinkClick r:id="rId7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························································································································99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35" b="1">
                <a:latin typeface="Trebuchet MS"/>
                <a:cs typeface="Trebuchet MS"/>
                <a:hlinkClick r:id="rId8" action="ppaction://hlinksldjump"/>
              </a:rPr>
              <a:t>Matrix </a:t>
            </a:r>
            <a:r>
              <a:rPr dirty="0" sz="1000" spc="-45" b="1">
                <a:latin typeface="Trebuchet MS"/>
                <a:cs typeface="Trebuchet MS"/>
                <a:hlinkClick r:id="rId8" action="ppaction://hlinksldjump"/>
              </a:rPr>
              <a:t>Multiplication </a:t>
            </a:r>
            <a:r>
              <a:rPr dirty="0" sz="1000" spc="-105" b="1">
                <a:latin typeface="Trebuchet MS"/>
                <a:cs typeface="Trebuchet MS"/>
                <a:hlinkClick r:id="rId8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··························································································································101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9" action="ppaction://hlinksldjump"/>
              </a:rPr>
              <a:t>Determinant </a:t>
            </a:r>
            <a:r>
              <a:rPr dirty="0" sz="1000" spc="-45" b="1">
                <a:latin typeface="Trebuchet MS"/>
                <a:cs typeface="Trebuchet MS"/>
                <a:hlinkClick r:id="rId9" action="ppaction://hlinksldjump"/>
              </a:rPr>
              <a:t>of a </a:t>
            </a:r>
            <a:r>
              <a:rPr dirty="0" sz="1000" spc="-35" b="1">
                <a:latin typeface="Trebuchet MS"/>
                <a:cs typeface="Trebuchet MS"/>
                <a:hlinkClick r:id="rId9" action="ppaction://hlinksldjump"/>
              </a:rPr>
              <a:t>Matrix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·····················································································································102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9" action="ppaction://hlinksldjump"/>
              </a:rPr>
              <a:t>Inverse </a:t>
            </a:r>
            <a:r>
              <a:rPr dirty="0" sz="1000" spc="-45" b="1">
                <a:latin typeface="Trebuchet MS"/>
                <a:cs typeface="Trebuchet MS"/>
                <a:hlinkClick r:id="rId9" action="ppaction://hlinksldjump"/>
              </a:rPr>
              <a:t>of a </a:t>
            </a:r>
            <a:r>
              <a:rPr dirty="0" sz="1000" spc="-35" b="1">
                <a:latin typeface="Trebuchet MS"/>
                <a:cs typeface="Trebuchet MS"/>
                <a:hlinkClick r:id="rId9" action="ppaction://hlinksldjump"/>
              </a:rPr>
              <a:t>Matrix</a:t>
            </a:r>
            <a:r>
              <a:rPr dirty="0" sz="1000" spc="-235" b="1">
                <a:latin typeface="Trebuchet MS"/>
                <a:cs typeface="Trebuchet MS"/>
                <a:hlinkClick r:id="rId9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······························································································································102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200" spc="-70">
                <a:latin typeface="Trebuchet MS"/>
                <a:cs typeface="Trebuchet MS"/>
                <a:hlinkClick r:id="rId10" action="ppaction://hlinksldjump"/>
              </a:rPr>
              <a:t>13. </a:t>
            </a:r>
            <a:r>
              <a:rPr dirty="0" sz="1200" spc="220">
                <a:latin typeface="Trebuchet MS"/>
                <a:cs typeface="Trebuchet MS"/>
                <a:hlinkClick r:id="rId10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10" action="ppaction://hlinksldjump"/>
              </a:rPr>
              <a:t>ARRAYS····························································································································</a:t>
            </a:r>
            <a:r>
              <a:rPr dirty="0" sz="1200" spc="-225">
                <a:latin typeface="Trebuchet MS"/>
                <a:cs typeface="Trebuchet MS"/>
                <a:hlinkClick r:id="rId10" action="ppaction://hlinksldjump"/>
              </a:rPr>
              <a:t> </a:t>
            </a:r>
            <a:r>
              <a:rPr dirty="0" sz="1200" spc="-35">
                <a:latin typeface="Trebuchet MS"/>
                <a:cs typeface="Trebuchet MS"/>
                <a:hlinkClick r:id="rId10" action="ppaction://hlinksldjump"/>
              </a:rPr>
              <a:t>104</a:t>
            </a:r>
            <a:endParaRPr sz="1200">
              <a:latin typeface="Trebuchet MS"/>
              <a:cs typeface="Trebuchet MS"/>
            </a:endParaRPr>
          </a:p>
          <a:p>
            <a:pPr algn="just" marL="299085" marR="7620">
              <a:lnSpc>
                <a:spcPct val="209800"/>
              </a:lnSpc>
              <a:spcBef>
                <a:spcPts val="45"/>
              </a:spcBef>
            </a:pPr>
            <a:r>
              <a:rPr dirty="0" sz="1000" spc="-60" b="1">
                <a:latin typeface="Trebuchet MS"/>
                <a:cs typeface="Trebuchet MS"/>
                <a:hlinkClick r:id="rId10" action="ppaction://hlinksldjump"/>
              </a:rPr>
              <a:t>Special </a:t>
            </a:r>
            <a:r>
              <a:rPr dirty="0" sz="1000" spc="-55" b="1">
                <a:latin typeface="Trebuchet MS"/>
                <a:cs typeface="Trebuchet MS"/>
                <a:hlinkClick r:id="rId10" action="ppaction://hlinksldjump"/>
              </a:rPr>
              <a:t>Arrays </a:t>
            </a:r>
            <a:r>
              <a:rPr dirty="0" sz="1000" spc="-60" b="1">
                <a:latin typeface="Trebuchet MS"/>
                <a:cs typeface="Trebuchet MS"/>
                <a:hlinkClick r:id="rId10" action="ppaction://hlinksldjump"/>
              </a:rPr>
              <a:t>in </a:t>
            </a:r>
            <a:r>
              <a:rPr dirty="0" sz="1000" spc="-40" b="1">
                <a:latin typeface="Trebuchet MS"/>
                <a:cs typeface="Trebuchet MS"/>
                <a:hlinkClick r:id="rId10" action="ppaction://hlinksldjump"/>
              </a:rPr>
              <a:t>MATLAB </a:t>
            </a:r>
            <a:r>
              <a:rPr dirty="0" sz="1000" spc="-105" b="1">
                <a:latin typeface="Trebuchet MS"/>
                <a:cs typeface="Trebuchet MS"/>
                <a:hlinkClick r:id="rId1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···················································································································104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30" b="1">
                <a:latin typeface="Trebuchet MS"/>
                <a:cs typeface="Trebuchet MS"/>
                <a:hlinkClick r:id="rId11" action="ppaction://hlinksldjump"/>
              </a:rPr>
              <a:t>A </a:t>
            </a:r>
            <a:r>
              <a:rPr dirty="0" sz="1000" spc="-20" b="1">
                <a:latin typeface="Trebuchet MS"/>
                <a:cs typeface="Trebuchet MS"/>
                <a:hlinkClick r:id="rId11" action="ppaction://hlinksldjump"/>
              </a:rPr>
              <a:t>Magic </a:t>
            </a:r>
            <a:r>
              <a:rPr dirty="0" sz="1000" spc="-55" b="1">
                <a:latin typeface="Trebuchet MS"/>
                <a:cs typeface="Trebuchet MS"/>
                <a:hlinkClick r:id="rId11" action="ppaction://hlinksldjump"/>
              </a:rPr>
              <a:t>Square </a:t>
            </a:r>
            <a:r>
              <a:rPr dirty="0" sz="1000" spc="-105" b="1">
                <a:latin typeface="Trebuchet MS"/>
                <a:cs typeface="Trebuchet MS"/>
                <a:hlinkClick r:id="rId11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···································································································································106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0" b="1">
                <a:latin typeface="Trebuchet MS"/>
                <a:cs typeface="Trebuchet MS"/>
                <a:hlinkClick r:id="rId11" action="ppaction://hlinksldjump"/>
              </a:rPr>
              <a:t>Multidimensional </a:t>
            </a:r>
            <a:r>
              <a:rPr dirty="0" sz="1000" spc="-55" b="1">
                <a:latin typeface="Trebuchet MS"/>
                <a:cs typeface="Trebuchet MS"/>
                <a:hlinkClick r:id="rId11" action="ppaction://hlinksldjump"/>
              </a:rPr>
              <a:t>Arrays </a:t>
            </a:r>
            <a:r>
              <a:rPr dirty="0" sz="1000" spc="-105" b="1">
                <a:latin typeface="Trebuchet MS"/>
                <a:cs typeface="Trebuchet MS"/>
                <a:hlinkClick r:id="rId11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·····················································································································106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2" action="ppaction://hlinksldjump"/>
              </a:rPr>
              <a:t>Array </a:t>
            </a:r>
            <a:r>
              <a:rPr dirty="0" sz="1000" spc="-65" b="1">
                <a:latin typeface="Trebuchet MS"/>
                <a:cs typeface="Trebuchet MS"/>
                <a:hlinkClick r:id="rId12" action="ppaction://hlinksldjump"/>
              </a:rPr>
              <a:t>Functions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···································································································································109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13" action="ppaction://hlinksldjump"/>
              </a:rPr>
              <a:t>Sorting </a:t>
            </a:r>
            <a:r>
              <a:rPr dirty="0" sz="1000" spc="-55" b="1">
                <a:latin typeface="Trebuchet MS"/>
                <a:cs typeface="Trebuchet MS"/>
                <a:hlinkClick r:id="rId13" action="ppaction://hlinksldjump"/>
              </a:rPr>
              <a:t>Arrays </a:t>
            </a:r>
            <a:r>
              <a:rPr dirty="0" sz="1000" spc="-105" b="1">
                <a:latin typeface="Trebuchet MS"/>
                <a:cs typeface="Trebuchet MS"/>
                <a:hlinkClick r:id="rId13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·····································································································································112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70" b="1">
                <a:latin typeface="Trebuchet MS"/>
                <a:cs typeface="Trebuchet MS"/>
                <a:hlinkClick r:id="rId14" action="ppaction://hlinksldjump"/>
              </a:rPr>
              <a:t>Cell </a:t>
            </a:r>
            <a:r>
              <a:rPr dirty="0" sz="1000" spc="-55" b="1">
                <a:latin typeface="Trebuchet MS"/>
                <a:cs typeface="Trebuchet MS"/>
                <a:hlinkClick r:id="rId14" action="ppaction://hlinksldjump"/>
              </a:rPr>
              <a:t>Array </a:t>
            </a:r>
            <a:r>
              <a:rPr dirty="0" sz="1000" spc="-105" b="1">
                <a:latin typeface="Trebuchet MS"/>
                <a:cs typeface="Trebuchet MS"/>
                <a:hlinkClick r:id="rId14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··········113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5" action="ppaction://hlinksldjump"/>
              </a:rPr>
              <a:t>Accessing </a:t>
            </a:r>
            <a:r>
              <a:rPr dirty="0" sz="1000" spc="-40" b="1">
                <a:latin typeface="Trebuchet MS"/>
                <a:cs typeface="Trebuchet MS"/>
                <a:hlinkClick r:id="rId15" action="ppaction://hlinksldjump"/>
              </a:rPr>
              <a:t>Data </a:t>
            </a:r>
            <a:r>
              <a:rPr dirty="0" sz="1000" spc="-60" b="1">
                <a:latin typeface="Trebuchet MS"/>
                <a:cs typeface="Trebuchet MS"/>
                <a:hlinkClick r:id="rId15" action="ppaction://hlinksldjump"/>
              </a:rPr>
              <a:t>in </a:t>
            </a:r>
            <a:r>
              <a:rPr dirty="0" sz="1000" spc="-65" b="1">
                <a:latin typeface="Trebuchet MS"/>
                <a:cs typeface="Trebuchet MS"/>
                <a:hlinkClick r:id="rId15" action="ppaction://hlinksldjump"/>
              </a:rPr>
              <a:t>Cell </a:t>
            </a:r>
            <a:r>
              <a:rPr dirty="0" sz="1000" spc="-55" b="1">
                <a:latin typeface="Trebuchet MS"/>
                <a:cs typeface="Trebuchet MS"/>
                <a:hlinkClick r:id="rId15" action="ppaction://hlinksldjump"/>
              </a:rPr>
              <a:t>Arrays</a:t>
            </a:r>
            <a:r>
              <a:rPr dirty="0" sz="1000" spc="-275" b="1">
                <a:latin typeface="Trebuchet MS"/>
                <a:cs typeface="Trebuchet MS"/>
                <a:hlinkClick r:id="rId15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···············································································································114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200" spc="-70">
                <a:latin typeface="Trebuchet MS"/>
                <a:cs typeface="Trebuchet MS"/>
                <a:hlinkClick r:id="rId16" action="ppaction://hlinksldjump"/>
              </a:rPr>
              <a:t>14. </a:t>
            </a:r>
            <a:r>
              <a:rPr dirty="0" sz="1200" spc="220">
                <a:latin typeface="Trebuchet MS"/>
                <a:cs typeface="Trebuchet MS"/>
                <a:hlinkClick r:id="rId16" action="ppaction://hlinksldjump"/>
              </a:rPr>
              <a:t> </a:t>
            </a:r>
            <a:r>
              <a:rPr dirty="0" sz="1200" spc="-60">
                <a:latin typeface="Trebuchet MS"/>
                <a:cs typeface="Trebuchet MS"/>
                <a:hlinkClick r:id="rId16" action="ppaction://hlinksldjump"/>
              </a:rPr>
              <a:t>COLON</a:t>
            </a:r>
            <a:r>
              <a:rPr dirty="0" sz="1200" spc="-35">
                <a:latin typeface="Trebuchet MS"/>
                <a:cs typeface="Trebuchet MS"/>
                <a:hlinkClick r:id="rId16" action="ppaction://hlinksldjump"/>
              </a:rPr>
              <a:t> </a:t>
            </a:r>
            <a:r>
              <a:rPr dirty="0" sz="1200" spc="-135">
                <a:latin typeface="Trebuchet MS"/>
                <a:cs typeface="Trebuchet MS"/>
                <a:hlinkClick r:id="rId16" action="ppaction://hlinksldjump"/>
              </a:rPr>
              <a:t>NOTATION···········································································································116</a:t>
            </a:r>
            <a:endParaRPr sz="12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4599"/>
              </a:lnSpc>
              <a:spcBef>
                <a:spcPts val="440"/>
              </a:spcBef>
            </a:pPr>
            <a:r>
              <a:rPr dirty="0" sz="1200" spc="-70">
                <a:latin typeface="Trebuchet MS"/>
                <a:cs typeface="Trebuchet MS"/>
                <a:hlinkClick r:id="rId17" action="ppaction://hlinksldjump"/>
              </a:rPr>
              <a:t>15. </a:t>
            </a:r>
            <a:r>
              <a:rPr dirty="0" sz="1200" spc="-135">
                <a:latin typeface="Trebuchet MS"/>
                <a:cs typeface="Trebuchet MS"/>
                <a:hlinkClick r:id="rId17" action="ppaction://hlinksldjump"/>
              </a:rPr>
              <a:t>NUMBERS························································································································ </a:t>
            </a:r>
            <a:r>
              <a:rPr dirty="0" sz="1200" spc="-35">
                <a:latin typeface="Trebuchet MS"/>
                <a:cs typeface="Trebuchet MS"/>
                <a:hlinkClick r:id="rId17" action="ppaction://hlinksldjump"/>
              </a:rPr>
              <a:t>119 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7" action="ppaction://hlinksldjump"/>
              </a:rPr>
              <a:t>Conversion </a:t>
            </a:r>
            <a:r>
              <a:rPr dirty="0" sz="1000" spc="-45" b="1">
                <a:latin typeface="Trebuchet MS"/>
                <a:cs typeface="Trebuchet MS"/>
                <a:hlinkClick r:id="rId17" action="ppaction://hlinksldjump"/>
              </a:rPr>
              <a:t>to </a:t>
            </a:r>
            <a:r>
              <a:rPr dirty="0" sz="1000" spc="-50" b="1">
                <a:latin typeface="Trebuchet MS"/>
                <a:cs typeface="Trebuchet MS"/>
                <a:hlinkClick r:id="rId17" action="ppaction://hlinksldjump"/>
              </a:rPr>
              <a:t>Various </a:t>
            </a:r>
            <a:r>
              <a:rPr dirty="0" sz="1000" spc="-65" b="1">
                <a:latin typeface="Trebuchet MS"/>
                <a:cs typeface="Trebuchet MS"/>
                <a:hlinkClick r:id="rId17" action="ppaction://hlinksldjump"/>
              </a:rPr>
              <a:t>Numeric </a:t>
            </a:r>
            <a:r>
              <a:rPr dirty="0" sz="1000" spc="-45" b="1">
                <a:latin typeface="Trebuchet MS"/>
                <a:cs typeface="Trebuchet MS"/>
                <a:hlinkClick r:id="rId17" action="ppaction://hlinksldjump"/>
              </a:rPr>
              <a:t>Data </a:t>
            </a:r>
            <a:r>
              <a:rPr dirty="0" sz="1000" spc="-105" b="1">
                <a:latin typeface="Trebuchet MS"/>
                <a:cs typeface="Trebuchet MS"/>
                <a:hlinkClick r:id="rId17" action="ppaction://hlinksldjump"/>
              </a:rPr>
              <a:t>Types·························································································119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8" action="ppaction://hlinksldjump"/>
              </a:rPr>
              <a:t>Smallest </a:t>
            </a:r>
            <a:r>
              <a:rPr dirty="0" sz="1000" spc="-50" b="1">
                <a:latin typeface="Trebuchet MS"/>
                <a:cs typeface="Trebuchet MS"/>
                <a:hlinkClick r:id="rId18" action="ppaction://hlinksldjump"/>
              </a:rPr>
              <a:t>and </a:t>
            </a:r>
            <a:r>
              <a:rPr dirty="0" sz="1000" spc="-65" b="1">
                <a:latin typeface="Trebuchet MS"/>
                <a:cs typeface="Trebuchet MS"/>
                <a:hlinkClick r:id="rId18" action="ppaction://hlinksldjump"/>
              </a:rPr>
              <a:t>Largest </a:t>
            </a:r>
            <a:r>
              <a:rPr dirty="0" sz="1000" spc="-105" b="1">
                <a:latin typeface="Trebuchet MS"/>
                <a:cs typeface="Trebuchet MS"/>
                <a:hlinkClick r:id="rId18" action="ppaction://hlinksldjump"/>
              </a:rPr>
              <a:t>Integers··············································································································121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9" action="ppaction://hlinksldjump"/>
              </a:rPr>
              <a:t>Smallest </a:t>
            </a:r>
            <a:r>
              <a:rPr dirty="0" sz="1000" spc="-50" b="1">
                <a:latin typeface="Trebuchet MS"/>
                <a:cs typeface="Trebuchet MS"/>
                <a:hlinkClick r:id="rId19" action="ppaction://hlinksldjump"/>
              </a:rPr>
              <a:t>and </a:t>
            </a:r>
            <a:r>
              <a:rPr dirty="0" sz="1000" spc="-65" b="1">
                <a:latin typeface="Trebuchet MS"/>
                <a:cs typeface="Trebuchet MS"/>
                <a:hlinkClick r:id="rId19" action="ppaction://hlinksldjump"/>
              </a:rPr>
              <a:t>Largest </a:t>
            </a:r>
            <a:r>
              <a:rPr dirty="0" sz="1000" spc="-55" b="1">
                <a:latin typeface="Trebuchet MS"/>
                <a:cs typeface="Trebuchet MS"/>
                <a:hlinkClick r:id="rId19" action="ppaction://hlinksldjump"/>
              </a:rPr>
              <a:t>Floating Point </a:t>
            </a:r>
            <a:r>
              <a:rPr dirty="0" sz="1000" spc="-50" b="1">
                <a:latin typeface="Trebuchet MS"/>
                <a:cs typeface="Trebuchet MS"/>
                <a:hlinkClick r:id="rId19" action="ppaction://hlinksldjump"/>
              </a:rPr>
              <a:t>Numbers</a:t>
            </a:r>
            <a:r>
              <a:rPr dirty="0" sz="1000" spc="-80" b="1">
                <a:latin typeface="Trebuchet MS"/>
                <a:cs typeface="Trebuchet MS"/>
                <a:hlinkClick r:id="rId19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9" action="ppaction://hlinksldjump"/>
              </a:rPr>
              <a:t>·····················································································123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1638" y="9313426"/>
            <a:ext cx="17208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804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955"/>
                <a:gridCol w="3700779"/>
              </a:tblGrid>
              <a:tr h="814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135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element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output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  arrays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contain a nonzero element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at 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location. Otherwise, 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0.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54559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not(A)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286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Finds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NOT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scalar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input;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performs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NOT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</a:t>
                      </a:r>
                      <a:r>
                        <a:rPr dirty="0" sz="1100" spc="-2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 containing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set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either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(true)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element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output array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input 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contains a zero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  element 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that 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location.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Otherwise,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0.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54686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or(A,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135">
                        <a:lnSpc>
                          <a:spcPct val="1092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Finds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scalar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inputs;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performs 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 input arrays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A, B, etc. and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containing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either 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element of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output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 arrays  contain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nonzero element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at 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 location. Otherwise,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that element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0.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17919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xor(A,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286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Logical exclusive-OR; performs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exclusive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operation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corresponding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and B. 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resulting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C(i,j,...)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 true (1)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A(i,j,...)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B(i,j,...),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but not both,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295084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all(A)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all 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 or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true.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230">
                        <a:lnSpc>
                          <a:spcPct val="108600"/>
                        </a:lnSpc>
                        <a:spcBef>
                          <a:spcPts val="81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all(A) returns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(true)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  the elements are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 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or more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are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4135">
                        <a:lnSpc>
                          <a:spcPct val="109100"/>
                        </a:lnSpc>
                        <a:spcBef>
                          <a:spcPts val="81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nonempty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all(A)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treats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columns  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vectors,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row vector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 1's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0's.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1594">
                        <a:lnSpc>
                          <a:spcPct val="108200"/>
                        </a:lnSpc>
                        <a:spcBef>
                          <a:spcPts val="8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empty 0-by-0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all(A) returns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3500">
                        <a:lnSpc>
                          <a:spcPct val="109100"/>
                        </a:lnSpc>
                        <a:spcBef>
                          <a:spcPts val="8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multidimensional array, all(A)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acts along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first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non-singleton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values.</a:t>
                      </a:r>
                      <a:r>
                        <a:rPr dirty="0" sz="110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</a:t>
                      </a:r>
                      <a:r>
                        <a:rPr dirty="0" sz="1100" spc="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this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dimension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51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839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955"/>
                <a:gridCol w="3700779"/>
              </a:tblGrid>
              <a:tr h="629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286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reduces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while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other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dimensions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remain the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same.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all(A,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dim)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along the dimension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specified by  scalar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dim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15162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any(A)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nonzero;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tests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whether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 of 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along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various  dimensions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 array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nonzero number or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any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function ignores entries  that are NaN (Not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Number).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865">
                        <a:lnSpc>
                          <a:spcPct val="108800"/>
                        </a:lnSpc>
                        <a:spcBef>
                          <a:spcPts val="81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any(A) returns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(true)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number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 (false)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  the elements are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zero.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3500">
                        <a:lnSpc>
                          <a:spcPct val="1091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nonempty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any(A)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treats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columns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vectors,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row vector of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1's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0's.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4769">
                        <a:lnSpc>
                          <a:spcPct val="108200"/>
                        </a:lnSpc>
                        <a:spcBef>
                          <a:spcPts val="8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empty 0-by-0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matrix, any(A) returns 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just" marL="80645" marR="62865">
                        <a:lnSpc>
                          <a:spcPct val="109100"/>
                        </a:lnSpc>
                        <a:spcBef>
                          <a:spcPts val="8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If 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multidimensional array, any(A) acts along  the first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non-singleton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dimension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values.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dimension  reduces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while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all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other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dimensions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remain the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same.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any(A,dim)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Tests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along the dimension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specified by  scalar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dim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False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false(n)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n-by-n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false(m,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n)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m-by-n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false(m,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n,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p,</a:t>
                      </a:r>
                      <a:r>
                        <a:rPr dirty="0" sz="1100" spc="-4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...)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m-by-n-by-p-by-...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7982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955"/>
                <a:gridCol w="3700779"/>
              </a:tblGrid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false(size(A))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array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</a:t>
                      </a:r>
                      <a:r>
                        <a:rPr dirty="0" sz="11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 array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false(...,'like',p)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6040">
                        <a:lnSpc>
                          <a:spcPct val="108200"/>
                        </a:lnSpc>
                        <a:spcBef>
                          <a:spcPts val="53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array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zeros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data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type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sparsity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the logical array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72847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ind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find(X)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2230">
                        <a:lnSpc>
                          <a:spcPct val="1093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Find indices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nonzero elements;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locates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all nonzero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the linear indices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those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elements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vector. If X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row vector,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then the returned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row vector;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otherwise,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returns 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vector. If X contains no nonzero elements  or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empty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empty array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returned.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ind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find(X,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k)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ind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find(X,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k,</a:t>
                      </a:r>
                      <a:r>
                        <a:rPr dirty="0" sz="1100" spc="-3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'first')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769">
                        <a:lnSpc>
                          <a:spcPct val="108600"/>
                        </a:lnSpc>
                        <a:spcBef>
                          <a:spcPts val="5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most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first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k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indices corresponding  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entries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k must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positive  integer,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any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numeric data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type.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6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ind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find(X,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k,</a:t>
                      </a:r>
                      <a:r>
                        <a:rPr dirty="0" sz="1100" spc="-3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'last')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most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last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k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indices corresponding to 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entries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17919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[row,col]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find(X,</a:t>
                      </a:r>
                      <a:r>
                        <a:rPr dirty="0" sz="1100" spc="-4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...)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indices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entries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matrix X. This syntax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especially  useful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when working with sparse matrices.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X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N-dimensional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with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&gt; 2, col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contains  linear indices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36398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[row,col,v]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 </a:t>
                      </a:r>
                      <a:r>
                        <a:rPr dirty="0" sz="1100" spc="-10" b="1">
                          <a:latin typeface="Verdana"/>
                          <a:cs typeface="Verdana"/>
                        </a:rPr>
                        <a:t>find(X,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...)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row vector v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nonzero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entries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X,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well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as row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 indices.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If  X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expression, then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array.  Output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non-zero elements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logical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obtained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evaluating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expression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X.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99631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islogical(A)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604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Determine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array;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true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false otherwise.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also  returns true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instance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class that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derived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from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logical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class.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387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955"/>
                <a:gridCol w="3700779"/>
              </a:tblGrid>
              <a:tr h="81406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logical(A)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135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Convert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numeric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logical;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an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 that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used for logical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indexing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tests.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True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true(n)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n-by-n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true(m,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n)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m-by-n 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true(m,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n,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p,</a:t>
                      </a:r>
                      <a:r>
                        <a:rPr dirty="0" sz="1100" spc="-3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...)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m-by-n-by-p-by-...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true(size(A))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 as  array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true(...,'like',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p)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794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array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ones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data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type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sparsity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the logical array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917752" y="550557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752" y="7727949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5501004"/>
            <a:ext cx="0" cy="2232025"/>
          </a:xfrm>
          <a:custGeom>
            <a:avLst/>
            <a:gdLst/>
            <a:ahLst/>
            <a:cxnLst/>
            <a:rect l="l" t="t" r="r" b="b"/>
            <a:pathLst>
              <a:path w="0" h="2232025">
                <a:moveTo>
                  <a:pt x="0" y="0"/>
                </a:moveTo>
                <a:lnTo>
                  <a:pt x="0" y="223151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5501004"/>
            <a:ext cx="0" cy="2232025"/>
          </a:xfrm>
          <a:custGeom>
            <a:avLst/>
            <a:gdLst/>
            <a:ahLst/>
            <a:cxnLst/>
            <a:rect l="l" t="t" r="r" b="b"/>
            <a:pathLst>
              <a:path w="0" h="2232025">
                <a:moveTo>
                  <a:pt x="0" y="0"/>
                </a:moveTo>
                <a:lnTo>
                  <a:pt x="0" y="223151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2004" y="4807541"/>
            <a:ext cx="3812540" cy="325564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90">
                <a:latin typeface="Arial"/>
                <a:cs typeface="Arial"/>
              </a:rPr>
              <a:t>60;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60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0011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90">
                <a:latin typeface="Arial"/>
                <a:cs typeface="Arial"/>
              </a:rPr>
              <a:t>13;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13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0000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2146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bitand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a</a:t>
            </a:r>
            <a:r>
              <a:rPr dirty="0" sz="1100" spc="110">
                <a:latin typeface="Arial"/>
                <a:cs typeface="Arial"/>
              </a:rPr>
              <a:t>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12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0000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  <a:tabLst>
                <a:tab pos="152146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bitor</a:t>
            </a:r>
            <a:r>
              <a:rPr dirty="0" sz="1100" spc="150">
                <a:latin typeface="Arial"/>
                <a:cs typeface="Arial"/>
              </a:rPr>
              <a:t>(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61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0011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2146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bitxor</a:t>
            </a:r>
            <a:r>
              <a:rPr dirty="0" sz="1100" spc="140">
                <a:latin typeface="Arial"/>
                <a:cs typeface="Arial"/>
              </a:rPr>
              <a:t>(</a:t>
            </a:r>
            <a:r>
              <a:rPr dirty="0" sz="900" spc="140">
                <a:latin typeface="Arial"/>
                <a:cs typeface="Arial"/>
              </a:rPr>
              <a:t>a</a:t>
            </a:r>
            <a:r>
              <a:rPr dirty="0" sz="1100" spc="140">
                <a:latin typeface="Arial"/>
                <a:cs typeface="Arial"/>
              </a:rPr>
              <a:t>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49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0011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0001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3670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900" spc="165">
                <a:latin typeface="Arial"/>
                <a:cs typeface="Arial"/>
              </a:rPr>
              <a:t>bitshift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a</a:t>
            </a:r>
            <a:r>
              <a:rPr dirty="0" sz="1100" spc="165">
                <a:latin typeface="Arial"/>
                <a:cs typeface="Arial"/>
              </a:rPr>
              <a:t>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2)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240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10">
                <a:latin typeface="Arial"/>
                <a:cs typeface="Arial"/>
              </a:rPr>
              <a:t>1111 0000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*/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50670" algn="l"/>
              </a:tabLst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65">
                <a:latin typeface="Arial"/>
                <a:cs typeface="Arial"/>
              </a:rPr>
              <a:t>bitshift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a</a:t>
            </a:r>
            <a:r>
              <a:rPr dirty="0" sz="1100" spc="165">
                <a:latin typeface="Arial"/>
                <a:cs typeface="Arial"/>
              </a:rPr>
              <a:t>,-2)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15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10">
                <a:latin typeface="Arial"/>
                <a:cs typeface="Arial"/>
              </a:rPr>
              <a:t>0000 1111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229">
                <a:latin typeface="Arial"/>
                <a:cs typeface="Arial"/>
              </a:rPr>
              <a:t>*/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3180" y="8224773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22231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322580">
              <a:lnSpc>
                <a:spcPct val="100000"/>
              </a:lnSpc>
              <a:spcBef>
                <a:spcPts val="545"/>
              </a:spcBef>
            </a:pPr>
            <a:r>
              <a:rPr dirty="0" sz="1100">
                <a:latin typeface="Arial"/>
                <a:cs typeface="Arial"/>
              </a:rPr>
              <a:t>61</a:t>
            </a:r>
            <a:endParaRPr sz="1100">
              <a:latin typeface="Arial"/>
              <a:cs typeface="Arial"/>
            </a:endParaRPr>
          </a:p>
          <a:p>
            <a:pPr marL="322580" marR="5313045" indent="-250190">
              <a:lnSpc>
                <a:spcPct val="188200"/>
              </a:lnSpc>
              <a:spcBef>
                <a:spcPts val="10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49</a:t>
            </a:r>
            <a:endParaRPr sz="1100">
              <a:latin typeface="Arial"/>
              <a:cs typeface="Arial"/>
            </a:endParaRPr>
          </a:p>
          <a:p>
            <a:pPr marL="260350" marR="5297805" indent="-187960">
              <a:lnSpc>
                <a:spcPts val="2500"/>
              </a:lnSpc>
              <a:spcBef>
                <a:spcPts val="26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240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426" y="9313426"/>
            <a:ext cx="20256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-10">
                <a:latin typeface="Verdana"/>
                <a:cs typeface="Verdana"/>
              </a:rPr>
              <a:t>55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3419982"/>
            <a:ext cx="5795010" cy="74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Bitwise</a:t>
            </a:r>
            <a:r>
              <a:rPr dirty="0" u="sng" sz="1800" spc="-3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85"/>
              </a:spcBef>
            </a:pPr>
            <a:r>
              <a:rPr dirty="0" sz="1100" spc="-5">
                <a:latin typeface="Verdana"/>
                <a:cs typeface="Verdana"/>
              </a:rPr>
              <a:t>Bitwise </a:t>
            </a:r>
            <a:r>
              <a:rPr dirty="0" sz="1100">
                <a:latin typeface="Verdana"/>
                <a:cs typeface="Verdana"/>
              </a:rPr>
              <a:t>operators work on </a:t>
            </a:r>
            <a:r>
              <a:rPr dirty="0" sz="1100" spc="-5">
                <a:latin typeface="Verdana"/>
                <a:cs typeface="Verdana"/>
              </a:rPr>
              <a:t>bits </a:t>
            </a:r>
            <a:r>
              <a:rPr dirty="0" sz="1100">
                <a:latin typeface="Verdana"/>
                <a:cs typeface="Verdana"/>
              </a:rPr>
              <a:t>and perform </a:t>
            </a:r>
            <a:r>
              <a:rPr dirty="0" sz="1100" spc="-5">
                <a:latin typeface="Verdana"/>
                <a:cs typeface="Verdana"/>
              </a:rPr>
              <a:t>bit-by-bit </a:t>
            </a:r>
            <a:r>
              <a:rPr dirty="0" sz="1100">
                <a:latin typeface="Verdana"/>
                <a:cs typeface="Verdana"/>
              </a:rPr>
              <a:t>operation. The </a:t>
            </a:r>
            <a:r>
              <a:rPr dirty="0" sz="1100" spc="-5">
                <a:latin typeface="Verdana"/>
                <a:cs typeface="Verdana"/>
              </a:rPr>
              <a:t>truth tables  </a:t>
            </a:r>
            <a:r>
              <a:rPr dirty="0" sz="1100">
                <a:latin typeface="Verdana"/>
                <a:cs typeface="Verdana"/>
              </a:rPr>
              <a:t>for &amp;, </a:t>
            </a:r>
            <a:r>
              <a:rPr dirty="0" sz="1100" spc="-5">
                <a:latin typeface="Verdana"/>
                <a:cs typeface="Verdana"/>
              </a:rPr>
              <a:t>|, </a:t>
            </a:r>
            <a:r>
              <a:rPr dirty="0" sz="1100">
                <a:latin typeface="Verdana"/>
                <a:cs typeface="Verdana"/>
              </a:rPr>
              <a:t>and ^ </a:t>
            </a:r>
            <a:r>
              <a:rPr dirty="0" sz="1100" spc="-5">
                <a:latin typeface="Verdana"/>
                <a:cs typeface="Verdana"/>
              </a:rPr>
              <a:t>are as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4276978"/>
          <a:ext cx="5768340" cy="224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065"/>
                <a:gridCol w="1153795"/>
                <a:gridCol w="1155064"/>
                <a:gridCol w="1144270"/>
                <a:gridCol w="1144904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q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p &amp;</a:t>
                      </a:r>
                      <a:r>
                        <a:rPr dirty="0" sz="1100" spc="-3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q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p |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q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p ^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q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2004" y="6504813"/>
            <a:ext cx="5758815" cy="2655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Assume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A = </a:t>
            </a:r>
            <a:r>
              <a:rPr dirty="0" sz="1100" spc="-5">
                <a:latin typeface="Verdana"/>
                <a:cs typeface="Verdana"/>
              </a:rPr>
              <a:t>60; and </a:t>
            </a:r>
            <a:r>
              <a:rPr dirty="0" sz="1100">
                <a:latin typeface="Verdana"/>
                <a:cs typeface="Verdana"/>
              </a:rPr>
              <a:t>B = </a:t>
            </a:r>
            <a:r>
              <a:rPr dirty="0" sz="1100" spc="-5">
                <a:latin typeface="Verdana"/>
                <a:cs typeface="Verdana"/>
              </a:rPr>
              <a:t>13; Now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binary format they will </a:t>
            </a:r>
            <a:r>
              <a:rPr dirty="0" sz="1100">
                <a:latin typeface="Verdana"/>
                <a:cs typeface="Verdana"/>
              </a:rPr>
              <a:t>be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A = </a:t>
            </a:r>
            <a:r>
              <a:rPr dirty="0" sz="1100" spc="-5">
                <a:latin typeface="Verdana"/>
                <a:cs typeface="Verdana"/>
              </a:rPr>
              <a:t>0011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1100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B = </a:t>
            </a:r>
            <a:r>
              <a:rPr dirty="0" sz="1100" spc="-5">
                <a:latin typeface="Verdana"/>
                <a:cs typeface="Verdana"/>
              </a:rPr>
              <a:t>0000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1101</a:t>
            </a:r>
            <a:endParaRPr sz="1100">
              <a:latin typeface="Verdana"/>
              <a:cs typeface="Verdana"/>
            </a:endParaRPr>
          </a:p>
          <a:p>
            <a:pPr marL="12700" marR="4474210">
              <a:lnSpc>
                <a:spcPct val="169100"/>
              </a:lnSpc>
              <a:spcBef>
                <a:spcPts val="15"/>
              </a:spcBef>
            </a:pPr>
            <a:r>
              <a:rPr dirty="0" sz="1100" spc="-5">
                <a:latin typeface="Verdana"/>
                <a:cs typeface="Verdana"/>
              </a:rPr>
              <a:t>-----------------  </a:t>
            </a:r>
            <a:r>
              <a:rPr dirty="0" sz="1100">
                <a:latin typeface="Verdana"/>
                <a:cs typeface="Verdana"/>
              </a:rPr>
              <a:t>A&amp;B = </a:t>
            </a:r>
            <a:r>
              <a:rPr dirty="0" sz="1100" spc="-5">
                <a:latin typeface="Verdana"/>
                <a:cs typeface="Verdana"/>
              </a:rPr>
              <a:t>0000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1100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A|B = </a:t>
            </a:r>
            <a:r>
              <a:rPr dirty="0" sz="1100" spc="-5">
                <a:latin typeface="Verdana"/>
                <a:cs typeface="Verdana"/>
              </a:rPr>
              <a:t>0011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1101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A^B = </a:t>
            </a:r>
            <a:r>
              <a:rPr dirty="0" sz="1100" spc="-5">
                <a:latin typeface="Verdana"/>
                <a:cs typeface="Verdana"/>
              </a:rPr>
              <a:t>0011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0001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~A = </a:t>
            </a:r>
            <a:r>
              <a:rPr dirty="0" sz="1100" spc="-5">
                <a:latin typeface="Verdana"/>
                <a:cs typeface="Verdana"/>
              </a:rPr>
              <a:t>1100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0011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various functions </a:t>
            </a:r>
            <a:r>
              <a:rPr dirty="0" sz="1100">
                <a:latin typeface="Verdana"/>
                <a:cs typeface="Verdana"/>
              </a:rPr>
              <a:t>for bit-wise operations </a:t>
            </a:r>
            <a:r>
              <a:rPr dirty="0" sz="1100" spc="-5">
                <a:latin typeface="Verdana"/>
                <a:cs typeface="Verdana"/>
              </a:rPr>
              <a:t>like 'bitwise and',  'bitwise </a:t>
            </a:r>
            <a:r>
              <a:rPr dirty="0" sz="1100">
                <a:latin typeface="Verdana"/>
                <a:cs typeface="Verdana"/>
              </a:rPr>
              <a:t>or'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>
                <a:latin typeface="Verdana"/>
                <a:cs typeface="Verdana"/>
              </a:rPr>
              <a:t>'bitwise </a:t>
            </a:r>
            <a:r>
              <a:rPr dirty="0" sz="1100" spc="-5">
                <a:latin typeface="Verdana"/>
                <a:cs typeface="Verdana"/>
              </a:rPr>
              <a:t>not' operations, shift operation,</a:t>
            </a:r>
            <a:r>
              <a:rPr dirty="0" sz="1100">
                <a:latin typeface="Verdana"/>
                <a:cs typeface="Verdana"/>
              </a:rPr>
              <a:t> etc.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46532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bitwise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operations: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704" y="1580641"/>
          <a:ext cx="5768340" cy="4763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/>
                <a:gridCol w="432435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Purpose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bitand(a,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Bit-wise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of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10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bitcmp(a)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Bit-wise complement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bitget(a,pos)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Get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bit at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specified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position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pos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integer array</a:t>
                      </a:r>
                      <a:r>
                        <a:rPr dirty="0" sz="1100" spc="-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bitor(a,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Bit-wise OR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2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bitset(a,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pos)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bit at specific location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pos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3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17919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bitshift(a,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k)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096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shifted to the left by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k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bits, equivalent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multiplying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by 2</a:t>
                      </a:r>
                      <a:r>
                        <a:rPr dirty="0" baseline="31746" sz="1050">
                          <a:latin typeface="Verdana"/>
                          <a:cs typeface="Verdana"/>
                        </a:rPr>
                        <a:t>k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Negative values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k correspond to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shifting bits right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dividing by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2</a:t>
                      </a:r>
                      <a:r>
                        <a:rPr dirty="0" baseline="31746" sz="1050">
                          <a:latin typeface="Verdana"/>
                          <a:cs typeface="Verdana"/>
                        </a:rPr>
                        <a:t>|k|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rounding to the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nearest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towards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negative infinite.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overflow bits  are truncated.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bitxor(a,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Bit-wise XOR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integers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-2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b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swapbytes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Swap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byte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ordering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17752" y="7064628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2004" y="6367122"/>
            <a:ext cx="3370579" cy="284480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90">
                <a:latin typeface="Arial"/>
                <a:cs typeface="Arial"/>
              </a:rPr>
              <a:t>60;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60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0011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90">
                <a:latin typeface="Arial"/>
                <a:cs typeface="Arial"/>
              </a:rPr>
              <a:t>13;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13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0000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2146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bitand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a</a:t>
            </a:r>
            <a:r>
              <a:rPr dirty="0" sz="1100" spc="110">
                <a:latin typeface="Arial"/>
                <a:cs typeface="Arial"/>
              </a:rPr>
              <a:t>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12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0000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2146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bitor</a:t>
            </a:r>
            <a:r>
              <a:rPr dirty="0" sz="1100" spc="150">
                <a:latin typeface="Arial"/>
                <a:cs typeface="Arial"/>
              </a:rPr>
              <a:t>(</a:t>
            </a:r>
            <a:r>
              <a:rPr dirty="0" sz="900" spc="15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61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0011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1101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2146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bitxor</a:t>
            </a:r>
            <a:r>
              <a:rPr dirty="0" sz="1100" spc="140">
                <a:latin typeface="Arial"/>
                <a:cs typeface="Arial"/>
              </a:rPr>
              <a:t>(</a:t>
            </a:r>
            <a:r>
              <a:rPr dirty="0" sz="900" spc="140">
                <a:latin typeface="Arial"/>
                <a:cs typeface="Arial"/>
              </a:rPr>
              <a:t>a</a:t>
            </a:r>
            <a:r>
              <a:rPr dirty="0" sz="1100" spc="140">
                <a:latin typeface="Arial"/>
                <a:cs typeface="Arial"/>
              </a:rPr>
              <a:t>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49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-10">
                <a:latin typeface="Arial"/>
                <a:cs typeface="Arial"/>
              </a:rPr>
              <a:t>0011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0001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36700" algn="l"/>
              </a:tabLst>
            </a:pPr>
            <a:r>
              <a:rPr dirty="0" sz="900" spc="40">
                <a:latin typeface="Arial"/>
                <a:cs typeface="Arial"/>
              </a:rPr>
              <a:t>c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900" spc="165">
                <a:latin typeface="Arial"/>
                <a:cs typeface="Arial"/>
              </a:rPr>
              <a:t>bitshift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a</a:t>
            </a:r>
            <a:r>
              <a:rPr dirty="0" sz="1100" spc="165">
                <a:latin typeface="Arial"/>
                <a:cs typeface="Arial"/>
              </a:rPr>
              <a:t>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2)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240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10">
                <a:latin typeface="Arial"/>
                <a:cs typeface="Arial"/>
              </a:rPr>
              <a:t>1111 0000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*/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tabLst>
                <a:tab pos="1550670" algn="l"/>
              </a:tabLst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900" spc="165">
                <a:latin typeface="Arial"/>
                <a:cs typeface="Arial"/>
              </a:rPr>
              <a:t>bitshift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a</a:t>
            </a:r>
            <a:r>
              <a:rPr dirty="0" sz="1100" spc="165">
                <a:latin typeface="Arial"/>
                <a:cs typeface="Arial"/>
              </a:rPr>
              <a:t>,-2)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15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10">
                <a:latin typeface="Arial"/>
                <a:cs typeface="Arial"/>
              </a:rPr>
              <a:t>0000 1111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229">
                <a:latin typeface="Arial"/>
                <a:cs typeface="Arial"/>
              </a:rPr>
              <a:t>*/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928700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3180" y="7060056"/>
            <a:ext cx="0" cy="2232025"/>
          </a:xfrm>
          <a:custGeom>
            <a:avLst/>
            <a:gdLst/>
            <a:ahLst/>
            <a:cxnLst/>
            <a:rect l="l" t="t" r="r" b="b"/>
            <a:pathLst>
              <a:path w="0" h="2232025">
                <a:moveTo>
                  <a:pt x="0" y="0"/>
                </a:moveTo>
                <a:lnTo>
                  <a:pt x="0" y="223151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2965" y="7060056"/>
            <a:ext cx="0" cy="2232025"/>
          </a:xfrm>
          <a:custGeom>
            <a:avLst/>
            <a:gdLst/>
            <a:ahLst/>
            <a:cxnLst/>
            <a:rect l="l" t="t" r="r" b="b"/>
            <a:pathLst>
              <a:path w="0" h="2232025">
                <a:moveTo>
                  <a:pt x="0" y="0"/>
                </a:moveTo>
                <a:lnTo>
                  <a:pt x="0" y="223151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31705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marL="322580" marR="5313045" indent="-250190">
              <a:lnSpc>
                <a:spcPct val="188200"/>
              </a:lnSpc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61</a:t>
            </a:r>
            <a:endParaRPr sz="1100">
              <a:latin typeface="Arial"/>
              <a:cs typeface="Arial"/>
            </a:endParaRPr>
          </a:p>
          <a:p>
            <a:pPr marL="322580" marR="5313045" indent="-250190">
              <a:lnSpc>
                <a:spcPct val="188200"/>
              </a:lnSpc>
              <a:spcBef>
                <a:spcPts val="10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49</a:t>
            </a:r>
            <a:endParaRPr sz="1100">
              <a:latin typeface="Arial"/>
              <a:cs typeface="Arial"/>
            </a:endParaRPr>
          </a:p>
          <a:p>
            <a:pPr marL="260350" marR="5297805" indent="-187960">
              <a:lnSpc>
                <a:spcPts val="2500"/>
              </a:lnSpc>
              <a:spcBef>
                <a:spcPts val="26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>
                <a:latin typeface="Arial"/>
                <a:cs typeface="Arial"/>
              </a:rPr>
              <a:t>240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716" y="4703190"/>
            <a:ext cx="5795010" cy="1035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</a:t>
            </a:r>
            <a:r>
              <a:rPr dirty="0" u="sng" sz="18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various functions </a:t>
            </a:r>
            <a:r>
              <a:rPr dirty="0" sz="1100">
                <a:latin typeface="Verdana"/>
                <a:cs typeface="Verdana"/>
              </a:rPr>
              <a:t>for set </a:t>
            </a:r>
            <a:r>
              <a:rPr dirty="0" sz="1100" spc="-5">
                <a:latin typeface="Verdana"/>
                <a:cs typeface="Verdana"/>
              </a:rPr>
              <a:t>operations, like </a:t>
            </a:r>
            <a:r>
              <a:rPr dirty="0" sz="1100">
                <a:latin typeface="Verdana"/>
                <a:cs typeface="Verdana"/>
              </a:rPr>
              <a:t>union, </a:t>
            </a:r>
            <a:r>
              <a:rPr dirty="0" sz="1100" spc="-5">
                <a:latin typeface="Verdana"/>
                <a:cs typeface="Verdana"/>
              </a:rPr>
              <a:t>intersection</a:t>
            </a:r>
            <a:r>
              <a:rPr dirty="0" sz="1100" spc="-1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testing </a:t>
            </a:r>
            <a:r>
              <a:rPr dirty="0" sz="1100">
                <a:latin typeface="Verdana"/>
                <a:cs typeface="Verdana"/>
              </a:rPr>
              <a:t>for set membership,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etc.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table </a:t>
            </a:r>
            <a:r>
              <a:rPr dirty="0" sz="1100">
                <a:latin typeface="Verdana"/>
                <a:cs typeface="Verdana"/>
              </a:rPr>
              <a:t>shows some </a:t>
            </a:r>
            <a:r>
              <a:rPr dirty="0" sz="1100" spc="-5">
                <a:latin typeface="Verdana"/>
                <a:cs typeface="Verdana"/>
              </a:rPr>
              <a:t>commonly </a:t>
            </a:r>
            <a:r>
              <a:rPr dirty="0" sz="1100">
                <a:latin typeface="Verdana"/>
                <a:cs typeface="Verdana"/>
              </a:rPr>
              <a:t>used set </a:t>
            </a:r>
            <a:r>
              <a:rPr dirty="0" sz="1100" spc="-5">
                <a:latin typeface="Verdana"/>
                <a:cs typeface="Verdana"/>
              </a:rPr>
              <a:t>operations: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5845428"/>
          <a:ext cx="5768340" cy="307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695"/>
                <a:gridCol w="3876039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Function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intersect(A,B)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13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intersection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two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arrays; 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common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both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B. 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 returned are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order.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intersect(A,B,'rows')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135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Treats each row of A and each row of 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single  entities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rows common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both A</a:t>
                      </a:r>
                      <a:r>
                        <a:rPr dirty="0" sz="1100" spc="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4769">
                        <a:lnSpc>
                          <a:spcPct val="109100"/>
                        </a:lnSpc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B. The rows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returned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are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  order.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ismember(A,B)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4769">
                        <a:lnSpc>
                          <a:spcPct val="108600"/>
                        </a:lnSpc>
                        <a:spcBef>
                          <a:spcPts val="5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same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size 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A,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 where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found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B.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Elsewhere,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5404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661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695"/>
                <a:gridCol w="3876039"/>
              </a:tblGrid>
              <a:tr h="99695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ismember(A,B,'rows')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2865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Treats each row of A and each row of 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single  entities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containing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  where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rows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 also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rows of B.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Elsewhere,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17919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issorted(A)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 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 (true)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elements 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 order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otherwise. Input A  can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vector or an N-by-1 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1-by-N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strings.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considered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be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output of sort(A)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equal.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issorted(A,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'rows')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1594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</a:t>
                      </a:r>
                      <a:r>
                        <a:rPr dirty="0" sz="11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(true)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rows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two-dimensional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 order,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logical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0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(false)  otherwise.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considered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sorted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output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sortrows(A)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equal.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setdiff(A,B)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645" marR="63500">
                        <a:lnSpc>
                          <a:spcPct val="108600"/>
                        </a:lnSpc>
                        <a:spcBef>
                          <a:spcPts val="5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difference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two arrays; returns the values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not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B.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returned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 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order.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5404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128143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setdiff(A,B,'rows')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4769">
                        <a:lnSpc>
                          <a:spcPct val="109200"/>
                        </a:lnSpc>
                        <a:spcBef>
                          <a:spcPts val="5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Treats each row of A and each row of B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as single  entities</a:t>
                      </a:r>
                      <a:r>
                        <a:rPr dirty="0" sz="11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10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returns</a:t>
                      </a:r>
                      <a:r>
                        <a:rPr dirty="0" sz="11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1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rows</a:t>
                      </a:r>
                      <a:r>
                        <a:rPr dirty="0" sz="11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from</a:t>
                      </a:r>
                      <a:r>
                        <a:rPr dirty="0" sz="11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</a:t>
                      </a:r>
                      <a:r>
                        <a:rPr dirty="0" sz="110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are</a:t>
                      </a:r>
                      <a:r>
                        <a:rPr dirty="0" sz="1100" spc="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not</a:t>
                      </a:r>
                      <a:r>
                        <a:rPr dirty="0" sz="110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 marR="64769">
                        <a:lnSpc>
                          <a:spcPct val="1082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B. The rows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returned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matrix are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sorted  order.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'rows' option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does not support cell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54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setxor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exclusive OR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two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union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Sets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union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two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unique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Unique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values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8001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7556224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8253730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50">
                <a:latin typeface="Arial"/>
                <a:cs typeface="Arial"/>
              </a:rPr>
              <a:t>[7 </a:t>
            </a:r>
            <a:r>
              <a:rPr dirty="0" sz="1100" spc="-10">
                <a:latin typeface="Arial"/>
                <a:cs typeface="Arial"/>
              </a:rPr>
              <a:t>23  14  15  </a:t>
            </a:r>
            <a:r>
              <a:rPr dirty="0" sz="1100" spc="-5">
                <a:latin typeface="Arial"/>
                <a:cs typeface="Arial"/>
              </a:rPr>
              <a:t>9 12 8 </a:t>
            </a:r>
            <a:r>
              <a:rPr dirty="0" sz="1100" spc="-10">
                <a:latin typeface="Arial"/>
                <a:cs typeface="Arial"/>
              </a:rPr>
              <a:t>24 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35]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4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2 5 7 8 </a:t>
            </a:r>
            <a:r>
              <a:rPr dirty="0" sz="1100" spc="-10">
                <a:latin typeface="Arial"/>
                <a:cs typeface="Arial"/>
              </a:rPr>
              <a:t>14  16  25 </a:t>
            </a:r>
            <a:r>
              <a:rPr dirty="0" sz="1100" spc="-5">
                <a:latin typeface="Arial"/>
                <a:cs typeface="Arial"/>
              </a:rPr>
              <a:t>35 </a:t>
            </a:r>
            <a:r>
              <a:rPr dirty="0" sz="1100" spc="85">
                <a:latin typeface="Arial"/>
                <a:cs typeface="Arial"/>
              </a:rPr>
              <a:t>27]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u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05">
                <a:latin typeface="Arial"/>
                <a:cs typeface="Arial"/>
              </a:rPr>
              <a:t>union(</a:t>
            </a:r>
            <a:r>
              <a:rPr dirty="0" sz="900" spc="105">
                <a:latin typeface="Arial"/>
                <a:cs typeface="Arial"/>
              </a:rPr>
              <a:t>a</a:t>
            </a:r>
            <a:r>
              <a:rPr dirty="0" sz="1100" spc="105">
                <a:latin typeface="Arial"/>
                <a:cs typeface="Arial"/>
              </a:rPr>
              <a:t>,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290">
                <a:latin typeface="Arial"/>
                <a:cs typeface="Arial"/>
              </a:rPr>
              <a:t>i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25">
                <a:latin typeface="Arial"/>
                <a:cs typeface="Arial"/>
              </a:rPr>
              <a:t>intersect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a</a:t>
            </a:r>
            <a:r>
              <a:rPr dirty="0" sz="1100" spc="125">
                <a:latin typeface="Arial"/>
                <a:cs typeface="Arial"/>
              </a:rPr>
              <a:t>,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s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55">
                <a:latin typeface="Arial"/>
                <a:cs typeface="Arial"/>
              </a:rPr>
              <a:t>setdiff</a:t>
            </a:r>
            <a:r>
              <a:rPr dirty="0" sz="1100" spc="155">
                <a:latin typeface="Arial"/>
                <a:cs typeface="Arial"/>
              </a:rPr>
              <a:t>(</a:t>
            </a:r>
            <a:r>
              <a:rPr dirty="0" sz="900" spc="155">
                <a:latin typeface="Arial"/>
                <a:cs typeface="Arial"/>
              </a:rPr>
              <a:t>a</a:t>
            </a:r>
            <a:r>
              <a:rPr dirty="0" sz="1100" spc="15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702054"/>
            <a:ext cx="38842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205765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4582" y="2162312"/>
          <a:ext cx="3668395" cy="140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25"/>
                <a:gridCol w="258445"/>
                <a:gridCol w="406399"/>
                <a:gridCol w="405765"/>
                <a:gridCol w="382904"/>
                <a:gridCol w="398144"/>
                <a:gridCol w="405764"/>
                <a:gridCol w="397510"/>
                <a:gridCol w="407034"/>
                <a:gridCol w="31877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047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301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1225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227329">
                <a:tc>
                  <a:txBody>
                    <a:bodyPr/>
                    <a:lstStyle/>
                    <a:p>
                      <a:pPr marL="31750">
                        <a:lnSpc>
                          <a:spcPts val="128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851530" y="4011294"/>
            <a:ext cx="25342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  <a:tab pos="745490" algn="l"/>
                <a:tab pos="1150620" algn="l"/>
                <a:tab pos="1556385" algn="l"/>
                <a:tab pos="1961514" algn="l"/>
                <a:tab pos="2365375" algn="l"/>
              </a:tabLst>
            </a:pP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600" y="3694302"/>
            <a:ext cx="1503045" cy="1141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Columns  </a:t>
            </a:r>
            <a:r>
              <a:rPr dirty="0" sz="1100" spc="-5">
                <a:latin typeface="Arial"/>
                <a:cs typeface="Arial"/>
              </a:rPr>
              <a:t>1 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tabLst>
                <a:tab pos="591185" algn="l"/>
                <a:tab pos="981710" algn="l"/>
                <a:tab pos="1375410" algn="l"/>
              </a:tabLst>
            </a:pPr>
            <a:r>
              <a:rPr dirty="0" sz="1100" spc="-5">
                <a:latin typeface="Arial"/>
                <a:cs typeface="Arial"/>
              </a:rPr>
              <a:t>2	5	7	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20">
                <a:latin typeface="Arial"/>
                <a:cs typeface="Arial"/>
              </a:rPr>
              <a:t>Columns </a:t>
            </a:r>
            <a:r>
              <a:rPr dirty="0" sz="1100" spc="-10">
                <a:latin typeface="Arial"/>
                <a:cs typeface="Arial"/>
              </a:rPr>
              <a:t>12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  <a:tabLst>
                <a:tab pos="542925" algn="l"/>
                <a:tab pos="948055" algn="l"/>
              </a:tabLst>
            </a:pPr>
            <a:r>
              <a:rPr dirty="0" sz="1100" spc="-5">
                <a:latin typeface="Arial"/>
                <a:cs typeface="Arial"/>
              </a:rPr>
              <a:t>25	27	</a:t>
            </a:r>
            <a:r>
              <a:rPr dirty="0" sz="1100">
                <a:latin typeface="Arial"/>
                <a:cs typeface="Arial"/>
              </a:rPr>
              <a:t>35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632" y="4959222"/>
            <a:ext cx="2279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0">
                <a:latin typeface="Arial"/>
                <a:cs typeface="Arial"/>
              </a:rPr>
              <a:t>i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002" y="5274944"/>
            <a:ext cx="1028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7670" y="5274944"/>
            <a:ext cx="9144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9725" algn="l"/>
                <a:tab pos="745490" algn="l"/>
              </a:tabLst>
            </a:pP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35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3632" y="5590412"/>
            <a:ext cx="2037714" cy="511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40">
                <a:latin typeface="Arial"/>
                <a:cs typeface="Arial"/>
              </a:rPr>
              <a:t>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tabLst>
                <a:tab pos="654050" algn="l"/>
                <a:tab pos="1059180" algn="l"/>
                <a:tab pos="1464945" algn="l"/>
                <a:tab pos="1868805" algn="l"/>
              </a:tabLst>
            </a:pPr>
            <a:r>
              <a:rPr dirty="0" sz="1100" spc="-5">
                <a:latin typeface="Arial"/>
                <a:cs typeface="Arial"/>
              </a:rPr>
              <a:t>9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7752" y="617613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180" y="2053081"/>
            <a:ext cx="0" cy="4128135"/>
          </a:xfrm>
          <a:custGeom>
            <a:avLst/>
            <a:gdLst/>
            <a:ahLst/>
            <a:cxnLst/>
            <a:rect l="l" t="t" r="r" b="b"/>
            <a:pathLst>
              <a:path w="0" h="4128135">
                <a:moveTo>
                  <a:pt x="0" y="0"/>
                </a:moveTo>
                <a:lnTo>
                  <a:pt x="0" y="412762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2965" y="2053081"/>
            <a:ext cx="0" cy="4128135"/>
          </a:xfrm>
          <a:custGeom>
            <a:avLst/>
            <a:gdLst/>
            <a:ahLst/>
            <a:cxnLst/>
            <a:rect l="l" t="t" r="r" b="b"/>
            <a:pathLst>
              <a:path w="0" h="4128135">
                <a:moveTo>
                  <a:pt x="0" y="0"/>
                </a:moveTo>
                <a:lnTo>
                  <a:pt x="0" y="412762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58815" cy="1408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Decision making </a:t>
            </a:r>
            <a:r>
              <a:rPr dirty="0" sz="1100">
                <a:latin typeface="Verdana"/>
                <a:cs typeface="Verdana"/>
              </a:rPr>
              <a:t>structures </a:t>
            </a:r>
            <a:r>
              <a:rPr dirty="0" sz="1100" spc="-5">
                <a:latin typeface="Verdana"/>
                <a:cs typeface="Verdana"/>
              </a:rPr>
              <a:t>require that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programmer </a:t>
            </a:r>
            <a:r>
              <a:rPr dirty="0" sz="1100">
                <a:latin typeface="Verdana"/>
                <a:cs typeface="Verdana"/>
              </a:rPr>
              <a:t>should </a:t>
            </a:r>
            <a:r>
              <a:rPr dirty="0" sz="1100" spc="-5">
                <a:latin typeface="Verdana"/>
                <a:cs typeface="Verdana"/>
              </a:rPr>
              <a:t>specify </a:t>
            </a:r>
            <a:r>
              <a:rPr dirty="0" sz="1100">
                <a:latin typeface="Verdana"/>
                <a:cs typeface="Verdana"/>
              </a:rPr>
              <a:t>one or  more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conditions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evaluated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tested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program,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along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statement  or </a:t>
            </a:r>
            <a:r>
              <a:rPr dirty="0" sz="1100" spc="-5">
                <a:latin typeface="Verdana"/>
                <a:cs typeface="Verdana"/>
              </a:rPr>
              <a:t>statements </a:t>
            </a:r>
            <a:r>
              <a:rPr dirty="0" sz="1100" spc="-1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executed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condition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determined </a:t>
            </a:r>
            <a:r>
              <a:rPr dirty="0" sz="1100" spc="-5">
                <a:latin typeface="Verdana"/>
                <a:cs typeface="Verdana"/>
              </a:rPr>
              <a:t>to be true,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optionally, </a:t>
            </a:r>
            <a:r>
              <a:rPr dirty="0" sz="1100">
                <a:latin typeface="Verdana"/>
                <a:cs typeface="Verdana"/>
              </a:rPr>
              <a:t>other statements </a:t>
            </a:r>
            <a:r>
              <a:rPr dirty="0" sz="1100" spc="-5">
                <a:latin typeface="Verdana"/>
                <a:cs typeface="Verdana"/>
              </a:rPr>
              <a:t>to be </a:t>
            </a:r>
            <a:r>
              <a:rPr dirty="0" sz="1100">
                <a:latin typeface="Verdana"/>
                <a:cs typeface="Verdana"/>
              </a:rPr>
              <a:t>executed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condition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determined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be  </a:t>
            </a:r>
            <a:r>
              <a:rPr dirty="0" sz="1100" spc="-5">
                <a:latin typeface="Verdana"/>
                <a:cs typeface="Verdana"/>
              </a:rPr>
              <a:t>false.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84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general form of a </a:t>
            </a:r>
            <a:r>
              <a:rPr dirty="0" sz="1100" spc="-5">
                <a:latin typeface="Verdana"/>
                <a:cs typeface="Verdana"/>
              </a:rPr>
              <a:t>typical decision making structure </a:t>
            </a:r>
            <a:r>
              <a:rPr dirty="0" sz="1100">
                <a:latin typeface="Verdana"/>
                <a:cs typeface="Verdana"/>
              </a:rPr>
              <a:t>found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most  of </a:t>
            </a:r>
            <a:r>
              <a:rPr dirty="0" sz="1100" spc="-5">
                <a:latin typeface="Verdana"/>
                <a:cs typeface="Verdana"/>
              </a:rPr>
              <a:t>the programming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languages: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2475" y="6539865"/>
            <a:ext cx="31654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decision making </a:t>
            </a:r>
            <a:r>
              <a:rPr dirty="0" sz="1100">
                <a:latin typeface="Verdana"/>
                <a:cs typeface="Verdana"/>
              </a:rPr>
              <a:t>statements. </a:t>
            </a:r>
            <a:r>
              <a:rPr dirty="0" sz="1100" spc="-5">
                <a:latin typeface="Verdana"/>
                <a:cs typeface="Verdana"/>
              </a:rPr>
              <a:t>Click</a:t>
            </a:r>
            <a:r>
              <a:rPr dirty="0" sz="1100" spc="3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526758"/>
            <a:ext cx="252793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following types  following links to </a:t>
            </a:r>
            <a:r>
              <a:rPr dirty="0" sz="1100">
                <a:latin typeface="Verdana"/>
                <a:cs typeface="Verdana"/>
              </a:rPr>
              <a:t>check </a:t>
            </a:r>
            <a:r>
              <a:rPr dirty="0" sz="1100" spc="-5">
                <a:latin typeface="Verdana"/>
                <a:cs typeface="Verdana"/>
              </a:rPr>
              <a:t>their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detail: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7021956"/>
          <a:ext cx="5768340" cy="226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6129"/>
                <a:gridCol w="2428240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Statement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if ...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end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statement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1594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if ...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end statement consists  of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boolean expression</a:t>
                      </a:r>
                      <a:r>
                        <a:rPr dirty="0" sz="11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followed  by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or more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statements.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99631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if...else...end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statement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2230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 can be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followed  by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 optional else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statement,  which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executes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when the  boolean expression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false.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741641" y="3314699"/>
            <a:ext cx="2295178" cy="3229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9277" y="476503"/>
            <a:ext cx="394906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360"/>
              <a:t>9. </a:t>
            </a:r>
            <a:r>
              <a:rPr dirty="0" spc="-200"/>
              <a:t>DECISION</a:t>
            </a:r>
            <a:r>
              <a:rPr dirty="0" spc="150"/>
              <a:t> </a:t>
            </a:r>
            <a:r>
              <a:rPr dirty="0" spc="-125"/>
              <a:t>MAKING</a:t>
            </a:r>
            <a:endParaRPr sz="48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2809"/>
            <a:ext cx="5753735" cy="8435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latin typeface="Trebuchet MS"/>
                <a:cs typeface="Trebuchet MS"/>
                <a:hlinkClick r:id="rId2" action="ppaction://hlinksldjump"/>
              </a:rPr>
              <a:t>16. </a:t>
            </a:r>
            <a:r>
              <a:rPr dirty="0" sz="1200" spc="220"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2" action="ppaction://hlinksldjump"/>
              </a:rPr>
              <a:t>STRINGS···························································································································</a:t>
            </a:r>
            <a:r>
              <a:rPr dirty="0" sz="1200" spc="-180"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1200" spc="-35">
                <a:latin typeface="Trebuchet MS"/>
                <a:cs typeface="Trebuchet MS"/>
                <a:hlinkClick r:id="rId2" action="ppaction://hlinksldjump"/>
              </a:rPr>
              <a:t>125</a:t>
            </a:r>
            <a:endParaRPr sz="1200">
              <a:latin typeface="Trebuchet MS"/>
              <a:cs typeface="Trebuchet MS"/>
            </a:endParaRPr>
          </a:p>
          <a:p>
            <a:pPr algn="just" marL="299085" marR="7620">
              <a:lnSpc>
                <a:spcPct val="209500"/>
              </a:lnSpc>
              <a:spcBef>
                <a:spcPts val="50"/>
              </a:spcBef>
            </a:pPr>
            <a:r>
              <a:rPr dirty="0" sz="1000" spc="-60" b="1">
                <a:latin typeface="Trebuchet MS"/>
                <a:cs typeface="Trebuchet MS"/>
                <a:hlinkClick r:id="rId3" action="ppaction://hlinksldjump"/>
              </a:rPr>
              <a:t>Rectangular </a:t>
            </a:r>
            <a:r>
              <a:rPr dirty="0" sz="1000" spc="-70" b="1">
                <a:latin typeface="Trebuchet MS"/>
                <a:cs typeface="Trebuchet MS"/>
                <a:hlinkClick r:id="rId3" action="ppaction://hlinksldjump"/>
              </a:rPr>
              <a:t>Character </a:t>
            </a:r>
            <a:r>
              <a:rPr dirty="0" sz="1000" spc="-60" b="1">
                <a:latin typeface="Trebuchet MS"/>
                <a:cs typeface="Trebuchet MS"/>
                <a:hlinkClick r:id="rId3" action="ppaction://hlinksldjump"/>
              </a:rPr>
              <a:t>Array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···············································································································126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4" action="ppaction://hlinksldjump"/>
              </a:rPr>
              <a:t>Combining </a:t>
            </a:r>
            <a:r>
              <a:rPr dirty="0" sz="1000" spc="-50" b="1">
                <a:latin typeface="Trebuchet MS"/>
                <a:cs typeface="Trebuchet MS"/>
                <a:hlinkClick r:id="rId4" action="ppaction://hlinksldjump"/>
              </a:rPr>
              <a:t>Strings into </a:t>
            </a:r>
            <a:r>
              <a:rPr dirty="0" sz="1000" spc="-45" b="1">
                <a:latin typeface="Trebuchet MS"/>
                <a:cs typeface="Trebuchet MS"/>
                <a:hlinkClick r:id="rId4" action="ppaction://hlinksldjump"/>
              </a:rPr>
              <a:t>a </a:t>
            </a:r>
            <a:r>
              <a:rPr dirty="0" sz="1000" spc="-65" b="1">
                <a:latin typeface="Trebuchet MS"/>
                <a:cs typeface="Trebuchet MS"/>
                <a:hlinkClick r:id="rId4" action="ppaction://hlinksldjump"/>
              </a:rPr>
              <a:t>Cell </a:t>
            </a:r>
            <a:r>
              <a:rPr dirty="0" sz="1000" spc="-55" b="1">
                <a:latin typeface="Trebuchet MS"/>
                <a:cs typeface="Trebuchet MS"/>
                <a:hlinkClick r:id="rId4" action="ppaction://hlinksldjump"/>
              </a:rPr>
              <a:t>Array </a:t>
            </a:r>
            <a:r>
              <a:rPr dirty="0" sz="1000" spc="-105" b="1">
                <a:latin typeface="Trebuchet MS"/>
                <a:cs typeface="Trebuchet MS"/>
                <a:hlinkClick r:id="rId4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·····································································································128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5" action="ppaction://hlinksldjump"/>
              </a:rPr>
              <a:t>String </a:t>
            </a:r>
            <a:r>
              <a:rPr dirty="0" sz="1000" spc="-65" b="1">
                <a:latin typeface="Trebuchet MS"/>
                <a:cs typeface="Trebuchet MS"/>
                <a:hlinkClick r:id="rId5" action="ppaction://hlinksldjump"/>
              </a:rPr>
              <a:t>Functions </a:t>
            </a:r>
            <a:r>
              <a:rPr dirty="0" sz="1000" spc="-60" b="1">
                <a:latin typeface="Trebuchet MS"/>
                <a:cs typeface="Trebuchet MS"/>
                <a:hlinkClick r:id="rId5" action="ppaction://hlinksldjump"/>
              </a:rPr>
              <a:t>in </a:t>
            </a:r>
            <a:r>
              <a:rPr dirty="0" sz="1000" spc="-45" b="1">
                <a:latin typeface="Trebuchet MS"/>
                <a:cs typeface="Trebuchet MS"/>
                <a:hlinkClick r:id="rId5" action="ppaction://hlinksldjump"/>
              </a:rPr>
              <a:t>MATLAB</a:t>
            </a:r>
            <a:r>
              <a:rPr dirty="0" sz="1000" spc="-100" b="1"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················································································································129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2400"/>
              </a:lnSpc>
              <a:spcBef>
                <a:spcPts val="425"/>
              </a:spcBef>
            </a:pPr>
            <a:r>
              <a:rPr dirty="0" sz="1200" spc="-70">
                <a:latin typeface="Trebuchet MS"/>
                <a:cs typeface="Trebuchet MS"/>
                <a:hlinkClick r:id="rId6" action="ppaction://hlinksldjump"/>
              </a:rPr>
              <a:t>17.</a:t>
            </a:r>
            <a:r>
              <a:rPr dirty="0" sz="1200" spc="220">
                <a:latin typeface="Trebuchet MS"/>
                <a:cs typeface="Trebuchet MS"/>
                <a:hlinkClick r:id="rId6" action="ppaction://hlinksldjump"/>
              </a:rPr>
              <a:t> </a:t>
            </a:r>
            <a:r>
              <a:rPr dirty="0" sz="1200" spc="-55">
                <a:latin typeface="Trebuchet MS"/>
                <a:cs typeface="Trebuchet MS"/>
                <a:hlinkClick r:id="rId6" action="ppaction://hlinksldjump"/>
              </a:rPr>
              <a:t>FUNCTIONS </a:t>
            </a:r>
            <a:r>
              <a:rPr dirty="0" sz="1200" spc="-145">
                <a:latin typeface="Trebuchet MS"/>
                <a:cs typeface="Trebuchet MS"/>
                <a:hlinkClick r:id="rId6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 </a:t>
            </a:r>
            <a:r>
              <a:rPr dirty="0" sz="1200" spc="-35">
                <a:latin typeface="Trebuchet MS"/>
                <a:cs typeface="Trebuchet MS"/>
                <a:hlinkClick r:id="rId6" action="ppaction://hlinksldjump"/>
              </a:rPr>
              <a:t>134 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7" action="ppaction://hlinksldjump"/>
              </a:rPr>
              <a:t>Anonymous </a:t>
            </a:r>
            <a:r>
              <a:rPr dirty="0" sz="1000" spc="-105" b="1">
                <a:latin typeface="Trebuchet MS"/>
                <a:cs typeface="Trebuchet MS"/>
                <a:hlinkClick r:id="rId7" action="ppaction://hlinksldjump"/>
              </a:rPr>
              <a:t>Functions·························································································································135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8" action="ppaction://hlinksldjump"/>
              </a:rPr>
              <a:t>Nested </a:t>
            </a:r>
            <a:r>
              <a:rPr dirty="0" sz="1000" spc="-65" b="1">
                <a:latin typeface="Trebuchet MS"/>
                <a:cs typeface="Trebuchet MS"/>
                <a:hlinkClick r:id="rId8" action="ppaction://hlinksldjump"/>
              </a:rPr>
              <a:t>Functions</a:t>
            </a:r>
            <a:r>
              <a:rPr dirty="0" sz="1000" spc="-90" b="1">
                <a:latin typeface="Trebuchet MS"/>
                <a:cs typeface="Trebuchet MS"/>
                <a:hlinkClick r:id="rId8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8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································································································································138</a:t>
            </a:r>
            <a:endParaRPr sz="1000">
              <a:latin typeface="Trebuchet MS"/>
              <a:cs typeface="Trebuchet MS"/>
            </a:endParaRPr>
          </a:p>
          <a:p>
            <a:pPr algn="just" marL="299085" marR="7620">
              <a:lnSpc>
                <a:spcPts val="2520"/>
              </a:lnSpc>
              <a:spcBef>
                <a:spcPts val="295"/>
              </a:spcBef>
            </a:pPr>
            <a:r>
              <a:rPr dirty="0" sz="1000" spc="-65" b="1">
                <a:latin typeface="Trebuchet MS"/>
                <a:cs typeface="Trebuchet MS"/>
                <a:hlinkClick r:id="rId9" action="ppaction://hlinksldjump"/>
              </a:rPr>
              <a:t>Private Functions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································································································································139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10" action="ppaction://hlinksldjump"/>
              </a:rPr>
              <a:t>Global </a:t>
            </a:r>
            <a:r>
              <a:rPr dirty="0" sz="1000" spc="-55" b="1">
                <a:latin typeface="Trebuchet MS"/>
                <a:cs typeface="Trebuchet MS"/>
                <a:hlinkClick r:id="rId10" action="ppaction://hlinksldjump"/>
              </a:rPr>
              <a:t>Variables</a:t>
            </a:r>
            <a:r>
              <a:rPr dirty="0" sz="1000" spc="-215" b="1">
                <a:latin typeface="Trebuchet MS"/>
                <a:cs typeface="Trebuchet MS"/>
                <a:hlinkClick r:id="rId10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··································································································································140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1900"/>
              </a:lnSpc>
              <a:spcBef>
                <a:spcPts val="130"/>
              </a:spcBef>
            </a:pPr>
            <a:r>
              <a:rPr dirty="0" sz="1200" spc="-70">
                <a:latin typeface="Trebuchet MS"/>
                <a:cs typeface="Trebuchet MS"/>
                <a:hlinkClick r:id="rId11" action="ppaction://hlinksldjump"/>
              </a:rPr>
              <a:t>18.</a:t>
            </a:r>
            <a:r>
              <a:rPr dirty="0" sz="1200" spc="220">
                <a:latin typeface="Trebuchet MS"/>
                <a:cs typeface="Trebuchet MS"/>
                <a:hlinkClick r:id="rId11" action="ppaction://hlinksldjump"/>
              </a:rPr>
              <a:t> </a:t>
            </a:r>
            <a:r>
              <a:rPr dirty="0" sz="1200" spc="-60">
                <a:latin typeface="Trebuchet MS"/>
                <a:cs typeface="Trebuchet MS"/>
                <a:hlinkClick r:id="rId11" action="ppaction://hlinksldjump"/>
              </a:rPr>
              <a:t>DATA </a:t>
            </a:r>
            <a:r>
              <a:rPr dirty="0" sz="1200" spc="-135">
                <a:latin typeface="Trebuchet MS"/>
                <a:cs typeface="Trebuchet MS"/>
                <a:hlinkClick r:id="rId11" action="ppaction://hlinksldjump"/>
              </a:rPr>
              <a:t>IMPORT··················································································································142 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000" spc="-75" b="1">
                <a:latin typeface="Trebuchet MS"/>
                <a:cs typeface="Trebuchet MS"/>
                <a:hlinkClick r:id="rId12" action="ppaction://hlinksldjump"/>
              </a:rPr>
              <a:t>Low-Level </a:t>
            </a:r>
            <a:r>
              <a:rPr dirty="0" sz="1000" spc="-80" b="1">
                <a:latin typeface="Trebuchet MS"/>
                <a:cs typeface="Trebuchet MS"/>
                <a:hlinkClick r:id="rId12" action="ppaction://hlinksldjump"/>
              </a:rPr>
              <a:t>File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I/O································································································································146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13" action="ppaction://hlinksldjump"/>
              </a:rPr>
              <a:t>Import </a:t>
            </a:r>
            <a:r>
              <a:rPr dirty="0" sz="1000" spc="-90" b="1">
                <a:latin typeface="Trebuchet MS"/>
                <a:cs typeface="Trebuchet MS"/>
                <a:hlinkClick r:id="rId13" action="ppaction://hlinksldjump"/>
              </a:rPr>
              <a:t>Text </a:t>
            </a:r>
            <a:r>
              <a:rPr dirty="0" sz="1000" spc="-45" b="1">
                <a:latin typeface="Trebuchet MS"/>
                <a:cs typeface="Trebuchet MS"/>
                <a:hlinkClick r:id="rId13" action="ppaction://hlinksldjump"/>
              </a:rPr>
              <a:t>Data </a:t>
            </a:r>
            <a:r>
              <a:rPr dirty="0" sz="1000" spc="-75" b="1">
                <a:latin typeface="Trebuchet MS"/>
                <a:cs typeface="Trebuchet MS"/>
                <a:hlinkClick r:id="rId13" action="ppaction://hlinksldjump"/>
              </a:rPr>
              <a:t>Files </a:t>
            </a:r>
            <a:r>
              <a:rPr dirty="0" sz="1000" spc="-55" b="1">
                <a:latin typeface="Trebuchet MS"/>
                <a:cs typeface="Trebuchet MS"/>
                <a:hlinkClick r:id="rId13" action="ppaction://hlinksldjump"/>
              </a:rPr>
              <a:t>with </a:t>
            </a:r>
            <a:r>
              <a:rPr dirty="0" sz="1000" spc="-70" b="1">
                <a:latin typeface="Trebuchet MS"/>
                <a:cs typeface="Trebuchet MS"/>
                <a:hlinkClick r:id="rId13" action="ppaction://hlinksldjump"/>
              </a:rPr>
              <a:t>Low-Level </a:t>
            </a:r>
            <a:r>
              <a:rPr dirty="0" sz="1000" spc="-5" b="1">
                <a:latin typeface="Trebuchet MS"/>
                <a:cs typeface="Trebuchet MS"/>
                <a:hlinkClick r:id="rId13" action="ppaction://hlinksldjump"/>
              </a:rPr>
              <a:t>I/O</a:t>
            </a:r>
            <a:r>
              <a:rPr dirty="0" sz="1000" spc="-90" b="1">
                <a:latin typeface="Trebuchet MS"/>
                <a:cs typeface="Trebuchet MS"/>
                <a:hlinkClick r:id="rId13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3" action="ppaction://hlinksldjump"/>
              </a:rPr>
              <a:t>··························································································147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2400"/>
              </a:lnSpc>
              <a:spcBef>
                <a:spcPts val="425"/>
              </a:spcBef>
            </a:pPr>
            <a:r>
              <a:rPr dirty="0" sz="1200" spc="-70">
                <a:latin typeface="Trebuchet MS"/>
                <a:cs typeface="Trebuchet MS"/>
                <a:hlinkClick r:id="rId14" action="ppaction://hlinksldjump"/>
              </a:rPr>
              <a:t>19. </a:t>
            </a:r>
            <a:r>
              <a:rPr dirty="0" sz="1200" spc="-60">
                <a:latin typeface="Trebuchet MS"/>
                <a:cs typeface="Trebuchet MS"/>
                <a:hlinkClick r:id="rId14" action="ppaction://hlinksldjump"/>
              </a:rPr>
              <a:t>DATA </a:t>
            </a:r>
            <a:r>
              <a:rPr dirty="0" sz="1200" spc="-70">
                <a:latin typeface="Trebuchet MS"/>
                <a:cs typeface="Trebuchet MS"/>
                <a:hlinkClick r:id="rId14" action="ppaction://hlinksldjump"/>
              </a:rPr>
              <a:t>OUTPUT </a:t>
            </a:r>
            <a:r>
              <a:rPr dirty="0" sz="1200" spc="-140">
                <a:latin typeface="Trebuchet MS"/>
                <a:cs typeface="Trebuchet MS"/>
                <a:hlinkClick r:id="rId14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·················································································································152 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000" spc="-45" b="1">
                <a:latin typeface="Trebuchet MS"/>
                <a:cs typeface="Trebuchet MS"/>
                <a:hlinkClick r:id="rId15" action="ppaction://hlinksldjump"/>
              </a:rPr>
              <a:t>Writing to </a:t>
            </a:r>
            <a:r>
              <a:rPr dirty="0" sz="1000" spc="-50" b="1">
                <a:latin typeface="Trebuchet MS"/>
                <a:cs typeface="Trebuchet MS"/>
                <a:hlinkClick r:id="rId15" action="ppaction://hlinksldjump"/>
              </a:rPr>
              <a:t>Diary </a:t>
            </a:r>
            <a:r>
              <a:rPr dirty="0" sz="1000" spc="-105" b="1">
                <a:latin typeface="Trebuchet MS"/>
                <a:cs typeface="Trebuchet MS"/>
                <a:hlinkClick r:id="rId15" action="ppaction://hlinksldjump"/>
              </a:rPr>
              <a:t>Files···························································································································154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15" action="ppaction://hlinksldjump"/>
              </a:rPr>
              <a:t>Exporting </a:t>
            </a:r>
            <a:r>
              <a:rPr dirty="0" sz="1000" spc="-45" b="1">
                <a:latin typeface="Trebuchet MS"/>
                <a:cs typeface="Trebuchet MS"/>
                <a:hlinkClick r:id="rId15" action="ppaction://hlinksldjump"/>
              </a:rPr>
              <a:t>Data to </a:t>
            </a:r>
            <a:r>
              <a:rPr dirty="0" sz="1000" spc="-90" b="1">
                <a:latin typeface="Trebuchet MS"/>
                <a:cs typeface="Trebuchet MS"/>
                <a:hlinkClick r:id="rId15" action="ppaction://hlinksldjump"/>
              </a:rPr>
              <a:t>Text </a:t>
            </a:r>
            <a:r>
              <a:rPr dirty="0" sz="1000" spc="-40" b="1">
                <a:latin typeface="Trebuchet MS"/>
                <a:cs typeface="Trebuchet MS"/>
                <a:hlinkClick r:id="rId15" action="ppaction://hlinksldjump"/>
              </a:rPr>
              <a:t>Data </a:t>
            </a:r>
            <a:r>
              <a:rPr dirty="0" sz="1000" spc="-70" b="1">
                <a:latin typeface="Trebuchet MS"/>
                <a:cs typeface="Trebuchet MS"/>
                <a:hlinkClick r:id="rId15" action="ppaction://hlinksldjump"/>
              </a:rPr>
              <a:t>Files </a:t>
            </a:r>
            <a:r>
              <a:rPr dirty="0" sz="1000" spc="-50" b="1">
                <a:latin typeface="Trebuchet MS"/>
                <a:cs typeface="Trebuchet MS"/>
                <a:hlinkClick r:id="rId15" action="ppaction://hlinksldjump"/>
              </a:rPr>
              <a:t>with </a:t>
            </a:r>
            <a:r>
              <a:rPr dirty="0" sz="1000" spc="-70" b="1">
                <a:latin typeface="Trebuchet MS"/>
                <a:cs typeface="Trebuchet MS"/>
                <a:hlinkClick r:id="rId15" action="ppaction://hlinksldjump"/>
              </a:rPr>
              <a:t>Low-Level</a:t>
            </a:r>
            <a:r>
              <a:rPr dirty="0" sz="1000" spc="-210" b="1">
                <a:latin typeface="Trebuchet MS"/>
                <a:cs typeface="Trebuchet MS"/>
                <a:hlinkClick r:id="rId15" action="ppaction://hlinksldjump"/>
              </a:rPr>
              <a:t> </a:t>
            </a:r>
            <a:r>
              <a:rPr dirty="0" sz="1000" spc="-100" b="1">
                <a:latin typeface="Trebuchet MS"/>
                <a:cs typeface="Trebuchet MS"/>
                <a:hlinkClick r:id="rId15" action="ppaction://hlinksldjump"/>
              </a:rPr>
              <a:t>I/O··········································································154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200" spc="-70">
                <a:latin typeface="Trebuchet MS"/>
                <a:cs typeface="Trebuchet MS"/>
                <a:hlinkClick r:id="rId16" action="ppaction://hlinksldjump"/>
              </a:rPr>
              <a:t>20. </a:t>
            </a:r>
            <a:r>
              <a:rPr dirty="0" sz="1200" spc="220">
                <a:latin typeface="Trebuchet MS"/>
                <a:cs typeface="Trebuchet MS"/>
                <a:hlinkClick r:id="rId16" action="ppaction://hlinksldjump"/>
              </a:rPr>
              <a:t> </a:t>
            </a:r>
            <a:r>
              <a:rPr dirty="0" sz="1200" spc="-80">
                <a:latin typeface="Trebuchet MS"/>
                <a:cs typeface="Trebuchet MS"/>
                <a:hlinkClick r:id="rId16" action="ppaction://hlinksldjump"/>
              </a:rPr>
              <a:t>PLOTTING </a:t>
            </a:r>
            <a:r>
              <a:rPr dirty="0" sz="1200" spc="-145">
                <a:latin typeface="Trebuchet MS"/>
                <a:cs typeface="Trebuchet MS"/>
                <a:hlinkClick r:id="rId16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</a:t>
            </a:r>
            <a:r>
              <a:rPr dirty="0" sz="1200" spc="-225">
                <a:latin typeface="Trebuchet MS"/>
                <a:cs typeface="Trebuchet MS"/>
                <a:hlinkClick r:id="rId16" action="ppaction://hlinksldjump"/>
              </a:rPr>
              <a:t> </a:t>
            </a:r>
            <a:r>
              <a:rPr dirty="0" sz="1200" spc="-35">
                <a:latin typeface="Trebuchet MS"/>
                <a:cs typeface="Trebuchet MS"/>
                <a:hlinkClick r:id="rId16" action="ppaction://hlinksldjump"/>
              </a:rPr>
              <a:t>156</a:t>
            </a:r>
            <a:endParaRPr sz="1200">
              <a:latin typeface="Trebuchet MS"/>
              <a:cs typeface="Trebuchet MS"/>
            </a:endParaRPr>
          </a:p>
          <a:p>
            <a:pPr algn="just" marL="299085" marR="7620">
              <a:lnSpc>
                <a:spcPct val="209800"/>
              </a:lnSpc>
              <a:spcBef>
                <a:spcPts val="45"/>
              </a:spcBef>
            </a:pPr>
            <a:r>
              <a:rPr dirty="0" sz="1000" spc="-50" b="1">
                <a:latin typeface="Trebuchet MS"/>
                <a:cs typeface="Trebuchet MS"/>
                <a:hlinkClick r:id="rId17" action="ppaction://hlinksldjump"/>
              </a:rPr>
              <a:t>Adding </a:t>
            </a:r>
            <a:r>
              <a:rPr dirty="0" sz="1000" spc="-80" b="1">
                <a:latin typeface="Trebuchet MS"/>
                <a:cs typeface="Trebuchet MS"/>
                <a:hlinkClick r:id="rId17" action="ppaction://hlinksldjump"/>
              </a:rPr>
              <a:t>Title, </a:t>
            </a:r>
            <a:r>
              <a:rPr dirty="0" sz="1000" spc="-70" b="1">
                <a:latin typeface="Trebuchet MS"/>
                <a:cs typeface="Trebuchet MS"/>
                <a:hlinkClick r:id="rId17" action="ppaction://hlinksldjump"/>
              </a:rPr>
              <a:t>Labels, </a:t>
            </a:r>
            <a:r>
              <a:rPr dirty="0" sz="1000" spc="-55" b="1">
                <a:latin typeface="Trebuchet MS"/>
                <a:cs typeface="Trebuchet MS"/>
                <a:hlinkClick r:id="rId17" action="ppaction://hlinksldjump"/>
              </a:rPr>
              <a:t>Grid </a:t>
            </a:r>
            <a:r>
              <a:rPr dirty="0" sz="1000" spc="-80" b="1">
                <a:latin typeface="Trebuchet MS"/>
                <a:cs typeface="Trebuchet MS"/>
                <a:hlinkClick r:id="rId17" action="ppaction://hlinksldjump"/>
              </a:rPr>
              <a:t>Lines, </a:t>
            </a:r>
            <a:r>
              <a:rPr dirty="0" sz="1000" spc="-50" b="1">
                <a:latin typeface="Trebuchet MS"/>
                <a:cs typeface="Trebuchet MS"/>
                <a:hlinkClick r:id="rId17" action="ppaction://hlinksldjump"/>
              </a:rPr>
              <a:t>and </a:t>
            </a:r>
            <a:r>
              <a:rPr dirty="0" sz="1000" spc="-55" b="1">
                <a:latin typeface="Trebuchet MS"/>
                <a:cs typeface="Trebuchet MS"/>
                <a:hlinkClick r:id="rId17" action="ppaction://hlinksldjump"/>
              </a:rPr>
              <a:t>Scaling </a:t>
            </a:r>
            <a:r>
              <a:rPr dirty="0" sz="1000" spc="-45" b="1">
                <a:latin typeface="Trebuchet MS"/>
                <a:cs typeface="Trebuchet MS"/>
                <a:hlinkClick r:id="rId17" action="ppaction://hlinksldjump"/>
              </a:rPr>
              <a:t>on </a:t>
            </a:r>
            <a:r>
              <a:rPr dirty="0" sz="1000" spc="-65" b="1">
                <a:latin typeface="Trebuchet MS"/>
                <a:cs typeface="Trebuchet MS"/>
                <a:hlinkClick r:id="rId17" action="ppaction://hlinksldjump"/>
              </a:rPr>
              <a:t>the </a:t>
            </a:r>
            <a:r>
              <a:rPr dirty="0" sz="1000" spc="-100" b="1">
                <a:latin typeface="Trebuchet MS"/>
                <a:cs typeface="Trebuchet MS"/>
                <a:hlinkClick r:id="rId17" action="ppaction://hlinksldjump"/>
              </a:rPr>
              <a:t>Graph···································································158 </a:t>
            </a:r>
            <a:r>
              <a:rPr dirty="0" sz="1000" spc="-100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18" action="ppaction://hlinksldjump"/>
              </a:rPr>
              <a:t>Drawing </a:t>
            </a:r>
            <a:r>
              <a:rPr dirty="0" sz="1000" spc="-35" b="1">
                <a:latin typeface="Trebuchet MS"/>
                <a:cs typeface="Trebuchet MS"/>
                <a:hlinkClick r:id="rId18" action="ppaction://hlinksldjump"/>
              </a:rPr>
              <a:t>Multiple </a:t>
            </a:r>
            <a:r>
              <a:rPr dirty="0" sz="1000" spc="-65" b="1">
                <a:latin typeface="Trebuchet MS"/>
                <a:cs typeface="Trebuchet MS"/>
                <a:hlinkClick r:id="rId18" action="ppaction://hlinksldjump"/>
              </a:rPr>
              <a:t>Functions </a:t>
            </a:r>
            <a:r>
              <a:rPr dirty="0" sz="1000" spc="-45" b="1">
                <a:latin typeface="Trebuchet MS"/>
                <a:cs typeface="Trebuchet MS"/>
                <a:hlinkClick r:id="rId18" action="ppaction://hlinksldjump"/>
              </a:rPr>
              <a:t>on </a:t>
            </a:r>
            <a:r>
              <a:rPr dirty="0" sz="1000" spc="-65" b="1">
                <a:latin typeface="Trebuchet MS"/>
                <a:cs typeface="Trebuchet MS"/>
                <a:hlinkClick r:id="rId18" action="ppaction://hlinksldjump"/>
              </a:rPr>
              <a:t>the </a:t>
            </a:r>
            <a:r>
              <a:rPr dirty="0" sz="1000" spc="-50" b="1">
                <a:latin typeface="Trebuchet MS"/>
                <a:cs typeface="Trebuchet MS"/>
                <a:hlinkClick r:id="rId18" action="ppaction://hlinksldjump"/>
              </a:rPr>
              <a:t>Same </a:t>
            </a:r>
            <a:r>
              <a:rPr dirty="0" sz="1000" spc="-55" b="1">
                <a:latin typeface="Trebuchet MS"/>
                <a:cs typeface="Trebuchet MS"/>
                <a:hlinkClick r:id="rId18" action="ppaction://hlinksldjump"/>
              </a:rPr>
              <a:t>Graph </a:t>
            </a:r>
            <a:r>
              <a:rPr dirty="0" sz="1000" spc="-105" b="1">
                <a:latin typeface="Trebuchet MS"/>
                <a:cs typeface="Trebuchet MS"/>
                <a:hlinkClick r:id="rId18" action="ppaction://hlinksldjump"/>
              </a:rPr>
              <a:t>·················································································159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9" action="ppaction://hlinksldjump"/>
              </a:rPr>
              <a:t>Setting Colors </a:t>
            </a:r>
            <a:r>
              <a:rPr dirty="0" sz="1000" spc="-45" b="1">
                <a:latin typeface="Trebuchet MS"/>
                <a:cs typeface="Trebuchet MS"/>
                <a:hlinkClick r:id="rId19" action="ppaction://hlinksldjump"/>
              </a:rPr>
              <a:t>on </a:t>
            </a:r>
            <a:r>
              <a:rPr dirty="0" sz="1000" spc="-55" b="1">
                <a:latin typeface="Trebuchet MS"/>
                <a:cs typeface="Trebuchet MS"/>
                <a:hlinkClick r:id="rId19" action="ppaction://hlinksldjump"/>
              </a:rPr>
              <a:t>Graph </a:t>
            </a:r>
            <a:r>
              <a:rPr dirty="0" sz="1000" spc="-105" b="1">
                <a:latin typeface="Trebuchet MS"/>
                <a:cs typeface="Trebuchet MS"/>
                <a:hlinkClick r:id="rId1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······················································································································160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20" action="ppaction://hlinksldjump"/>
              </a:rPr>
              <a:t>Setting Axis Scales </a:t>
            </a:r>
            <a:r>
              <a:rPr dirty="0" sz="1000" spc="-105" b="1">
                <a:latin typeface="Trebuchet MS"/>
                <a:cs typeface="Trebuchet MS"/>
                <a:hlinkClick r:id="rId2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·······························································································································161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21" action="ppaction://hlinksldjump"/>
              </a:rPr>
              <a:t>Generating </a:t>
            </a:r>
            <a:r>
              <a:rPr dirty="0" sz="1000" spc="-50" b="1">
                <a:latin typeface="Trebuchet MS"/>
                <a:cs typeface="Trebuchet MS"/>
                <a:hlinkClick r:id="rId21" action="ppaction://hlinksldjump"/>
              </a:rPr>
              <a:t>Sub-Plots</a:t>
            </a:r>
            <a:r>
              <a:rPr dirty="0" sz="1000" spc="-100" b="1">
                <a:latin typeface="Trebuchet MS"/>
                <a:cs typeface="Trebuchet MS"/>
                <a:hlinkClick r:id="rId21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21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··························································································································162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4599"/>
              </a:lnSpc>
              <a:spcBef>
                <a:spcPts val="395"/>
              </a:spcBef>
            </a:pPr>
            <a:r>
              <a:rPr dirty="0" sz="1200" spc="-70">
                <a:latin typeface="Trebuchet MS"/>
                <a:cs typeface="Trebuchet MS"/>
                <a:hlinkClick r:id="rId22" action="ppaction://hlinksldjump"/>
              </a:rPr>
              <a:t>21.</a:t>
            </a:r>
            <a:r>
              <a:rPr dirty="0" sz="1200" spc="220">
                <a:latin typeface="Trebuchet MS"/>
                <a:cs typeface="Trebuchet MS"/>
                <a:hlinkClick r:id="rId22" action="ppaction://hlinksldjump"/>
              </a:rPr>
              <a:t> </a:t>
            </a:r>
            <a:r>
              <a:rPr dirty="0" sz="1200" spc="-65">
                <a:latin typeface="Trebuchet MS"/>
                <a:cs typeface="Trebuchet MS"/>
                <a:hlinkClick r:id="rId22" action="ppaction://hlinksldjump"/>
              </a:rPr>
              <a:t>GRAPHICS </a:t>
            </a:r>
            <a:r>
              <a:rPr dirty="0" sz="1200" spc="-145">
                <a:latin typeface="Trebuchet MS"/>
                <a:cs typeface="Trebuchet MS"/>
                <a:hlinkClick r:id="rId2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 </a:t>
            </a:r>
            <a:r>
              <a:rPr dirty="0" sz="1200" spc="-35">
                <a:latin typeface="Trebuchet MS"/>
                <a:cs typeface="Trebuchet MS"/>
                <a:hlinkClick r:id="rId22" action="ppaction://hlinksldjump"/>
              </a:rPr>
              <a:t>164 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22" action="ppaction://hlinksldjump"/>
              </a:rPr>
              <a:t>Drawing Bar </a:t>
            </a:r>
            <a:r>
              <a:rPr dirty="0" sz="1000" spc="-60" b="1">
                <a:latin typeface="Trebuchet MS"/>
                <a:cs typeface="Trebuchet MS"/>
                <a:hlinkClick r:id="rId22" action="ppaction://hlinksldjump"/>
              </a:rPr>
              <a:t>Charts </a:t>
            </a:r>
            <a:r>
              <a:rPr dirty="0" sz="1000" spc="-105" b="1">
                <a:latin typeface="Trebuchet MS"/>
                <a:cs typeface="Trebuchet MS"/>
                <a:hlinkClick r:id="rId2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·····························································································································164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23" action="ppaction://hlinksldjump"/>
              </a:rPr>
              <a:t>Drawing </a:t>
            </a:r>
            <a:r>
              <a:rPr dirty="0" sz="1000" spc="-55" b="1">
                <a:latin typeface="Trebuchet MS"/>
                <a:cs typeface="Trebuchet MS"/>
                <a:hlinkClick r:id="rId23" action="ppaction://hlinksldjump"/>
              </a:rPr>
              <a:t>Contours </a:t>
            </a:r>
            <a:r>
              <a:rPr dirty="0" sz="1000" spc="-105" b="1">
                <a:latin typeface="Trebuchet MS"/>
                <a:cs typeface="Trebuchet MS"/>
                <a:hlinkClick r:id="rId23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·······························································································································165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24" action="ppaction://hlinksldjump"/>
              </a:rPr>
              <a:t>Three-Dimensional </a:t>
            </a:r>
            <a:r>
              <a:rPr dirty="0" sz="1000" spc="-50" b="1">
                <a:latin typeface="Trebuchet MS"/>
                <a:cs typeface="Trebuchet MS"/>
                <a:hlinkClick r:id="rId24" action="ppaction://hlinksldjump"/>
              </a:rPr>
              <a:t>Plots</a:t>
            </a:r>
            <a:r>
              <a:rPr dirty="0" sz="1000" spc="-135" b="1">
                <a:latin typeface="Trebuchet MS"/>
                <a:cs typeface="Trebuchet MS"/>
                <a:hlinkClick r:id="rId24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24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·····················································································································167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1638" y="9313426"/>
            <a:ext cx="17208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Verdana"/>
                <a:cs typeface="Verdana"/>
              </a:rPr>
              <a:t>6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362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6129"/>
                <a:gridCol w="2428240"/>
              </a:tblGrid>
              <a:tr h="117983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If... elseif...elseif...else...end</a:t>
                      </a:r>
                      <a:r>
                        <a:rPr dirty="0" sz="1100" spc="-2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statements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1594">
                        <a:lnSpc>
                          <a:spcPct val="109100"/>
                        </a:lnSpc>
                        <a:spcBef>
                          <a:spcPts val="509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 can be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followed  by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(or more) optional  elseif... and an else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statement,  which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very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useful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to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test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various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conditions.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769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nested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statements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0960">
                        <a:lnSpc>
                          <a:spcPct val="109100"/>
                        </a:lnSpc>
                        <a:spcBef>
                          <a:spcPts val="505"/>
                        </a:spcBef>
                        <a:tabLst>
                          <a:tab pos="1104265" algn="l"/>
                          <a:tab pos="2111375" algn="l"/>
                        </a:tabLst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You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use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elseif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inside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another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if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elseif</a:t>
                      </a:r>
                      <a:r>
                        <a:rPr dirty="0" sz="1100" spc="-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statement(s).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switch</a:t>
                      </a:r>
                      <a:r>
                        <a:rPr dirty="0" sz="1100" spc="-2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statement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2865">
                        <a:lnSpc>
                          <a:spcPct val="108600"/>
                        </a:lnSpc>
                        <a:spcBef>
                          <a:spcPts val="5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switch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allows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variable to be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tested for</a:t>
                      </a:r>
                      <a:r>
                        <a:rPr dirty="0" sz="1100" spc="-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equality  against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list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54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nested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switch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statements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2865">
                        <a:lnSpc>
                          <a:spcPct val="109100"/>
                        </a:lnSpc>
                        <a:spcBef>
                          <a:spcPts val="505"/>
                        </a:spcBef>
                        <a:tabLst>
                          <a:tab pos="1104265" algn="l"/>
                          <a:tab pos="2111375" algn="l"/>
                        </a:tabLst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You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use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switch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inside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another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switch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statement(s).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4817490"/>
            <a:ext cx="5795010" cy="1340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if...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	</a:t>
            </a:r>
            <a:endParaRPr sz="1800">
              <a:latin typeface="Arial"/>
              <a:cs typeface="Arial"/>
            </a:endParaRPr>
          </a:p>
          <a:p>
            <a:pPr marL="30480" marR="25400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 b="1">
                <a:latin typeface="Verdana"/>
                <a:cs typeface="Verdana"/>
              </a:rPr>
              <a:t>if ... </a:t>
            </a:r>
            <a:r>
              <a:rPr dirty="0" sz="1100" b="1">
                <a:latin typeface="Verdana"/>
                <a:cs typeface="Verdana"/>
              </a:rPr>
              <a:t>end </a:t>
            </a:r>
            <a:r>
              <a:rPr dirty="0" sz="1100">
                <a:latin typeface="Verdana"/>
                <a:cs typeface="Verdana"/>
              </a:rPr>
              <a:t>statement consists of an </a:t>
            </a:r>
            <a:r>
              <a:rPr dirty="0" sz="1100" spc="-5" b="1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statement and a </a:t>
            </a:r>
            <a:r>
              <a:rPr dirty="0" sz="1100" spc="-5">
                <a:latin typeface="Verdana"/>
                <a:cs typeface="Verdana"/>
              </a:rPr>
              <a:t>boolean expression  followed by </a:t>
            </a:r>
            <a:r>
              <a:rPr dirty="0" sz="1100">
                <a:latin typeface="Verdana"/>
                <a:cs typeface="Verdana"/>
              </a:rPr>
              <a:t>one or more </a:t>
            </a:r>
            <a:r>
              <a:rPr dirty="0" sz="1100" spc="-5">
                <a:latin typeface="Verdana"/>
                <a:cs typeface="Verdana"/>
              </a:rPr>
              <a:t>statements.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delimited by the </a:t>
            </a:r>
            <a:r>
              <a:rPr dirty="0" sz="1100" b="1">
                <a:latin typeface="Verdana"/>
                <a:cs typeface="Verdana"/>
              </a:rPr>
              <a:t>end</a:t>
            </a:r>
            <a:r>
              <a:rPr dirty="0" sz="1100" spc="-12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statement.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of an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6319392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330">
                <a:latin typeface="Arial"/>
                <a:cs typeface="Arial"/>
              </a:rPr>
              <a:t>if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&lt;expression&gt;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statement</a:t>
            </a:r>
            <a:r>
              <a:rPr dirty="0" sz="1100" spc="80">
                <a:latin typeface="Arial"/>
                <a:cs typeface="Arial"/>
              </a:rPr>
              <a:t>(</a:t>
            </a:r>
            <a:r>
              <a:rPr dirty="0" sz="900" spc="80">
                <a:latin typeface="Arial"/>
                <a:cs typeface="Arial"/>
              </a:rPr>
              <a:t>s</a:t>
            </a:r>
            <a:r>
              <a:rPr dirty="0" sz="1100" spc="80">
                <a:latin typeface="Arial"/>
                <a:cs typeface="Arial"/>
              </a:rPr>
              <a:t>) </a:t>
            </a:r>
            <a:r>
              <a:rPr dirty="0" sz="900" spc="175">
                <a:latin typeface="Arial"/>
                <a:cs typeface="Arial"/>
              </a:rPr>
              <a:t>will </a:t>
            </a:r>
            <a:r>
              <a:rPr dirty="0" sz="900" spc="40">
                <a:latin typeface="Arial"/>
                <a:cs typeface="Arial"/>
              </a:rPr>
              <a:t>execute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marL="73025" marR="4797425">
              <a:lnSpc>
                <a:spcPts val="2500"/>
              </a:lnSpc>
              <a:spcBef>
                <a:spcPts val="265"/>
              </a:spcBef>
            </a:pPr>
            <a:r>
              <a:rPr dirty="0" sz="1100" spc="-40">
                <a:latin typeface="Arial"/>
                <a:cs typeface="Arial"/>
              </a:rPr>
              <a:t>&lt;</a:t>
            </a:r>
            <a:r>
              <a:rPr dirty="0" sz="1100" spc="45">
                <a:latin typeface="Arial"/>
                <a:cs typeface="Arial"/>
              </a:rPr>
              <a:t>s</a:t>
            </a:r>
            <a:r>
              <a:rPr dirty="0" sz="1100" spc="300">
                <a:latin typeface="Arial"/>
                <a:cs typeface="Arial"/>
              </a:rPr>
              <a:t>t</a:t>
            </a:r>
            <a:r>
              <a:rPr dirty="0" sz="1100" spc="-15">
                <a:latin typeface="Arial"/>
                <a:cs typeface="Arial"/>
              </a:rPr>
              <a:t>a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320">
                <a:latin typeface="Arial"/>
                <a:cs typeface="Arial"/>
              </a:rPr>
              <a:t>m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-25">
                <a:latin typeface="Arial"/>
                <a:cs typeface="Arial"/>
              </a:rPr>
              <a:t>&gt;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721955"/>
            <a:ext cx="57550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expression evaluates to true, then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block </a:t>
            </a:r>
            <a:r>
              <a:rPr dirty="0" sz="1100">
                <a:latin typeface="Verdana"/>
                <a:cs typeface="Verdana"/>
              </a:rPr>
              <a:t>of code </a:t>
            </a:r>
            <a:r>
              <a:rPr dirty="0" sz="1100" spc="-5">
                <a:latin typeface="Verdana"/>
                <a:cs typeface="Verdana"/>
              </a:rPr>
              <a:t>inside the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statement  </a:t>
            </a:r>
            <a:r>
              <a:rPr dirty="0" sz="1100" spc="-5">
                <a:latin typeface="Verdana"/>
                <a:cs typeface="Verdana"/>
              </a:rPr>
              <a:t>will be </a:t>
            </a:r>
            <a:r>
              <a:rPr dirty="0" sz="1100">
                <a:latin typeface="Verdana"/>
                <a:cs typeface="Verdana"/>
              </a:rPr>
              <a:t>executed. If </a:t>
            </a:r>
            <a:r>
              <a:rPr dirty="0" sz="1100" spc="-5">
                <a:latin typeface="Verdana"/>
                <a:cs typeface="Verdana"/>
              </a:rPr>
              <a:t>the expression evaluates to false, then the first </a:t>
            </a:r>
            <a:r>
              <a:rPr dirty="0" sz="1100">
                <a:latin typeface="Verdana"/>
                <a:cs typeface="Verdana"/>
              </a:rPr>
              <a:t>set of code  </a:t>
            </a:r>
            <a:r>
              <a:rPr dirty="0" sz="1100" spc="-5">
                <a:latin typeface="Verdana"/>
                <a:cs typeface="Verdana"/>
              </a:rPr>
              <a:t>after the </a:t>
            </a:r>
            <a:r>
              <a:rPr dirty="0" sz="1100">
                <a:latin typeface="Verdana"/>
                <a:cs typeface="Verdana"/>
              </a:rPr>
              <a:t>end statement will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executed.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44626"/>
            <a:ext cx="1026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Flow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Diagram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349092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046598"/>
            <a:ext cx="5800090" cy="22231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check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75">
                <a:latin typeface="Arial"/>
                <a:cs typeface="Arial"/>
              </a:rPr>
              <a:t>using </a:t>
            </a:r>
            <a:r>
              <a:rPr dirty="0" sz="1100" spc="325">
                <a:latin typeface="Arial"/>
                <a:cs typeface="Arial"/>
              </a:rPr>
              <a:t>if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statement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&lt;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 marL="511809" marR="2326005" indent="-251460">
              <a:lnSpc>
                <a:spcPts val="2500"/>
              </a:lnSpc>
              <a:spcBef>
                <a:spcPts val="26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true </a:t>
            </a:r>
            <a:r>
              <a:rPr dirty="0" sz="1100" spc="65">
                <a:latin typeface="Arial"/>
                <a:cs typeface="Arial"/>
              </a:rPr>
              <a:t>then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100">
                <a:latin typeface="Arial"/>
                <a:cs typeface="Arial"/>
              </a:rPr>
              <a:t>following  </a:t>
            </a:r>
            <a:r>
              <a:rPr dirty="0" sz="900" spc="180">
                <a:latin typeface="Arial"/>
                <a:cs typeface="Arial"/>
              </a:rPr>
              <a:t>fprintf</a:t>
            </a:r>
            <a:r>
              <a:rPr dirty="0" sz="1100" spc="180">
                <a:latin typeface="Arial"/>
                <a:cs typeface="Arial"/>
              </a:rPr>
              <a:t>('a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10">
                <a:latin typeface="Arial"/>
                <a:cs typeface="Arial"/>
              </a:rPr>
              <a:t>less </a:t>
            </a:r>
            <a:r>
              <a:rPr dirty="0" sz="1100" spc="65">
                <a:latin typeface="Arial"/>
                <a:cs typeface="Arial"/>
              </a:rPr>
              <a:t>than </a:t>
            </a:r>
            <a:r>
              <a:rPr dirty="0" sz="1100" spc="135">
                <a:latin typeface="Arial"/>
                <a:cs typeface="Arial"/>
              </a:rPr>
              <a:t>20\n'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 marL="260350">
              <a:lnSpc>
                <a:spcPct val="100000"/>
              </a:lnSpc>
              <a:spcBef>
                <a:spcPts val="880"/>
              </a:spcBef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155">
                <a:latin typeface="Arial"/>
                <a:cs typeface="Arial"/>
              </a:rPr>
              <a:t>fprintf</a:t>
            </a:r>
            <a:r>
              <a:rPr dirty="0" sz="1100" spc="155">
                <a:latin typeface="Arial"/>
                <a:cs typeface="Arial"/>
              </a:rPr>
              <a:t>('value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00">
                <a:latin typeface="Arial"/>
                <a:cs typeface="Arial"/>
              </a:rPr>
              <a:t>%d\n',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900" spc="170">
                <a:latin typeface="Arial"/>
                <a:cs typeface="Arial"/>
              </a:rPr>
              <a:t>a</a:t>
            </a:r>
            <a:r>
              <a:rPr dirty="0" sz="1100" spc="17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410450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766049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90">
                <a:latin typeface="Arial"/>
                <a:cs typeface="Arial"/>
              </a:rPr>
              <a:t>less </a:t>
            </a:r>
            <a:r>
              <a:rPr dirty="0" sz="900" spc="55">
                <a:latin typeface="Arial"/>
                <a:cs typeface="Arial"/>
              </a:rPr>
              <a:t>than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0988" y="1219199"/>
            <a:ext cx="2418588" cy="3057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62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883665"/>
            <a:ext cx="5795010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if...else...end</a:t>
            </a:r>
            <a:r>
              <a:rPr dirty="0" u="sng" sz="18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	</a:t>
            </a:r>
            <a:endParaRPr sz="1800">
              <a:latin typeface="Arial"/>
              <a:cs typeface="Arial"/>
            </a:endParaRPr>
          </a:p>
          <a:p>
            <a:pPr marL="30480" marR="2286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statement can </a:t>
            </a:r>
            <a:r>
              <a:rPr dirty="0" sz="1100" spc="-5">
                <a:latin typeface="Verdana"/>
                <a:cs typeface="Verdana"/>
              </a:rPr>
              <a:t>be followed by </a:t>
            </a:r>
            <a:r>
              <a:rPr dirty="0" sz="1100">
                <a:latin typeface="Verdana"/>
                <a:cs typeface="Verdana"/>
              </a:rPr>
              <a:t>an optional else </a:t>
            </a:r>
            <a:r>
              <a:rPr dirty="0" sz="1100" spc="-5">
                <a:latin typeface="Verdana"/>
                <a:cs typeface="Verdana"/>
              </a:rPr>
              <a:t>statement, which </a:t>
            </a:r>
            <a:r>
              <a:rPr dirty="0" sz="1100">
                <a:latin typeface="Verdana"/>
                <a:cs typeface="Verdana"/>
              </a:rPr>
              <a:t>executes  </a:t>
            </a:r>
            <a:r>
              <a:rPr dirty="0" sz="1100" spc="-5">
                <a:latin typeface="Verdana"/>
                <a:cs typeface="Verdana"/>
              </a:rPr>
              <a:t>when the expression is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false.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of an </a:t>
            </a:r>
            <a:r>
              <a:rPr dirty="0" sz="1100" spc="-5">
                <a:latin typeface="Verdana"/>
                <a:cs typeface="Verdana"/>
              </a:rPr>
              <a:t>if...else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MATLAB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2385313"/>
            <a:ext cx="5800090" cy="22225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30">
                <a:latin typeface="Arial"/>
                <a:cs typeface="Arial"/>
              </a:rPr>
              <a:t>if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&lt;expression&gt;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statement</a:t>
            </a:r>
            <a:r>
              <a:rPr dirty="0" sz="1100" spc="80">
                <a:latin typeface="Arial"/>
                <a:cs typeface="Arial"/>
              </a:rPr>
              <a:t>(</a:t>
            </a:r>
            <a:r>
              <a:rPr dirty="0" sz="900" spc="80">
                <a:latin typeface="Arial"/>
                <a:cs typeface="Arial"/>
              </a:rPr>
              <a:t>s</a:t>
            </a:r>
            <a:r>
              <a:rPr dirty="0" sz="1100" spc="80">
                <a:latin typeface="Arial"/>
                <a:cs typeface="Arial"/>
              </a:rPr>
              <a:t>) </a:t>
            </a:r>
            <a:r>
              <a:rPr dirty="0" sz="900" spc="175">
                <a:latin typeface="Arial"/>
                <a:cs typeface="Arial"/>
              </a:rPr>
              <a:t>will </a:t>
            </a:r>
            <a:r>
              <a:rPr dirty="0" sz="900" spc="40">
                <a:latin typeface="Arial"/>
                <a:cs typeface="Arial"/>
              </a:rPr>
              <a:t>execute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marL="73025" marR="4781550">
              <a:lnSpc>
                <a:spcPts val="2500"/>
              </a:lnSpc>
              <a:spcBef>
                <a:spcPts val="265"/>
              </a:spcBef>
            </a:pPr>
            <a:r>
              <a:rPr dirty="0" sz="1100" spc="-35">
                <a:latin typeface="Arial"/>
                <a:cs typeface="Arial"/>
              </a:rPr>
              <a:t>&lt;</a:t>
            </a:r>
            <a:r>
              <a:rPr dirty="0" sz="900" spc="25">
                <a:latin typeface="Arial"/>
                <a:cs typeface="Arial"/>
              </a:rPr>
              <a:t>stateme</a:t>
            </a:r>
            <a:r>
              <a:rPr dirty="0" sz="900" spc="35">
                <a:latin typeface="Arial"/>
                <a:cs typeface="Arial"/>
              </a:rPr>
              <a:t>n</a:t>
            </a:r>
            <a:r>
              <a:rPr dirty="0" sz="900" spc="235">
                <a:latin typeface="Arial"/>
                <a:cs typeface="Arial"/>
              </a:rPr>
              <a:t>t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s</a:t>
            </a:r>
            <a:r>
              <a:rPr dirty="0" sz="1100" spc="85">
                <a:latin typeface="Arial"/>
                <a:cs typeface="Arial"/>
              </a:rPr>
              <a:t>)&gt;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65">
                <a:latin typeface="Arial"/>
                <a:cs typeface="Arial"/>
              </a:rPr>
              <a:t>&lt;</a:t>
            </a:r>
            <a:r>
              <a:rPr dirty="0" sz="900" spc="65">
                <a:latin typeface="Arial"/>
                <a:cs typeface="Arial"/>
              </a:rPr>
              <a:t>statement</a:t>
            </a:r>
            <a:r>
              <a:rPr dirty="0" sz="1100" spc="65">
                <a:latin typeface="Arial"/>
                <a:cs typeface="Arial"/>
              </a:rPr>
              <a:t>(</a:t>
            </a:r>
            <a:r>
              <a:rPr dirty="0" sz="900" spc="65">
                <a:latin typeface="Arial"/>
                <a:cs typeface="Arial"/>
              </a:rPr>
              <a:t>s</a:t>
            </a:r>
            <a:r>
              <a:rPr dirty="0" sz="1100" spc="65">
                <a:latin typeface="Arial"/>
                <a:cs typeface="Arial"/>
              </a:rPr>
              <a:t>)&gt;</a:t>
            </a:r>
            <a:endParaRPr sz="1100">
              <a:latin typeface="Arial"/>
              <a:cs typeface="Arial"/>
            </a:endParaRPr>
          </a:p>
          <a:p>
            <a:pPr marL="73025" marR="1555750">
              <a:lnSpc>
                <a:spcPts val="2500"/>
              </a:lnSpc>
              <a:spcBef>
                <a:spcPts val="26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900" spc="80">
                <a:latin typeface="Arial"/>
                <a:cs typeface="Arial"/>
              </a:rPr>
              <a:t>statement</a:t>
            </a:r>
            <a:r>
              <a:rPr dirty="0" sz="1100" spc="80">
                <a:latin typeface="Arial"/>
                <a:cs typeface="Arial"/>
              </a:rPr>
              <a:t>(</a:t>
            </a:r>
            <a:r>
              <a:rPr dirty="0" sz="900" spc="80">
                <a:latin typeface="Arial"/>
                <a:cs typeface="Arial"/>
              </a:rPr>
              <a:t>s</a:t>
            </a:r>
            <a:r>
              <a:rPr dirty="0" sz="1100" spc="80">
                <a:latin typeface="Arial"/>
                <a:cs typeface="Arial"/>
              </a:rPr>
              <a:t>) </a:t>
            </a:r>
            <a:r>
              <a:rPr dirty="0" sz="900" spc="175">
                <a:latin typeface="Arial"/>
                <a:cs typeface="Arial"/>
              </a:rPr>
              <a:t>will </a:t>
            </a:r>
            <a:r>
              <a:rPr dirty="0" sz="900" spc="40">
                <a:latin typeface="Arial"/>
                <a:cs typeface="Arial"/>
              </a:rPr>
              <a:t>execute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5">
                <a:latin typeface="Arial"/>
                <a:cs typeface="Arial"/>
              </a:rPr>
              <a:t>false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737328"/>
            <a:ext cx="5753735" cy="734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boolean expression evaluates to true, then the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block of code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 spc="-5">
                <a:latin typeface="Verdana"/>
                <a:cs typeface="Verdana"/>
              </a:rPr>
              <a:t>be  </a:t>
            </a:r>
            <a:r>
              <a:rPr dirty="0" sz="1100">
                <a:latin typeface="Verdana"/>
                <a:cs typeface="Verdana"/>
              </a:rPr>
              <a:t>executed, </a:t>
            </a:r>
            <a:r>
              <a:rPr dirty="0" sz="1100" spc="-5">
                <a:latin typeface="Verdana"/>
                <a:cs typeface="Verdana"/>
              </a:rPr>
              <a:t>otherwise else </a:t>
            </a:r>
            <a:r>
              <a:rPr dirty="0" sz="1100">
                <a:latin typeface="Verdana"/>
                <a:cs typeface="Verdana"/>
              </a:rPr>
              <a:t>block of code will </a:t>
            </a:r>
            <a:r>
              <a:rPr dirty="0" sz="1100" spc="-5">
                <a:latin typeface="Verdana"/>
                <a:cs typeface="Verdana"/>
              </a:rPr>
              <a:t>be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executed.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Flow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Diagram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667219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80132" y="5536691"/>
            <a:ext cx="2391156" cy="3058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63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1705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100;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check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condition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&lt;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 marL="511809" marR="2011680" indent="62230">
              <a:lnSpc>
                <a:spcPts val="2500"/>
              </a:lnSpc>
              <a:spcBef>
                <a:spcPts val="26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true </a:t>
            </a:r>
            <a:r>
              <a:rPr dirty="0" sz="1100" spc="65">
                <a:latin typeface="Arial"/>
                <a:cs typeface="Arial"/>
              </a:rPr>
              <a:t>then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900" spc="65">
                <a:latin typeface="Arial"/>
                <a:cs typeface="Arial"/>
              </a:rPr>
              <a:t>the </a:t>
            </a:r>
            <a:r>
              <a:rPr dirty="0" sz="900" spc="100">
                <a:latin typeface="Arial"/>
                <a:cs typeface="Arial"/>
              </a:rPr>
              <a:t>following  </a:t>
            </a:r>
            <a:r>
              <a:rPr dirty="0" sz="900" spc="180">
                <a:latin typeface="Arial"/>
                <a:cs typeface="Arial"/>
              </a:rPr>
              <a:t>fprintf</a:t>
            </a:r>
            <a:r>
              <a:rPr dirty="0" sz="1100" spc="180">
                <a:latin typeface="Arial"/>
                <a:cs typeface="Arial"/>
              </a:rPr>
              <a:t>('a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10">
                <a:latin typeface="Arial"/>
                <a:cs typeface="Arial"/>
              </a:rPr>
              <a:t>less </a:t>
            </a:r>
            <a:r>
              <a:rPr dirty="0" sz="1100" spc="65">
                <a:latin typeface="Arial"/>
                <a:cs typeface="Arial"/>
              </a:rPr>
              <a:t>than </a:t>
            </a:r>
            <a:r>
              <a:rPr dirty="0" sz="1100" spc="135">
                <a:latin typeface="Arial"/>
                <a:cs typeface="Arial"/>
              </a:rPr>
              <a:t>20\n'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 marL="260350">
              <a:lnSpc>
                <a:spcPct val="100000"/>
              </a:lnSpc>
              <a:spcBef>
                <a:spcPts val="880"/>
              </a:spcBef>
            </a:pP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 marL="511809" marR="1997710">
              <a:lnSpc>
                <a:spcPts val="2500"/>
              </a:lnSpc>
              <a:spcBef>
                <a:spcPts val="26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5">
                <a:latin typeface="Arial"/>
                <a:cs typeface="Arial"/>
              </a:rPr>
              <a:t>false </a:t>
            </a:r>
            <a:r>
              <a:rPr dirty="0" sz="1100" spc="65">
                <a:latin typeface="Arial"/>
                <a:cs typeface="Arial"/>
              </a:rPr>
              <a:t>then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900" spc="65">
                <a:latin typeface="Arial"/>
                <a:cs typeface="Arial"/>
              </a:rPr>
              <a:t>the </a:t>
            </a:r>
            <a:r>
              <a:rPr dirty="0" sz="900" spc="100">
                <a:latin typeface="Arial"/>
                <a:cs typeface="Arial"/>
              </a:rPr>
              <a:t>following  </a:t>
            </a:r>
            <a:r>
              <a:rPr dirty="0" sz="900" spc="180">
                <a:latin typeface="Arial"/>
                <a:cs typeface="Arial"/>
              </a:rPr>
              <a:t>fprintf</a:t>
            </a:r>
            <a:r>
              <a:rPr dirty="0" sz="1100" spc="180">
                <a:latin typeface="Arial"/>
                <a:cs typeface="Arial"/>
              </a:rPr>
              <a:t>('a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1100" spc="110">
                <a:latin typeface="Arial"/>
                <a:cs typeface="Arial"/>
              </a:rPr>
              <a:t>less </a:t>
            </a:r>
            <a:r>
              <a:rPr dirty="0" sz="1100" spc="65">
                <a:latin typeface="Arial"/>
                <a:cs typeface="Arial"/>
              </a:rPr>
              <a:t>than </a:t>
            </a:r>
            <a:r>
              <a:rPr dirty="0" sz="1100" spc="135">
                <a:latin typeface="Arial"/>
                <a:cs typeface="Arial"/>
              </a:rPr>
              <a:t>20\n'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26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 marL="260350">
              <a:lnSpc>
                <a:spcPct val="100000"/>
              </a:lnSpc>
              <a:spcBef>
                <a:spcPts val="880"/>
              </a:spcBef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fprintf</a:t>
            </a:r>
            <a:r>
              <a:rPr dirty="0" sz="1100" spc="155">
                <a:latin typeface="Arial"/>
                <a:cs typeface="Arial"/>
              </a:rPr>
              <a:t>('value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00">
                <a:latin typeface="Arial"/>
                <a:cs typeface="Arial"/>
              </a:rPr>
              <a:t>%d\n',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900" spc="170">
                <a:latin typeface="Arial"/>
                <a:cs typeface="Arial"/>
              </a:rPr>
              <a:t>a</a:t>
            </a:r>
            <a:r>
              <a:rPr dirty="0" sz="1100" spc="17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4230750"/>
            <a:ext cx="57143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compiled </a:t>
            </a:r>
            <a:r>
              <a:rPr dirty="0" sz="1100">
                <a:latin typeface="Verdana"/>
                <a:cs typeface="Verdana"/>
              </a:rPr>
              <a:t>and executed,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586350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90">
                <a:latin typeface="Arial"/>
                <a:cs typeface="Arial"/>
              </a:rPr>
              <a:t>not </a:t>
            </a:r>
            <a:r>
              <a:rPr dirty="0" sz="900" spc="90">
                <a:latin typeface="Arial"/>
                <a:cs typeface="Arial"/>
              </a:rPr>
              <a:t>less </a:t>
            </a:r>
            <a:r>
              <a:rPr dirty="0" sz="900" spc="50">
                <a:latin typeface="Arial"/>
                <a:cs typeface="Arial"/>
              </a:rPr>
              <a:t>than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5506592"/>
            <a:ext cx="5795010" cy="211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if...elseif...elseif...else...end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Statements	</a:t>
            </a:r>
            <a:endParaRPr sz="1800">
              <a:latin typeface="Arial"/>
              <a:cs typeface="Arial"/>
            </a:endParaRPr>
          </a:p>
          <a:p>
            <a:pPr marL="30480" marR="23495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 b="1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statement can </a:t>
            </a:r>
            <a:r>
              <a:rPr dirty="0" sz="1100" spc="-5">
                <a:latin typeface="Verdana"/>
                <a:cs typeface="Verdana"/>
              </a:rPr>
              <a:t>be followed by </a:t>
            </a:r>
            <a:r>
              <a:rPr dirty="0" sz="1100">
                <a:latin typeface="Verdana"/>
                <a:cs typeface="Verdana"/>
              </a:rPr>
              <a:t>one (or </a:t>
            </a:r>
            <a:r>
              <a:rPr dirty="0" sz="1100" spc="-5">
                <a:latin typeface="Verdana"/>
                <a:cs typeface="Verdana"/>
              </a:rPr>
              <a:t>more) optional </a:t>
            </a:r>
            <a:r>
              <a:rPr dirty="0" sz="1100" spc="-5" b="1">
                <a:latin typeface="Verdana"/>
                <a:cs typeface="Verdana"/>
              </a:rPr>
              <a:t>elseif... </a:t>
            </a:r>
            <a:r>
              <a:rPr dirty="0" sz="1100">
                <a:latin typeface="Verdana"/>
                <a:cs typeface="Verdana"/>
              </a:rPr>
              <a:t>and  an </a:t>
            </a:r>
            <a:r>
              <a:rPr dirty="0" sz="1100" spc="-5" b="1">
                <a:latin typeface="Verdana"/>
                <a:cs typeface="Verdana"/>
              </a:rPr>
              <a:t>else </a:t>
            </a:r>
            <a:r>
              <a:rPr dirty="0" sz="1100" spc="-5">
                <a:latin typeface="Verdana"/>
                <a:cs typeface="Verdana"/>
              </a:rPr>
              <a:t>statement, which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very </a:t>
            </a:r>
            <a:r>
              <a:rPr dirty="0" sz="1100">
                <a:latin typeface="Verdana"/>
                <a:cs typeface="Verdana"/>
              </a:rPr>
              <a:t>useful </a:t>
            </a:r>
            <a:r>
              <a:rPr dirty="0" sz="1100" spc="-5">
                <a:latin typeface="Verdana"/>
                <a:cs typeface="Verdana"/>
              </a:rPr>
              <a:t>to test various</a:t>
            </a:r>
            <a:r>
              <a:rPr dirty="0" sz="1100" spc="-1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conditions.</a:t>
            </a:r>
            <a:endParaRPr sz="1100">
              <a:latin typeface="Verdana"/>
              <a:cs typeface="Verdana"/>
            </a:endParaRPr>
          </a:p>
          <a:p>
            <a:pPr marL="30480" marR="237490">
              <a:lnSpc>
                <a:spcPts val="2260"/>
              </a:lnSpc>
              <a:spcBef>
                <a:spcPts val="21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using if... elseif...else statements,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few points to keep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mind: 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have zero </a:t>
            </a:r>
            <a:r>
              <a:rPr dirty="0" sz="1100">
                <a:latin typeface="Verdana"/>
                <a:cs typeface="Verdana"/>
              </a:rPr>
              <a:t>or one else's and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must come </a:t>
            </a:r>
            <a:r>
              <a:rPr dirty="0" sz="1100" spc="-5">
                <a:latin typeface="Verdana"/>
                <a:cs typeface="Verdana"/>
              </a:rPr>
              <a:t>after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elseif's.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have zero to many elseif's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they </a:t>
            </a:r>
            <a:r>
              <a:rPr dirty="0" sz="1100">
                <a:latin typeface="Verdana"/>
                <a:cs typeface="Verdana"/>
              </a:rPr>
              <a:t>must come </a:t>
            </a:r>
            <a:r>
              <a:rPr dirty="0" sz="1100" spc="-5">
                <a:latin typeface="Verdana"/>
                <a:cs typeface="Verdana"/>
              </a:rPr>
              <a:t>before the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else.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15"/>
              </a:spcBef>
            </a:pPr>
            <a:r>
              <a:rPr dirty="0" sz="1100">
                <a:latin typeface="Verdana"/>
                <a:cs typeface="Verdana"/>
              </a:rPr>
              <a:t>Once an </a:t>
            </a:r>
            <a:r>
              <a:rPr dirty="0" sz="1100" spc="-5">
                <a:latin typeface="Verdana"/>
                <a:cs typeface="Verdana"/>
              </a:rPr>
              <a:t>else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succeeds, none of </a:t>
            </a:r>
            <a:r>
              <a:rPr dirty="0" sz="1100" spc="-5">
                <a:latin typeface="Verdana"/>
                <a:cs typeface="Verdana"/>
              </a:rPr>
              <a:t>the remaining elseif's </a:t>
            </a:r>
            <a:r>
              <a:rPr dirty="0" sz="1100">
                <a:latin typeface="Verdana"/>
                <a:cs typeface="Verdana"/>
              </a:rPr>
              <a:t>or else's </a:t>
            </a:r>
            <a:r>
              <a:rPr dirty="0" sz="1100" spc="-5">
                <a:latin typeface="Verdana"/>
                <a:cs typeface="Verdana"/>
              </a:rPr>
              <a:t>will be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tested.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55"/>
              </a:spcBef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7772145"/>
            <a:ext cx="5800090" cy="159131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45">
                <a:latin typeface="Arial"/>
                <a:cs typeface="Arial"/>
              </a:rPr>
              <a:t>&lt;</a:t>
            </a:r>
            <a:r>
              <a:rPr dirty="0" sz="900" spc="45">
                <a:latin typeface="Arial"/>
                <a:cs typeface="Arial"/>
              </a:rPr>
              <a:t>expression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1&gt;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Executes </a:t>
            </a:r>
            <a:r>
              <a:rPr dirty="0" sz="1100" spc="-60">
                <a:latin typeface="Arial"/>
                <a:cs typeface="Arial"/>
              </a:rPr>
              <a:t>when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-5">
                <a:latin typeface="Arial"/>
                <a:cs typeface="Arial"/>
              </a:rPr>
              <a:t>1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65">
                <a:latin typeface="Arial"/>
                <a:cs typeface="Arial"/>
              </a:rPr>
              <a:t>&lt;</a:t>
            </a:r>
            <a:r>
              <a:rPr dirty="0" sz="900" spc="65">
                <a:latin typeface="Arial"/>
                <a:cs typeface="Arial"/>
              </a:rPr>
              <a:t>statement</a:t>
            </a:r>
            <a:r>
              <a:rPr dirty="0" sz="1100" spc="65">
                <a:latin typeface="Arial"/>
                <a:cs typeface="Arial"/>
              </a:rPr>
              <a:t>(</a:t>
            </a:r>
            <a:r>
              <a:rPr dirty="0" sz="900" spc="65">
                <a:latin typeface="Arial"/>
                <a:cs typeface="Arial"/>
              </a:rPr>
              <a:t>s</a:t>
            </a:r>
            <a:r>
              <a:rPr dirty="0" sz="1100" spc="65">
                <a:latin typeface="Arial"/>
                <a:cs typeface="Arial"/>
              </a:rPr>
              <a:t>)&gt;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elseif </a:t>
            </a:r>
            <a:r>
              <a:rPr dirty="0" sz="1100" spc="45">
                <a:latin typeface="Arial"/>
                <a:cs typeface="Arial"/>
              </a:rPr>
              <a:t>&lt;</a:t>
            </a:r>
            <a:r>
              <a:rPr dirty="0" sz="900" spc="45">
                <a:latin typeface="Arial"/>
                <a:cs typeface="Arial"/>
              </a:rPr>
              <a:t>expression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Executes </a:t>
            </a:r>
            <a:r>
              <a:rPr dirty="0" sz="1100" spc="-60">
                <a:latin typeface="Arial"/>
                <a:cs typeface="Arial"/>
              </a:rPr>
              <a:t>when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65">
                <a:latin typeface="Arial"/>
                <a:cs typeface="Arial"/>
              </a:rPr>
              <a:t>&lt;</a:t>
            </a:r>
            <a:r>
              <a:rPr dirty="0" sz="900" spc="65">
                <a:latin typeface="Arial"/>
                <a:cs typeface="Arial"/>
              </a:rPr>
              <a:t>statement</a:t>
            </a:r>
            <a:r>
              <a:rPr dirty="0" sz="1100" spc="65">
                <a:latin typeface="Arial"/>
                <a:cs typeface="Arial"/>
              </a:rPr>
              <a:t>(</a:t>
            </a:r>
            <a:r>
              <a:rPr dirty="0" sz="900" spc="65">
                <a:latin typeface="Arial"/>
                <a:cs typeface="Arial"/>
              </a:rPr>
              <a:t>s</a:t>
            </a:r>
            <a:r>
              <a:rPr dirty="0" sz="1100" spc="65">
                <a:latin typeface="Arial"/>
                <a:cs typeface="Arial"/>
              </a:rPr>
              <a:t>)&gt;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50">
                <a:latin typeface="Arial"/>
                <a:cs typeface="Arial"/>
              </a:rPr>
              <a:t>Elseif </a:t>
            </a:r>
            <a:r>
              <a:rPr dirty="0" sz="1100" spc="45">
                <a:latin typeface="Arial"/>
                <a:cs typeface="Arial"/>
              </a:rPr>
              <a:t>&lt;</a:t>
            </a:r>
            <a:r>
              <a:rPr dirty="0" sz="900" spc="45">
                <a:latin typeface="Arial"/>
                <a:cs typeface="Arial"/>
              </a:rPr>
              <a:t>expression</a:t>
            </a:r>
            <a:r>
              <a:rPr dirty="0" sz="900" spc="28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3&gt;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Executes </a:t>
            </a:r>
            <a:r>
              <a:rPr dirty="0" sz="1100" spc="-60">
                <a:latin typeface="Arial"/>
                <a:cs typeface="Arial"/>
              </a:rPr>
              <a:t>when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-5">
                <a:latin typeface="Arial"/>
                <a:cs typeface="Arial"/>
              </a:rPr>
              <a:t>3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marL="73025" marR="4781550">
              <a:lnSpc>
                <a:spcPts val="2500"/>
              </a:lnSpc>
              <a:spcBef>
                <a:spcPts val="265"/>
              </a:spcBef>
            </a:pPr>
            <a:r>
              <a:rPr dirty="0" sz="1100" spc="-35">
                <a:latin typeface="Arial"/>
                <a:cs typeface="Arial"/>
              </a:rPr>
              <a:t>&lt;</a:t>
            </a:r>
            <a:r>
              <a:rPr dirty="0" sz="900" spc="25">
                <a:latin typeface="Arial"/>
                <a:cs typeface="Arial"/>
              </a:rPr>
              <a:t>stateme</a:t>
            </a:r>
            <a:r>
              <a:rPr dirty="0" sz="900" spc="35">
                <a:latin typeface="Arial"/>
                <a:cs typeface="Arial"/>
              </a:rPr>
              <a:t>n</a:t>
            </a:r>
            <a:r>
              <a:rPr dirty="0" sz="900" spc="235">
                <a:latin typeface="Arial"/>
                <a:cs typeface="Arial"/>
              </a:rPr>
              <a:t>t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s</a:t>
            </a:r>
            <a:r>
              <a:rPr dirty="0" sz="1100" spc="85">
                <a:latin typeface="Arial"/>
                <a:cs typeface="Arial"/>
              </a:rPr>
              <a:t>)&gt;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680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executes </a:t>
            </a:r>
            <a:r>
              <a:rPr dirty="0" sz="1100" spc="-50">
                <a:latin typeface="Arial"/>
                <a:cs typeface="Arial"/>
              </a:rPr>
              <a:t>when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-10">
                <a:latin typeface="Arial"/>
                <a:cs typeface="Arial"/>
              </a:rPr>
              <a:t>none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above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125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marL="73025" marR="4781550">
              <a:lnSpc>
                <a:spcPts val="2500"/>
              </a:lnSpc>
              <a:spcBef>
                <a:spcPts val="265"/>
              </a:spcBef>
            </a:pPr>
            <a:r>
              <a:rPr dirty="0" sz="1100" spc="-35">
                <a:latin typeface="Arial"/>
                <a:cs typeface="Arial"/>
              </a:rPr>
              <a:t>&lt;</a:t>
            </a:r>
            <a:r>
              <a:rPr dirty="0" sz="900" spc="25">
                <a:latin typeface="Arial"/>
                <a:cs typeface="Arial"/>
              </a:rPr>
              <a:t>stateme</a:t>
            </a:r>
            <a:r>
              <a:rPr dirty="0" sz="900" spc="35">
                <a:latin typeface="Arial"/>
                <a:cs typeface="Arial"/>
              </a:rPr>
              <a:t>n</a:t>
            </a:r>
            <a:r>
              <a:rPr dirty="0" sz="900" spc="235">
                <a:latin typeface="Arial"/>
                <a:cs typeface="Arial"/>
              </a:rPr>
              <a:t>t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35">
                <a:latin typeface="Arial"/>
                <a:cs typeface="Arial"/>
              </a:rPr>
              <a:t>s</a:t>
            </a:r>
            <a:r>
              <a:rPr dirty="0" sz="1100" spc="85">
                <a:latin typeface="Arial"/>
                <a:cs typeface="Arial"/>
              </a:rPr>
              <a:t>)&gt;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3561184"/>
            <a:ext cx="368681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258690"/>
            <a:ext cx="5800090" cy="475107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100;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45">
                <a:latin typeface="Arial"/>
                <a:cs typeface="Arial"/>
              </a:rPr>
              <a:t>%</a:t>
            </a:r>
            <a:r>
              <a:rPr dirty="0" sz="900" spc="-45">
                <a:latin typeface="Arial"/>
                <a:cs typeface="Arial"/>
              </a:rPr>
              <a:t>check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condition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==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marL="511809" marR="1948814" indent="124460">
              <a:lnSpc>
                <a:spcPct val="188200"/>
              </a:lnSpc>
              <a:spcBef>
                <a:spcPts val="1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true </a:t>
            </a:r>
            <a:r>
              <a:rPr dirty="0" sz="1100" spc="65">
                <a:latin typeface="Arial"/>
                <a:cs typeface="Arial"/>
              </a:rPr>
              <a:t>then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900" spc="65">
                <a:latin typeface="Arial"/>
                <a:cs typeface="Arial"/>
              </a:rPr>
              <a:t>the </a:t>
            </a:r>
            <a:r>
              <a:rPr dirty="0" sz="900" spc="100">
                <a:latin typeface="Arial"/>
                <a:cs typeface="Arial"/>
              </a:rPr>
              <a:t>following  </a:t>
            </a:r>
            <a:r>
              <a:rPr dirty="0" sz="900" spc="140">
                <a:latin typeface="Arial"/>
                <a:cs typeface="Arial"/>
              </a:rPr>
              <a:t>fprintf</a:t>
            </a:r>
            <a:r>
              <a:rPr dirty="0" sz="1100" spc="140">
                <a:latin typeface="Arial"/>
                <a:cs typeface="Arial"/>
              </a:rPr>
              <a:t>('Value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35">
                <a:latin typeface="Arial"/>
                <a:cs typeface="Arial"/>
              </a:rPr>
              <a:t>10\n'</a:t>
            </a:r>
            <a:r>
              <a:rPr dirty="0" sz="1100" spc="570">
                <a:latin typeface="Arial"/>
                <a:cs typeface="Arial"/>
              </a:rPr>
              <a:t> </a:t>
            </a:r>
            <a:r>
              <a:rPr dirty="0" sz="1100" spc="26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155">
                <a:latin typeface="Arial"/>
                <a:cs typeface="Arial"/>
              </a:rPr>
              <a:t>elseif</a:t>
            </a:r>
            <a:r>
              <a:rPr dirty="0" sz="1100" spc="155">
                <a:latin typeface="Arial"/>
                <a:cs typeface="Arial"/>
              </a:rPr>
              <a:t>(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== </a:t>
            </a:r>
            <a:r>
              <a:rPr dirty="0" sz="1100" spc="-10">
                <a:latin typeface="Arial"/>
                <a:cs typeface="Arial"/>
              </a:rPr>
              <a:t>20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95">
                <a:latin typeface="Arial"/>
                <a:cs typeface="Arial"/>
              </a:rPr>
              <a:t>else </a:t>
            </a:r>
            <a:r>
              <a:rPr dirty="0" sz="1100" spc="325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fprintf</a:t>
            </a:r>
            <a:r>
              <a:rPr dirty="0" sz="1100" spc="140">
                <a:latin typeface="Arial"/>
                <a:cs typeface="Arial"/>
              </a:rPr>
              <a:t>('Value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20\n'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26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900" spc="140">
                <a:latin typeface="Arial"/>
                <a:cs typeface="Arial"/>
              </a:rPr>
              <a:t>elseif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==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574040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95">
                <a:latin typeface="Arial"/>
                <a:cs typeface="Arial"/>
              </a:rPr>
              <a:t>else </a:t>
            </a:r>
            <a:r>
              <a:rPr dirty="0" sz="1100" spc="325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marL="260350" marR="3008630" indent="250825">
              <a:lnSpc>
                <a:spcPct val="188200"/>
              </a:lnSpc>
            </a:pPr>
            <a:r>
              <a:rPr dirty="0" sz="900" spc="140">
                <a:latin typeface="Arial"/>
                <a:cs typeface="Arial"/>
              </a:rPr>
              <a:t>fprintf</a:t>
            </a:r>
            <a:r>
              <a:rPr dirty="0" sz="1100" spc="140">
                <a:latin typeface="Arial"/>
                <a:cs typeface="Arial"/>
              </a:rPr>
              <a:t>('Value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35">
                <a:latin typeface="Arial"/>
                <a:cs typeface="Arial"/>
              </a:rPr>
              <a:t>30\n' </a:t>
            </a:r>
            <a:r>
              <a:rPr dirty="0" sz="1100" spc="260">
                <a:latin typeface="Arial"/>
                <a:cs typeface="Arial"/>
              </a:rPr>
              <a:t>);  </a:t>
            </a:r>
            <a:r>
              <a:rPr dirty="0" sz="1100" spc="100"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 marL="610870" marR="2128520" indent="-36830">
              <a:lnSpc>
                <a:spcPct val="188200"/>
              </a:lnSpc>
              <a:spcBef>
                <a:spcPts val="1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-10">
                <a:latin typeface="Arial"/>
                <a:cs typeface="Arial"/>
              </a:rPr>
              <a:t>none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85">
                <a:latin typeface="Arial"/>
                <a:cs typeface="Arial"/>
              </a:rPr>
              <a:t>conditions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true </a:t>
            </a:r>
            <a:r>
              <a:rPr dirty="0" sz="1100" spc="395">
                <a:latin typeface="Arial"/>
                <a:cs typeface="Arial"/>
              </a:rPr>
              <a:t>'  </a:t>
            </a:r>
            <a:r>
              <a:rPr dirty="0" sz="1100" spc="140">
                <a:latin typeface="Arial"/>
                <a:cs typeface="Arial"/>
              </a:rPr>
              <a:t>fprintf('None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900" spc="55">
                <a:latin typeface="Arial"/>
                <a:cs typeface="Arial"/>
              </a:rPr>
              <a:t>values are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matching\n</a:t>
            </a:r>
            <a:r>
              <a:rPr dirty="0" sz="1100" spc="110">
                <a:latin typeface="Arial"/>
                <a:cs typeface="Arial"/>
              </a:rPr>
              <a:t>');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dirty="0" sz="1100" spc="165">
                <a:latin typeface="Arial"/>
                <a:cs typeface="Arial"/>
              </a:rPr>
              <a:t>fprintf('Exact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40">
                <a:latin typeface="Arial"/>
                <a:cs typeface="Arial"/>
              </a:rPr>
              <a:t>is: </a:t>
            </a:r>
            <a:r>
              <a:rPr dirty="0" sz="1100" spc="90">
                <a:latin typeface="Arial"/>
                <a:cs typeface="Arial"/>
              </a:rPr>
              <a:t>%</a:t>
            </a:r>
            <a:r>
              <a:rPr dirty="0" sz="900" spc="90">
                <a:latin typeface="Arial"/>
                <a:cs typeface="Arial"/>
              </a:rPr>
              <a:t>d\n</a:t>
            </a:r>
            <a:r>
              <a:rPr dirty="0" sz="1100" spc="90">
                <a:latin typeface="Arial"/>
                <a:cs typeface="Arial"/>
              </a:rPr>
              <a:t>', 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26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304800">
              <a:lnSpc>
                <a:spcPct val="100000"/>
              </a:lnSpc>
              <a:spcBef>
                <a:spcPts val="545"/>
              </a:spcBef>
            </a:pPr>
            <a:r>
              <a:rPr dirty="0" sz="1100" spc="-15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7143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compiled </a:t>
            </a:r>
            <a:r>
              <a:rPr dirty="0" sz="1100">
                <a:latin typeface="Verdana"/>
                <a:cs typeface="Verdana"/>
              </a:rPr>
              <a:t>and executed,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produces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74218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55">
                <a:latin typeface="Arial"/>
                <a:cs typeface="Arial"/>
              </a:rPr>
              <a:t>None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900" spc="55">
                <a:latin typeface="Arial"/>
                <a:cs typeface="Arial"/>
              </a:rPr>
              <a:t>values </a:t>
            </a:r>
            <a:r>
              <a:rPr dirty="0" sz="900" spc="60">
                <a:latin typeface="Arial"/>
                <a:cs typeface="Arial"/>
              </a:rPr>
              <a:t>are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30">
                <a:latin typeface="Arial"/>
                <a:cs typeface="Arial"/>
              </a:rPr>
              <a:t>matching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50">
                <a:latin typeface="Arial"/>
                <a:cs typeface="Arial"/>
              </a:rPr>
              <a:t>Exact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40">
                <a:latin typeface="Arial"/>
                <a:cs typeface="Arial"/>
              </a:rPr>
              <a:t>is: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2662173"/>
            <a:ext cx="5795010" cy="1340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Nested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if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Statements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always legal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nest if-else </a:t>
            </a:r>
            <a:r>
              <a:rPr dirty="0" sz="1100" spc="-5">
                <a:latin typeface="Verdana"/>
                <a:cs typeface="Verdana"/>
              </a:rPr>
              <a:t>statements which means you </a:t>
            </a:r>
            <a:r>
              <a:rPr dirty="0" sz="1100">
                <a:latin typeface="Verdana"/>
                <a:cs typeface="Verdana"/>
              </a:rPr>
              <a:t>can use  one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or elseif statement </a:t>
            </a:r>
            <a:r>
              <a:rPr dirty="0" sz="1100" spc="-5">
                <a:latin typeface="Verdana"/>
                <a:cs typeface="Verdana"/>
              </a:rPr>
              <a:t>inside </a:t>
            </a:r>
            <a:r>
              <a:rPr dirty="0" sz="1100">
                <a:latin typeface="Verdana"/>
                <a:cs typeface="Verdana"/>
              </a:rPr>
              <a:t>another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5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elseif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statement(s).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a nested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164202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45">
                <a:latin typeface="Arial"/>
                <a:cs typeface="Arial"/>
              </a:rPr>
              <a:t>&lt;</a:t>
            </a:r>
            <a:r>
              <a:rPr dirty="0" sz="900" spc="45">
                <a:latin typeface="Arial"/>
                <a:cs typeface="Arial"/>
              </a:rPr>
              <a:t>expression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1&gt;</a:t>
            </a:r>
            <a:endParaRPr sz="1100">
              <a:latin typeface="Arial"/>
              <a:cs typeface="Arial"/>
            </a:endParaRPr>
          </a:p>
          <a:p>
            <a:pPr marL="260350" marR="2323465" indent="-187960">
              <a:lnSpc>
                <a:spcPct val="188200"/>
              </a:lnSpc>
              <a:spcBef>
                <a:spcPts val="1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Executes </a:t>
            </a:r>
            <a:r>
              <a:rPr dirty="0" sz="1100" spc="-60">
                <a:latin typeface="Arial"/>
                <a:cs typeface="Arial"/>
              </a:rPr>
              <a:t>when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-5">
                <a:latin typeface="Arial"/>
                <a:cs typeface="Arial"/>
              </a:rPr>
              <a:t>1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true 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1100" spc="45">
                <a:latin typeface="Arial"/>
                <a:cs typeface="Arial"/>
              </a:rPr>
              <a:t>&lt;</a:t>
            </a:r>
            <a:r>
              <a:rPr dirty="0" sz="900" spc="45">
                <a:latin typeface="Arial"/>
                <a:cs typeface="Arial"/>
              </a:rPr>
              <a:t>expression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Executes </a:t>
            </a:r>
            <a:r>
              <a:rPr dirty="0" sz="1100" spc="-60">
                <a:latin typeface="Arial"/>
                <a:cs typeface="Arial"/>
              </a:rPr>
              <a:t>when </a:t>
            </a:r>
            <a:r>
              <a:rPr dirty="0" sz="900" spc="70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 </a:t>
            </a:r>
            <a:r>
              <a:rPr dirty="0" sz="900" spc="55">
                <a:latin typeface="Arial"/>
                <a:cs typeface="Arial"/>
              </a:rPr>
              <a:t>expression </a:t>
            </a:r>
            <a:r>
              <a:rPr dirty="0" sz="1100" spc="-5">
                <a:latin typeface="Arial"/>
                <a:cs typeface="Arial"/>
              </a:rPr>
              <a:t>2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true</a:t>
            </a:r>
            <a:endParaRPr sz="1100">
              <a:latin typeface="Arial"/>
              <a:cs typeface="Arial"/>
            </a:endParaRPr>
          </a:p>
          <a:p>
            <a:pPr marL="73025" marR="5360670" indent="124460">
              <a:lnSpc>
                <a:spcPct val="188200"/>
              </a:lnSpc>
            </a:pPr>
            <a:r>
              <a:rPr dirty="0" sz="1100">
                <a:latin typeface="Arial"/>
                <a:cs typeface="Arial"/>
              </a:rPr>
              <a:t>end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212204"/>
            <a:ext cx="5436870" cy="843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You can nest </a:t>
            </a:r>
            <a:r>
              <a:rPr dirty="0" sz="1100" spc="-5">
                <a:latin typeface="Verdana"/>
                <a:cs typeface="Verdana"/>
              </a:rPr>
              <a:t>elseif...else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similar way as you have </a:t>
            </a:r>
            <a:r>
              <a:rPr dirty="0" sz="1100">
                <a:latin typeface="Verdana"/>
                <a:cs typeface="Verdana"/>
              </a:rPr>
              <a:t>nested </a:t>
            </a:r>
            <a:r>
              <a:rPr dirty="0" sz="1100" spc="-10">
                <a:latin typeface="Verdana"/>
                <a:cs typeface="Verdana"/>
              </a:rPr>
              <a:t>if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statement.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1130"/>
              </a:spcBef>
            </a:pPr>
            <a:r>
              <a:rPr dirty="0" sz="1050">
                <a:latin typeface="Arial"/>
                <a:cs typeface="Arial"/>
              </a:rPr>
              <a:t>Create a </a:t>
            </a:r>
            <a:r>
              <a:rPr dirty="0" sz="1050" spc="-5">
                <a:latin typeface="Arial"/>
                <a:cs typeface="Arial"/>
              </a:rPr>
              <a:t>script file and type the following </a:t>
            </a:r>
            <a:r>
              <a:rPr dirty="0" sz="1050">
                <a:latin typeface="Arial"/>
                <a:cs typeface="Arial"/>
              </a:rPr>
              <a:t>code in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it: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7203313"/>
            <a:ext cx="5800090" cy="21926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100;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200;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check </a:t>
            </a:r>
            <a:r>
              <a:rPr dirty="0" sz="900" spc="75">
                <a:latin typeface="Arial"/>
                <a:cs typeface="Arial"/>
              </a:rPr>
              <a:t>the </a:t>
            </a:r>
            <a:r>
              <a:rPr dirty="0" sz="1100" spc="40">
                <a:latin typeface="Arial"/>
                <a:cs typeface="Arial"/>
              </a:rPr>
              <a:t>boolean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condition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if(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5">
                <a:latin typeface="Arial"/>
                <a:cs typeface="Arial"/>
              </a:rPr>
              <a:t>== </a:t>
            </a:r>
            <a:r>
              <a:rPr dirty="0" sz="1100" spc="-10">
                <a:latin typeface="Arial"/>
                <a:cs typeface="Arial"/>
              </a:rPr>
              <a:t>100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  <a:spcBef>
                <a:spcPts val="890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25">
                <a:latin typeface="Arial"/>
                <a:cs typeface="Arial"/>
              </a:rPr>
              <a:t>true </a:t>
            </a:r>
            <a:r>
              <a:rPr dirty="0" sz="1100" spc="65">
                <a:latin typeface="Arial"/>
                <a:cs typeface="Arial"/>
              </a:rPr>
              <a:t>then </a:t>
            </a:r>
            <a:r>
              <a:rPr dirty="0" sz="900" spc="20">
                <a:latin typeface="Arial"/>
                <a:cs typeface="Arial"/>
              </a:rPr>
              <a:t>check </a:t>
            </a:r>
            <a:r>
              <a:rPr dirty="0" sz="900" spc="70">
                <a:latin typeface="Arial"/>
                <a:cs typeface="Arial"/>
              </a:rPr>
              <a:t>the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100">
                <a:latin typeface="Arial"/>
                <a:cs typeface="Arial"/>
              </a:rPr>
              <a:t>following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1100" spc="300">
                <a:latin typeface="Arial"/>
                <a:cs typeface="Arial"/>
              </a:rPr>
              <a:t>if( </a:t>
            </a: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-45">
                <a:latin typeface="Arial"/>
                <a:cs typeface="Arial"/>
              </a:rPr>
              <a:t>== </a:t>
            </a:r>
            <a:r>
              <a:rPr dirty="0" sz="1100" spc="-10">
                <a:latin typeface="Arial"/>
                <a:cs typeface="Arial"/>
              </a:rPr>
              <a:t>200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24790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700405" marR="1743710" indent="-1905">
              <a:lnSpc>
                <a:spcPct val="1882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90">
                <a:latin typeface="Arial"/>
                <a:cs typeface="Arial"/>
              </a:rPr>
              <a:t>condition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125">
                <a:latin typeface="Arial"/>
                <a:cs typeface="Arial"/>
              </a:rPr>
              <a:t>true </a:t>
            </a:r>
            <a:r>
              <a:rPr dirty="0" sz="1100" spc="65">
                <a:latin typeface="Arial"/>
                <a:cs typeface="Arial"/>
              </a:rPr>
              <a:t>then </a:t>
            </a:r>
            <a:r>
              <a:rPr dirty="0" sz="1100" spc="175">
                <a:latin typeface="Arial"/>
                <a:cs typeface="Arial"/>
              </a:rPr>
              <a:t>print </a:t>
            </a:r>
            <a:r>
              <a:rPr dirty="0" sz="900" spc="65">
                <a:latin typeface="Arial"/>
                <a:cs typeface="Arial"/>
              </a:rPr>
              <a:t>the </a:t>
            </a:r>
            <a:r>
              <a:rPr dirty="0" sz="900" spc="100">
                <a:latin typeface="Arial"/>
                <a:cs typeface="Arial"/>
              </a:rPr>
              <a:t>following  </a:t>
            </a:r>
            <a:r>
              <a:rPr dirty="0" sz="900" spc="140">
                <a:latin typeface="Arial"/>
                <a:cs typeface="Arial"/>
              </a:rPr>
              <a:t>fprintf</a:t>
            </a:r>
            <a:r>
              <a:rPr dirty="0" sz="1100" spc="140">
                <a:latin typeface="Arial"/>
                <a:cs typeface="Arial"/>
              </a:rPr>
              <a:t>('Value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-10">
                <a:latin typeface="Arial"/>
                <a:cs typeface="Arial"/>
              </a:rPr>
              <a:t>100 and </a:t>
            </a:r>
            <a:r>
              <a:rPr dirty="0" sz="1100" spc="-5">
                <a:latin typeface="Arial"/>
                <a:cs typeface="Arial"/>
              </a:rPr>
              <a:t>b </a:t>
            </a:r>
            <a:r>
              <a:rPr dirty="0" sz="1100" spc="204">
                <a:latin typeface="Arial"/>
                <a:cs typeface="Arial"/>
              </a:rPr>
              <a:t>is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200\n'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895"/>
              </a:spcBef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900" spc="145">
                <a:latin typeface="Arial"/>
                <a:cs typeface="Arial"/>
              </a:rPr>
              <a:t>fprintf</a:t>
            </a:r>
            <a:r>
              <a:rPr dirty="0" sz="1100" spc="145">
                <a:latin typeface="Arial"/>
                <a:cs typeface="Arial"/>
              </a:rPr>
              <a:t>('Exact </a:t>
            </a:r>
            <a:r>
              <a:rPr dirty="0" sz="1100" spc="75">
                <a:latin typeface="Arial"/>
                <a:cs typeface="Arial"/>
              </a:rPr>
              <a:t>value 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00">
                <a:latin typeface="Arial"/>
                <a:cs typeface="Arial"/>
              </a:rPr>
              <a:t>%d\n',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900" spc="145">
                <a:latin typeface="Arial"/>
                <a:cs typeface="Arial"/>
              </a:rPr>
              <a:t>fprintf</a:t>
            </a:r>
            <a:r>
              <a:rPr dirty="0" sz="1100" spc="145">
                <a:latin typeface="Arial"/>
                <a:cs typeface="Arial"/>
              </a:rPr>
              <a:t>('Exact </a:t>
            </a:r>
            <a:r>
              <a:rPr dirty="0" sz="1100" spc="75">
                <a:latin typeface="Arial"/>
                <a:cs typeface="Arial"/>
              </a:rPr>
              <a:t>value 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b 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00">
                <a:latin typeface="Arial"/>
                <a:cs typeface="Arial"/>
              </a:rPr>
              <a:t>%d\n',</a:t>
            </a:r>
            <a:r>
              <a:rPr dirty="0" sz="1100" spc="409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3538854"/>
            <a:ext cx="2416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894454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4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-10">
                <a:latin typeface="Arial"/>
                <a:cs typeface="Arial"/>
              </a:rPr>
              <a:t>100 and </a:t>
            </a: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-11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  <a:p>
            <a:pPr marL="73025" marR="3992879">
              <a:lnSpc>
                <a:spcPct val="188200"/>
              </a:lnSpc>
              <a:spcBef>
                <a:spcPts val="15"/>
              </a:spcBef>
            </a:pPr>
            <a:r>
              <a:rPr dirty="0" sz="1100" spc="50">
                <a:latin typeface="Arial"/>
                <a:cs typeface="Arial"/>
              </a:rPr>
              <a:t>Exact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-10">
                <a:latin typeface="Arial"/>
                <a:cs typeface="Arial"/>
              </a:rPr>
              <a:t>100  </a:t>
            </a:r>
            <a:r>
              <a:rPr dirty="0" sz="1100" spc="50">
                <a:latin typeface="Arial"/>
                <a:cs typeface="Arial"/>
              </a:rPr>
              <a:t>Exact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b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5131688"/>
            <a:ext cx="5795010" cy="4040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4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switch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switch </a:t>
            </a:r>
            <a:r>
              <a:rPr dirty="0" sz="1100">
                <a:latin typeface="Verdana"/>
                <a:cs typeface="Verdana"/>
              </a:rPr>
              <a:t>block </a:t>
            </a:r>
            <a:r>
              <a:rPr dirty="0" sz="1100" spc="-5">
                <a:latin typeface="Verdana"/>
                <a:cs typeface="Verdana"/>
              </a:rPr>
              <a:t>conditionally </a:t>
            </a:r>
            <a:r>
              <a:rPr dirty="0" sz="1100">
                <a:latin typeface="Verdana"/>
                <a:cs typeface="Verdana"/>
              </a:rPr>
              <a:t>executes one </a:t>
            </a:r>
            <a:r>
              <a:rPr dirty="0" sz="1100" spc="-5">
                <a:latin typeface="Verdana"/>
                <a:cs typeface="Verdana"/>
              </a:rPr>
              <a:t>set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statements </a:t>
            </a:r>
            <a:r>
              <a:rPr dirty="0" sz="1100">
                <a:latin typeface="Verdana"/>
                <a:cs typeface="Verdana"/>
              </a:rPr>
              <a:t>from several choices.  </a:t>
            </a:r>
            <a:r>
              <a:rPr dirty="0" sz="1100" spc="-5">
                <a:latin typeface="Verdana"/>
                <a:cs typeface="Verdana"/>
              </a:rPr>
              <a:t>Each choice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covered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a case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statement.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evaluated switch_expression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scalar or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string.</a:t>
            </a:r>
            <a:endParaRPr sz="1100">
              <a:latin typeface="Verdana"/>
              <a:cs typeface="Verdana"/>
            </a:endParaRPr>
          </a:p>
          <a:p>
            <a:pPr marL="30480" marR="28575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evaluated case_expression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scalar, </a:t>
            </a:r>
            <a:r>
              <a:rPr dirty="0" sz="1100">
                <a:latin typeface="Verdana"/>
                <a:cs typeface="Verdana"/>
              </a:rPr>
              <a:t>a string or a cell array of </a:t>
            </a:r>
            <a:r>
              <a:rPr dirty="0" sz="1100" spc="-5">
                <a:latin typeface="Verdana"/>
                <a:cs typeface="Verdana"/>
              </a:rPr>
              <a:t>scalars </a:t>
            </a:r>
            <a:r>
              <a:rPr dirty="0" sz="1100">
                <a:latin typeface="Verdana"/>
                <a:cs typeface="Verdana"/>
              </a:rPr>
              <a:t>or  </a:t>
            </a:r>
            <a:r>
              <a:rPr dirty="0" sz="1100" spc="-5">
                <a:latin typeface="Verdana"/>
                <a:cs typeface="Verdana"/>
              </a:rPr>
              <a:t>strings.</a:t>
            </a:r>
            <a:endParaRPr sz="1100">
              <a:latin typeface="Verdana"/>
              <a:cs typeface="Verdana"/>
            </a:endParaRPr>
          </a:p>
          <a:p>
            <a:pPr marL="30480" marR="26034">
              <a:lnSpc>
                <a:spcPts val="2260"/>
              </a:lnSpc>
              <a:spcBef>
                <a:spcPts val="21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switch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block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tests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case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until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cases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true.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case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true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when: 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numbers,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eq(case_expression,switch_expression).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380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strings,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strcmp(case_expression,switch_expression).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20"/>
              </a:spcBef>
            </a:pPr>
            <a:r>
              <a:rPr dirty="0" sz="1100">
                <a:latin typeface="Verdana"/>
                <a:cs typeface="Verdana"/>
              </a:rPr>
              <a:t>For objects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support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eq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function,eq(case_expression,switch_expression).</a:t>
            </a:r>
            <a:endParaRPr sz="1100">
              <a:latin typeface="Verdana"/>
              <a:cs typeface="Verdana"/>
            </a:endParaRPr>
          </a:p>
          <a:p>
            <a:pPr marL="30480" marR="24765">
              <a:lnSpc>
                <a:spcPct val="100899"/>
              </a:lnSpc>
              <a:spcBef>
                <a:spcPts val="600"/>
              </a:spcBef>
            </a:pPr>
            <a:r>
              <a:rPr dirty="0" sz="1100">
                <a:latin typeface="Verdana"/>
                <a:cs typeface="Verdana"/>
              </a:rPr>
              <a:t>For a cell array </a:t>
            </a:r>
            <a:r>
              <a:rPr dirty="0" sz="1100" spc="-5">
                <a:latin typeface="Verdana"/>
                <a:cs typeface="Verdana"/>
              </a:rPr>
              <a:t>case_expression, at least </a:t>
            </a:r>
            <a:r>
              <a:rPr dirty="0" sz="1100">
                <a:latin typeface="Verdana"/>
                <a:cs typeface="Verdana"/>
              </a:rPr>
              <a:t>one of </a:t>
            </a:r>
            <a:r>
              <a:rPr dirty="0" sz="1100" spc="-5">
                <a:latin typeface="Verdana"/>
                <a:cs typeface="Verdana"/>
              </a:rPr>
              <a:t>the elements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cell array  </a:t>
            </a:r>
            <a:r>
              <a:rPr dirty="0" sz="1100" spc="-5">
                <a:latin typeface="Verdana"/>
                <a:cs typeface="Verdana"/>
              </a:rPr>
              <a:t>matches switch_expression, as </a:t>
            </a:r>
            <a:r>
              <a:rPr dirty="0" sz="1100">
                <a:latin typeface="Verdana"/>
                <a:cs typeface="Verdana"/>
              </a:rPr>
              <a:t>defined above </a:t>
            </a:r>
            <a:r>
              <a:rPr dirty="0" sz="1100" spc="-5">
                <a:latin typeface="Verdana"/>
                <a:cs typeface="Verdana"/>
              </a:rPr>
              <a:t>for numbers, strings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objects.</a:t>
            </a:r>
            <a:endParaRPr sz="1100">
              <a:latin typeface="Verdana"/>
              <a:cs typeface="Verdana"/>
            </a:endParaRPr>
          </a:p>
          <a:p>
            <a:pPr marL="30480" marR="25400">
              <a:lnSpc>
                <a:spcPct val="108200"/>
              </a:lnSpc>
              <a:spcBef>
                <a:spcPts val="520"/>
              </a:spcBef>
            </a:pPr>
            <a:r>
              <a:rPr dirty="0" sz="1100">
                <a:latin typeface="Verdana"/>
                <a:cs typeface="Verdana"/>
              </a:rPr>
              <a:t>When a </a:t>
            </a:r>
            <a:r>
              <a:rPr dirty="0" sz="1100" spc="-5">
                <a:latin typeface="Verdana"/>
                <a:cs typeface="Verdana"/>
              </a:rPr>
              <a:t>case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true,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executes the corresponding statements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then  exits the </a:t>
            </a:r>
            <a:r>
              <a:rPr dirty="0" sz="1100">
                <a:latin typeface="Verdana"/>
                <a:cs typeface="Verdana"/>
              </a:rPr>
              <a:t>switch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block.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otherwise </a:t>
            </a:r>
            <a:r>
              <a:rPr dirty="0" sz="1100" spc="-5">
                <a:latin typeface="Verdana"/>
                <a:cs typeface="Verdana"/>
              </a:rPr>
              <a:t>block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optional and executes </a:t>
            </a:r>
            <a:r>
              <a:rPr dirty="0" sz="1100" spc="-5">
                <a:latin typeface="Verdana"/>
                <a:cs typeface="Verdana"/>
              </a:rPr>
              <a:t>only when </a:t>
            </a:r>
            <a:r>
              <a:rPr dirty="0" sz="1100">
                <a:latin typeface="Verdana"/>
                <a:cs typeface="Verdana"/>
              </a:rPr>
              <a:t>no case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1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true.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248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switch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31413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algn="ctr" marR="3663950">
              <a:lnSpc>
                <a:spcPct val="100000"/>
              </a:lnSpc>
              <a:spcBef>
                <a:spcPts val="540"/>
              </a:spcBef>
            </a:pPr>
            <a:r>
              <a:rPr dirty="0" sz="1100" spc="90">
                <a:latin typeface="Arial"/>
                <a:cs typeface="Arial"/>
              </a:rPr>
              <a:t>switch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60">
                <a:latin typeface="Arial"/>
                <a:cs typeface="Arial"/>
              </a:rPr>
              <a:t>&lt;switch_expression&gt;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&lt;case_expression&gt;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  <a:spcBef>
                <a:spcPts val="5"/>
              </a:spcBef>
            </a:pPr>
            <a:r>
              <a:rPr dirty="0" sz="1100" spc="45">
                <a:latin typeface="Arial"/>
                <a:cs typeface="Arial"/>
              </a:rPr>
              <a:t>&lt;statements&gt;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&lt;case_expression&gt;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  <a:spcBef>
                <a:spcPts val="5"/>
              </a:spcBef>
            </a:pPr>
            <a:r>
              <a:rPr dirty="0" sz="1100" spc="45">
                <a:latin typeface="Arial"/>
                <a:cs typeface="Arial"/>
              </a:rPr>
              <a:t>&lt;statements&gt;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30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30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5"/>
              </a:spcBef>
            </a:pPr>
            <a:r>
              <a:rPr dirty="0" sz="900" spc="60">
                <a:latin typeface="Arial"/>
                <a:cs typeface="Arial"/>
              </a:rPr>
              <a:t>otherwise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1100" spc="45">
                <a:latin typeface="Arial"/>
                <a:cs typeface="Arial"/>
              </a:rPr>
              <a:t>&lt;statements&gt;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499968"/>
            <a:ext cx="3686175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5196204"/>
            <a:ext cx="5800090" cy="40894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30">
                <a:latin typeface="Arial"/>
                <a:cs typeface="Arial"/>
              </a:rPr>
              <a:t>grade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'B';</a:t>
            </a:r>
            <a:endParaRPr sz="1100">
              <a:latin typeface="Arial"/>
              <a:cs typeface="Arial"/>
            </a:endParaRPr>
          </a:p>
          <a:p>
            <a:pPr marL="260350" marR="4600575">
              <a:lnSpc>
                <a:spcPct val="189100"/>
              </a:lnSpc>
            </a:pP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-190">
                <a:latin typeface="Arial"/>
                <a:cs typeface="Arial"/>
              </a:rPr>
              <a:t>w</a:t>
            </a:r>
            <a:r>
              <a:rPr dirty="0" sz="1100" spc="350">
                <a:latin typeface="Arial"/>
                <a:cs typeface="Arial"/>
              </a:rPr>
              <a:t>i</a:t>
            </a:r>
            <a:r>
              <a:rPr dirty="0" sz="1100" spc="300">
                <a:latin typeface="Arial"/>
                <a:cs typeface="Arial"/>
              </a:rPr>
              <a:t>t</a:t>
            </a:r>
            <a:r>
              <a:rPr dirty="0" sz="1100" spc="45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h</a:t>
            </a:r>
            <a:r>
              <a:rPr dirty="0" sz="1100" spc="250">
                <a:latin typeface="Arial"/>
                <a:cs typeface="Arial"/>
              </a:rPr>
              <a:t>(</a:t>
            </a:r>
            <a:r>
              <a:rPr dirty="0" sz="900" spc="25">
                <a:latin typeface="Arial"/>
                <a:cs typeface="Arial"/>
              </a:rPr>
              <a:t>grade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215">
                <a:latin typeface="Arial"/>
                <a:cs typeface="Arial"/>
              </a:rPr>
              <a:t>'A'</a:t>
            </a:r>
            <a:endParaRPr sz="1100">
              <a:latin typeface="Arial"/>
              <a:cs typeface="Arial"/>
            </a:endParaRPr>
          </a:p>
          <a:p>
            <a:pPr marL="260350" marR="3533140" indent="188595">
              <a:lnSpc>
                <a:spcPct val="188200"/>
              </a:lnSpc>
            </a:pPr>
            <a:r>
              <a:rPr dirty="0" sz="900" spc="170">
                <a:latin typeface="Arial"/>
                <a:cs typeface="Arial"/>
              </a:rPr>
              <a:t>fprintf</a:t>
            </a:r>
            <a:r>
              <a:rPr dirty="0" sz="1100" spc="170">
                <a:latin typeface="Arial"/>
                <a:cs typeface="Arial"/>
              </a:rPr>
              <a:t>('Excellent!\n' </a:t>
            </a:r>
            <a:r>
              <a:rPr dirty="0" sz="1100" spc="260">
                <a:latin typeface="Arial"/>
                <a:cs typeface="Arial"/>
              </a:rPr>
              <a:t>);  </a:t>
            </a: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215">
                <a:latin typeface="Arial"/>
                <a:cs typeface="Arial"/>
              </a:rPr>
              <a:t>'B'</a:t>
            </a:r>
            <a:endParaRPr sz="1100">
              <a:latin typeface="Arial"/>
              <a:cs typeface="Arial"/>
            </a:endParaRPr>
          </a:p>
          <a:p>
            <a:pPr marL="260350" marR="3546475" indent="250825">
              <a:lnSpc>
                <a:spcPct val="188400"/>
              </a:lnSpc>
              <a:spcBef>
                <a:spcPts val="5"/>
              </a:spcBef>
            </a:pPr>
            <a:r>
              <a:rPr dirty="0" sz="900" spc="160">
                <a:latin typeface="Arial"/>
                <a:cs typeface="Arial"/>
              </a:rPr>
              <a:t>fprintf</a:t>
            </a:r>
            <a:r>
              <a:rPr dirty="0" sz="1100" spc="160">
                <a:latin typeface="Arial"/>
                <a:cs typeface="Arial"/>
              </a:rPr>
              <a:t>('Well </a:t>
            </a:r>
            <a:r>
              <a:rPr dirty="0" sz="1100" spc="90">
                <a:latin typeface="Arial"/>
                <a:cs typeface="Arial"/>
              </a:rPr>
              <a:t>done\n' </a:t>
            </a:r>
            <a:r>
              <a:rPr dirty="0" sz="1100" spc="260">
                <a:latin typeface="Arial"/>
                <a:cs typeface="Arial"/>
              </a:rPr>
              <a:t>);  </a:t>
            </a: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'C'</a:t>
            </a:r>
            <a:endParaRPr sz="1100">
              <a:latin typeface="Arial"/>
              <a:cs typeface="Arial"/>
            </a:endParaRPr>
          </a:p>
          <a:p>
            <a:pPr marL="260350" marR="3609340" indent="188595">
              <a:lnSpc>
                <a:spcPts val="2500"/>
              </a:lnSpc>
              <a:spcBef>
                <a:spcPts val="265"/>
              </a:spcBef>
            </a:pPr>
            <a:r>
              <a:rPr dirty="0" sz="900" spc="160">
                <a:latin typeface="Arial"/>
                <a:cs typeface="Arial"/>
              </a:rPr>
              <a:t>fprintf</a:t>
            </a:r>
            <a:r>
              <a:rPr dirty="0" sz="1100" spc="160">
                <a:latin typeface="Arial"/>
                <a:cs typeface="Arial"/>
              </a:rPr>
              <a:t>('Well </a:t>
            </a:r>
            <a:r>
              <a:rPr dirty="0" sz="1100" spc="90">
                <a:latin typeface="Arial"/>
                <a:cs typeface="Arial"/>
              </a:rPr>
              <a:t>done\n' </a:t>
            </a:r>
            <a:r>
              <a:rPr dirty="0" sz="1100" spc="260">
                <a:latin typeface="Arial"/>
                <a:cs typeface="Arial"/>
              </a:rPr>
              <a:t>);  </a:t>
            </a: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'D'</a:t>
            </a:r>
            <a:endParaRPr sz="1100">
              <a:latin typeface="Arial"/>
              <a:cs typeface="Arial"/>
            </a:endParaRPr>
          </a:p>
          <a:p>
            <a:pPr marL="448945">
              <a:lnSpc>
                <a:spcPct val="100000"/>
              </a:lnSpc>
              <a:spcBef>
                <a:spcPts val="880"/>
              </a:spcBef>
            </a:pPr>
            <a:r>
              <a:rPr dirty="0" sz="900" spc="135">
                <a:latin typeface="Arial"/>
                <a:cs typeface="Arial"/>
              </a:rPr>
              <a:t>fprintf</a:t>
            </a:r>
            <a:r>
              <a:rPr dirty="0" sz="1100" spc="135">
                <a:latin typeface="Arial"/>
                <a:cs typeface="Arial"/>
              </a:rPr>
              <a:t>('You </a:t>
            </a:r>
            <a:r>
              <a:rPr dirty="0" sz="1100" spc="80">
                <a:latin typeface="Arial"/>
                <a:cs typeface="Arial"/>
              </a:rPr>
              <a:t>passed\n'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26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890"/>
              </a:spcBef>
            </a:pP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235">
                <a:latin typeface="Arial"/>
                <a:cs typeface="Arial"/>
              </a:rPr>
              <a:t>'F'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900" spc="165">
                <a:latin typeface="Arial"/>
                <a:cs typeface="Arial"/>
              </a:rPr>
              <a:t>fprintf</a:t>
            </a:r>
            <a:r>
              <a:rPr dirty="0" sz="1100" spc="165">
                <a:latin typeface="Arial"/>
                <a:cs typeface="Arial"/>
              </a:rPr>
              <a:t>('Better </a:t>
            </a:r>
            <a:r>
              <a:rPr dirty="0" sz="1100" spc="195">
                <a:latin typeface="Arial"/>
                <a:cs typeface="Arial"/>
              </a:rPr>
              <a:t>try </a:t>
            </a:r>
            <a:r>
              <a:rPr dirty="0" sz="1100" spc="125">
                <a:latin typeface="Arial"/>
                <a:cs typeface="Arial"/>
              </a:rPr>
              <a:t>again\n'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 spc="26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1215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  <a:spcBef>
                <a:spcPts val="740"/>
              </a:spcBef>
            </a:pPr>
            <a:r>
              <a:rPr dirty="0" sz="900" spc="60">
                <a:latin typeface="Arial"/>
                <a:cs typeface="Arial"/>
              </a:rPr>
              <a:t>otherwise</a:t>
            </a:r>
            <a:endParaRPr sz="900">
              <a:latin typeface="Arial"/>
              <a:cs typeface="Arial"/>
            </a:endParaRPr>
          </a:p>
          <a:p>
            <a:pPr marL="260350" marR="3365500" indent="124460">
              <a:lnSpc>
                <a:spcPct val="188200"/>
              </a:lnSpc>
            </a:pPr>
            <a:r>
              <a:rPr dirty="0" sz="900" spc="175">
                <a:latin typeface="Arial"/>
                <a:cs typeface="Arial"/>
              </a:rPr>
              <a:t>fprintf</a:t>
            </a:r>
            <a:r>
              <a:rPr dirty="0" sz="1100" spc="175">
                <a:latin typeface="Arial"/>
                <a:cs typeface="Arial"/>
              </a:rPr>
              <a:t>('Invalid </a:t>
            </a:r>
            <a:r>
              <a:rPr dirty="0" sz="1100" spc="110">
                <a:latin typeface="Arial"/>
                <a:cs typeface="Arial"/>
              </a:rPr>
              <a:t>grade\n' </a:t>
            </a:r>
            <a:r>
              <a:rPr dirty="0" sz="1100" spc="260">
                <a:latin typeface="Arial"/>
                <a:cs typeface="Arial"/>
              </a:rPr>
              <a:t>);  </a:t>
            </a: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69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275077"/>
            <a:ext cx="2416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630677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65">
                <a:latin typeface="Arial"/>
                <a:cs typeface="Arial"/>
              </a:rPr>
              <a:t>Well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done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Your </a:t>
            </a:r>
            <a:r>
              <a:rPr dirty="0" sz="900" spc="30">
                <a:latin typeface="Arial"/>
                <a:cs typeface="Arial"/>
              </a:rPr>
              <a:t>grade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 spc="445">
                <a:latin typeface="Arial"/>
                <a:cs typeface="Arial"/>
              </a:rPr>
              <a:t> </a:t>
            </a:r>
            <a:r>
              <a:rPr dirty="0" sz="900" spc="-11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3551046"/>
            <a:ext cx="5795010" cy="152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Nested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Switch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Statements	</a:t>
            </a:r>
            <a:endParaRPr sz="1800">
              <a:latin typeface="Arial"/>
              <a:cs typeface="Arial"/>
            </a:endParaRPr>
          </a:p>
          <a:p>
            <a:pPr algn="just" marL="30480" marR="24765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possible to have </a:t>
            </a:r>
            <a:r>
              <a:rPr dirty="0" sz="1100">
                <a:latin typeface="Verdana"/>
                <a:cs typeface="Verdana"/>
              </a:rPr>
              <a:t>a switch </a:t>
            </a:r>
            <a:r>
              <a:rPr dirty="0" sz="1100" spc="-5">
                <a:latin typeface="Verdana"/>
                <a:cs typeface="Verdana"/>
              </a:rPr>
              <a:t>as part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statement sequence of an outer  </a:t>
            </a:r>
            <a:r>
              <a:rPr dirty="0" sz="1100" spc="-5">
                <a:latin typeface="Verdana"/>
                <a:cs typeface="Verdana"/>
              </a:rPr>
              <a:t>switch. Even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case </a:t>
            </a:r>
            <a:r>
              <a:rPr dirty="0" sz="1100" spc="-5">
                <a:latin typeface="Verdana"/>
                <a:cs typeface="Verdana"/>
              </a:rPr>
              <a:t>constants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inner </a:t>
            </a:r>
            <a:r>
              <a:rPr dirty="0" sz="1100">
                <a:latin typeface="Verdana"/>
                <a:cs typeface="Verdana"/>
              </a:rPr>
              <a:t>and outer </a:t>
            </a:r>
            <a:r>
              <a:rPr dirty="0" sz="1100" spc="-5">
                <a:latin typeface="Verdana"/>
                <a:cs typeface="Verdana"/>
              </a:rPr>
              <a:t>switch contain </a:t>
            </a:r>
            <a:r>
              <a:rPr dirty="0" sz="1100">
                <a:latin typeface="Verdana"/>
                <a:cs typeface="Verdana"/>
              </a:rPr>
              <a:t>common  </a:t>
            </a:r>
            <a:r>
              <a:rPr dirty="0" sz="1100" spc="-5">
                <a:latin typeface="Verdana"/>
                <a:cs typeface="Verdana"/>
              </a:rPr>
              <a:t>values, </a:t>
            </a:r>
            <a:r>
              <a:rPr dirty="0" sz="1100">
                <a:latin typeface="Verdana"/>
                <a:cs typeface="Verdana"/>
              </a:rPr>
              <a:t>no conflicts </a:t>
            </a:r>
            <a:r>
              <a:rPr dirty="0" sz="1100" spc="-5">
                <a:latin typeface="Verdana"/>
                <a:cs typeface="Verdana"/>
              </a:rPr>
              <a:t>will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arise.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a nested </a:t>
            </a:r>
            <a:r>
              <a:rPr dirty="0" sz="1100" spc="-5">
                <a:latin typeface="Verdana"/>
                <a:cs typeface="Verdana"/>
              </a:rPr>
              <a:t>switch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5">
                <a:latin typeface="Verdana"/>
                <a:cs typeface="Verdana"/>
              </a:rPr>
              <a:t>is as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5235828"/>
            <a:ext cx="5800090" cy="3803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95">
                <a:latin typeface="Arial"/>
                <a:cs typeface="Arial"/>
              </a:rPr>
              <a:t>switch(</a:t>
            </a:r>
            <a:r>
              <a:rPr dirty="0" sz="900" spc="95">
                <a:latin typeface="Arial"/>
                <a:cs typeface="Arial"/>
              </a:rPr>
              <a:t>ch1</a:t>
            </a:r>
            <a:r>
              <a:rPr dirty="0" sz="1100" spc="9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215">
                <a:latin typeface="Arial"/>
                <a:cs typeface="Arial"/>
              </a:rPr>
              <a:t>'A'</a:t>
            </a:r>
            <a:endParaRPr sz="1100">
              <a:latin typeface="Arial"/>
              <a:cs typeface="Arial"/>
            </a:endParaRPr>
          </a:p>
          <a:p>
            <a:pPr marL="447675" marR="2406015" indent="-187960">
              <a:lnSpc>
                <a:spcPct val="188200"/>
              </a:lnSpc>
              <a:spcBef>
                <a:spcPts val="10"/>
              </a:spcBef>
            </a:pPr>
            <a:r>
              <a:rPr dirty="0" sz="900" spc="165">
                <a:latin typeface="Arial"/>
                <a:cs typeface="Arial"/>
              </a:rPr>
              <a:t>fprintf</a:t>
            </a:r>
            <a:r>
              <a:rPr dirty="0" sz="1100" spc="165">
                <a:latin typeface="Arial"/>
                <a:cs typeface="Arial"/>
              </a:rPr>
              <a:t>('This </a:t>
            </a:r>
            <a:r>
              <a:rPr dirty="0" sz="1100" spc="-130">
                <a:latin typeface="Arial"/>
                <a:cs typeface="Arial"/>
              </a:rPr>
              <a:t>A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part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95">
                <a:latin typeface="Arial"/>
                <a:cs typeface="Arial"/>
              </a:rPr>
              <a:t>outer </a:t>
            </a:r>
            <a:r>
              <a:rPr dirty="0" sz="1100" spc="160">
                <a:latin typeface="Arial"/>
                <a:cs typeface="Arial"/>
              </a:rPr>
              <a:t>switch');  </a:t>
            </a:r>
            <a:r>
              <a:rPr dirty="0" sz="1100" spc="95">
                <a:latin typeface="Arial"/>
                <a:cs typeface="Arial"/>
              </a:rPr>
              <a:t>switch(</a:t>
            </a:r>
            <a:r>
              <a:rPr dirty="0" sz="900" spc="95">
                <a:latin typeface="Arial"/>
                <a:cs typeface="Arial"/>
              </a:rPr>
              <a:t>ch2</a:t>
            </a:r>
            <a:r>
              <a:rPr dirty="0" sz="1100" spc="9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636905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case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215">
                <a:latin typeface="Arial"/>
                <a:cs typeface="Arial"/>
              </a:rPr>
              <a:t>'A'</a:t>
            </a:r>
            <a:endParaRPr sz="1100">
              <a:latin typeface="Arial"/>
              <a:cs typeface="Arial"/>
            </a:endParaRPr>
          </a:p>
          <a:p>
            <a:pPr marL="699135" marR="1836420" indent="63500">
              <a:lnSpc>
                <a:spcPct val="188400"/>
              </a:lnSpc>
              <a:spcBef>
                <a:spcPts val="10"/>
              </a:spcBef>
            </a:pPr>
            <a:r>
              <a:rPr dirty="0" sz="900" spc="165">
                <a:latin typeface="Arial"/>
                <a:cs typeface="Arial"/>
              </a:rPr>
              <a:t>fprintf</a:t>
            </a:r>
            <a:r>
              <a:rPr dirty="0" sz="1100" spc="165">
                <a:latin typeface="Arial"/>
                <a:cs typeface="Arial"/>
              </a:rPr>
              <a:t>('This </a:t>
            </a:r>
            <a:r>
              <a:rPr dirty="0" sz="1100" spc="-130">
                <a:latin typeface="Arial"/>
                <a:cs typeface="Arial"/>
              </a:rPr>
              <a:t>A </a:t>
            </a:r>
            <a:r>
              <a:rPr dirty="0" sz="1100" spc="200">
                <a:latin typeface="Arial"/>
                <a:cs typeface="Arial"/>
              </a:rPr>
              <a:t>is </a:t>
            </a:r>
            <a:r>
              <a:rPr dirty="0" sz="1100" spc="125">
                <a:latin typeface="Arial"/>
                <a:cs typeface="Arial"/>
              </a:rPr>
              <a:t>part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110">
                <a:latin typeface="Arial"/>
                <a:cs typeface="Arial"/>
              </a:rPr>
              <a:t>inner </a:t>
            </a:r>
            <a:r>
              <a:rPr dirty="0" sz="1100" spc="130">
                <a:latin typeface="Arial"/>
                <a:cs typeface="Arial"/>
              </a:rPr>
              <a:t>switch' </a:t>
            </a:r>
            <a:r>
              <a:rPr dirty="0" sz="1100" spc="260">
                <a:latin typeface="Arial"/>
                <a:cs typeface="Arial"/>
              </a:rPr>
              <a:t>);  </a:t>
            </a:r>
            <a:r>
              <a:rPr dirty="0" sz="1100" spc="25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210">
                <a:latin typeface="Arial"/>
                <a:cs typeface="Arial"/>
              </a:rPr>
              <a:t>'B'</a:t>
            </a:r>
            <a:endParaRPr sz="1100">
              <a:latin typeface="Arial"/>
              <a:cs typeface="Arial"/>
            </a:endParaRPr>
          </a:p>
          <a:p>
            <a:pPr marL="511809" marR="1897380" indent="188595">
              <a:lnSpc>
                <a:spcPts val="2500"/>
              </a:lnSpc>
              <a:spcBef>
                <a:spcPts val="265"/>
              </a:spcBef>
            </a:pPr>
            <a:r>
              <a:rPr dirty="0" sz="900" spc="165">
                <a:latin typeface="Arial"/>
                <a:cs typeface="Arial"/>
              </a:rPr>
              <a:t>fprintf</a:t>
            </a:r>
            <a:r>
              <a:rPr dirty="0" sz="1100" spc="165">
                <a:latin typeface="Arial"/>
                <a:cs typeface="Arial"/>
              </a:rPr>
              <a:t>('This </a:t>
            </a:r>
            <a:r>
              <a:rPr dirty="0" sz="1100" spc="-130">
                <a:latin typeface="Arial"/>
                <a:cs typeface="Arial"/>
              </a:rPr>
              <a:t>B </a:t>
            </a:r>
            <a:r>
              <a:rPr dirty="0" sz="1100" spc="200">
                <a:latin typeface="Arial"/>
                <a:cs typeface="Arial"/>
              </a:rPr>
              <a:t>is </a:t>
            </a:r>
            <a:r>
              <a:rPr dirty="0" sz="1100" spc="125">
                <a:latin typeface="Arial"/>
                <a:cs typeface="Arial"/>
              </a:rPr>
              <a:t>part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10">
                <a:latin typeface="Arial"/>
                <a:cs typeface="Arial"/>
              </a:rPr>
              <a:t>inner </a:t>
            </a:r>
            <a:r>
              <a:rPr dirty="0" sz="1100" spc="135">
                <a:latin typeface="Arial"/>
                <a:cs typeface="Arial"/>
              </a:rPr>
              <a:t>switch' </a:t>
            </a:r>
            <a:r>
              <a:rPr dirty="0" sz="1100" spc="275">
                <a:latin typeface="Arial"/>
                <a:cs typeface="Arial"/>
              </a:rPr>
              <a:t>);  </a:t>
            </a: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880"/>
              </a:spcBef>
            </a:pP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215">
                <a:latin typeface="Arial"/>
                <a:cs typeface="Arial"/>
              </a:rPr>
              <a:t>'B'</a:t>
            </a:r>
            <a:endParaRPr sz="1100">
              <a:latin typeface="Arial"/>
              <a:cs typeface="Arial"/>
            </a:endParaRPr>
          </a:p>
          <a:p>
            <a:pPr marL="73025" marR="2525395">
              <a:lnSpc>
                <a:spcPts val="2500"/>
              </a:lnSpc>
              <a:spcBef>
                <a:spcPts val="260"/>
              </a:spcBef>
            </a:pPr>
            <a:r>
              <a:rPr dirty="0" sz="900" spc="165">
                <a:latin typeface="Arial"/>
                <a:cs typeface="Arial"/>
              </a:rPr>
              <a:t>fprintf</a:t>
            </a:r>
            <a:r>
              <a:rPr dirty="0" sz="1100" spc="165">
                <a:latin typeface="Arial"/>
                <a:cs typeface="Arial"/>
              </a:rPr>
              <a:t>('This </a:t>
            </a:r>
            <a:r>
              <a:rPr dirty="0" sz="1100" spc="-130">
                <a:latin typeface="Arial"/>
                <a:cs typeface="Arial"/>
              </a:rPr>
              <a:t>B </a:t>
            </a:r>
            <a:r>
              <a:rPr dirty="0" sz="1100" spc="200">
                <a:latin typeface="Arial"/>
                <a:cs typeface="Arial"/>
              </a:rPr>
              <a:t>is </a:t>
            </a:r>
            <a:r>
              <a:rPr dirty="0" sz="1100" spc="130">
                <a:latin typeface="Arial"/>
                <a:cs typeface="Arial"/>
              </a:rPr>
              <a:t>part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95">
                <a:latin typeface="Arial"/>
                <a:cs typeface="Arial"/>
              </a:rPr>
              <a:t>outer </a:t>
            </a:r>
            <a:r>
              <a:rPr dirty="0" sz="1100" spc="135">
                <a:latin typeface="Arial"/>
                <a:cs typeface="Arial"/>
              </a:rPr>
              <a:t>switch' </a:t>
            </a:r>
            <a:r>
              <a:rPr dirty="0" sz="1100" spc="275">
                <a:latin typeface="Arial"/>
                <a:cs typeface="Arial"/>
              </a:rPr>
              <a:t>);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1799"/>
            <a:ext cx="3686175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559305"/>
            <a:ext cx="5800090" cy="38030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100;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200;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10">
                <a:latin typeface="Arial"/>
                <a:cs typeface="Arial"/>
              </a:rPr>
              <a:t>switch(</a:t>
            </a:r>
            <a:r>
              <a:rPr dirty="0" sz="900" spc="110">
                <a:latin typeface="Arial"/>
                <a:cs typeface="Arial"/>
              </a:rPr>
              <a:t>a</a:t>
            </a:r>
            <a:r>
              <a:rPr dirty="0" sz="1100" spc="11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293870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case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  <a:p>
            <a:pPr marL="636905" marR="1526540">
              <a:lnSpc>
                <a:spcPct val="188400"/>
              </a:lnSpc>
              <a:spcBef>
                <a:spcPts val="10"/>
              </a:spcBef>
            </a:pPr>
            <a:r>
              <a:rPr dirty="0" sz="900" spc="165">
                <a:latin typeface="Arial"/>
                <a:cs typeface="Arial"/>
              </a:rPr>
              <a:t>fprintf</a:t>
            </a:r>
            <a:r>
              <a:rPr dirty="0" sz="1100" spc="165">
                <a:latin typeface="Arial"/>
                <a:cs typeface="Arial"/>
              </a:rPr>
              <a:t>('This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25">
                <a:latin typeface="Arial"/>
                <a:cs typeface="Arial"/>
              </a:rPr>
              <a:t>part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95">
                <a:latin typeface="Arial"/>
                <a:cs typeface="Arial"/>
              </a:rPr>
              <a:t>outer </a:t>
            </a:r>
            <a:r>
              <a:rPr dirty="0" sz="1100" spc="90">
                <a:latin typeface="Arial"/>
                <a:cs typeface="Arial"/>
              </a:rPr>
              <a:t>switch </a:t>
            </a:r>
            <a:r>
              <a:rPr dirty="0" sz="1100" spc="100">
                <a:latin typeface="Arial"/>
                <a:cs typeface="Arial"/>
              </a:rPr>
              <a:t>%d\n',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75">
                <a:latin typeface="Arial"/>
                <a:cs typeface="Arial"/>
              </a:rPr>
              <a:t>);  </a:t>
            </a:r>
            <a:r>
              <a:rPr dirty="0" sz="1100" spc="114">
                <a:latin typeface="Arial"/>
                <a:cs typeface="Arial"/>
              </a:rPr>
              <a:t>switch(</a:t>
            </a:r>
            <a:r>
              <a:rPr dirty="0" sz="900" spc="114">
                <a:latin typeface="Arial"/>
                <a:cs typeface="Arial"/>
              </a:rPr>
              <a:t>b</a:t>
            </a:r>
            <a:r>
              <a:rPr dirty="0" sz="1100" spc="114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case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014730">
              <a:lnSpc>
                <a:spcPct val="100000"/>
              </a:lnSpc>
            </a:pPr>
            <a:r>
              <a:rPr dirty="0" sz="900" spc="165">
                <a:latin typeface="Arial"/>
                <a:cs typeface="Arial"/>
              </a:rPr>
              <a:t>fprintf</a:t>
            </a:r>
            <a:r>
              <a:rPr dirty="0" sz="1100" spc="165">
                <a:latin typeface="Arial"/>
                <a:cs typeface="Arial"/>
              </a:rPr>
              <a:t>('This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125">
                <a:latin typeface="Arial"/>
                <a:cs typeface="Arial"/>
              </a:rPr>
              <a:t>part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10">
                <a:latin typeface="Arial"/>
                <a:cs typeface="Arial"/>
              </a:rPr>
              <a:t>inner </a:t>
            </a:r>
            <a:r>
              <a:rPr dirty="0" sz="1100" spc="90">
                <a:latin typeface="Arial"/>
                <a:cs typeface="Arial"/>
              </a:rPr>
              <a:t>switch </a:t>
            </a:r>
            <a:r>
              <a:rPr dirty="0" sz="1100" spc="100">
                <a:latin typeface="Arial"/>
                <a:cs typeface="Arial"/>
              </a:rPr>
              <a:t>%d\n', </a:t>
            </a:r>
            <a:r>
              <a:rPr dirty="0" sz="900" spc="-10">
                <a:latin typeface="Arial"/>
                <a:cs typeface="Arial"/>
              </a:rPr>
              <a:t>a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63690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45">
                <a:latin typeface="Arial"/>
                <a:cs typeface="Arial"/>
              </a:rPr>
              <a:t>fprintf</a:t>
            </a:r>
            <a:r>
              <a:rPr dirty="0" sz="1100" spc="145">
                <a:latin typeface="Arial"/>
                <a:cs typeface="Arial"/>
              </a:rPr>
              <a:t>('Exact </a:t>
            </a:r>
            <a:r>
              <a:rPr dirty="0" sz="1100" spc="75">
                <a:latin typeface="Arial"/>
                <a:cs typeface="Arial"/>
              </a:rPr>
              <a:t>value 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a 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00">
                <a:latin typeface="Arial"/>
                <a:cs typeface="Arial"/>
              </a:rPr>
              <a:t>%d\n',</a:t>
            </a:r>
            <a:r>
              <a:rPr dirty="0" sz="1100" spc="3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 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45">
                <a:latin typeface="Arial"/>
                <a:cs typeface="Arial"/>
              </a:rPr>
              <a:t>fprintf</a:t>
            </a:r>
            <a:r>
              <a:rPr dirty="0" sz="1100" spc="145">
                <a:latin typeface="Arial"/>
                <a:cs typeface="Arial"/>
              </a:rPr>
              <a:t>('Exact </a:t>
            </a:r>
            <a:r>
              <a:rPr dirty="0" sz="1100" spc="75">
                <a:latin typeface="Arial"/>
                <a:cs typeface="Arial"/>
              </a:rPr>
              <a:t>value  </a:t>
            </a:r>
            <a:r>
              <a:rPr dirty="0" sz="1100" spc="145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b  </a:t>
            </a:r>
            <a:r>
              <a:rPr dirty="0" sz="1100" spc="204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 </a:t>
            </a:r>
            <a:r>
              <a:rPr dirty="0" sz="1100" spc="100">
                <a:latin typeface="Arial"/>
                <a:cs typeface="Arial"/>
              </a:rPr>
              <a:t>%d\n',</a:t>
            </a:r>
            <a:r>
              <a:rPr dirty="0" sz="1100" spc="3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  </a:t>
            </a:r>
            <a:r>
              <a:rPr dirty="0" sz="1100" spc="27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503544"/>
            <a:ext cx="24161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5859144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85">
                <a:latin typeface="Arial"/>
                <a:cs typeface="Arial"/>
              </a:rPr>
              <a:t>This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100">
                <a:latin typeface="Arial"/>
                <a:cs typeface="Arial"/>
              </a:rPr>
              <a:t>part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80">
                <a:latin typeface="Arial"/>
                <a:cs typeface="Arial"/>
              </a:rPr>
              <a:t>outer </a:t>
            </a:r>
            <a:r>
              <a:rPr dirty="0" sz="1100" spc="95">
                <a:latin typeface="Arial"/>
                <a:cs typeface="Arial"/>
              </a:rPr>
              <a:t>switch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  <a:p>
            <a:pPr marL="73025" marR="3498850">
              <a:lnSpc>
                <a:spcPct val="188200"/>
              </a:lnSpc>
              <a:spcBef>
                <a:spcPts val="15"/>
              </a:spcBef>
            </a:pPr>
            <a:r>
              <a:rPr dirty="0" sz="1100" spc="85">
                <a:latin typeface="Arial"/>
                <a:cs typeface="Arial"/>
              </a:rPr>
              <a:t>This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900" spc="100">
                <a:latin typeface="Arial"/>
                <a:cs typeface="Arial"/>
              </a:rPr>
              <a:t>part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90">
                <a:latin typeface="Arial"/>
                <a:cs typeface="Arial"/>
              </a:rPr>
              <a:t>inner </a:t>
            </a:r>
            <a:r>
              <a:rPr dirty="0" sz="1100" spc="95">
                <a:latin typeface="Arial"/>
                <a:cs typeface="Arial"/>
              </a:rPr>
              <a:t>switch </a:t>
            </a:r>
            <a:r>
              <a:rPr dirty="0" sz="1100" spc="-15">
                <a:latin typeface="Arial"/>
                <a:cs typeface="Arial"/>
              </a:rPr>
              <a:t>100  </a:t>
            </a:r>
            <a:r>
              <a:rPr dirty="0" sz="1100" spc="50">
                <a:latin typeface="Arial"/>
                <a:cs typeface="Arial"/>
              </a:rPr>
              <a:t>Exact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50">
                <a:latin typeface="Arial"/>
                <a:cs typeface="Arial"/>
              </a:rPr>
              <a:t>Exact </a:t>
            </a: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b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210">
                <a:latin typeface="Arial"/>
                <a:cs typeface="Arial"/>
              </a:rPr>
              <a:t>is </a:t>
            </a:r>
            <a:r>
              <a:rPr dirty="0" sz="1100" spc="300">
                <a:latin typeface="Arial"/>
                <a:cs typeface="Arial"/>
              </a:rPr>
              <a:t>: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2809"/>
            <a:ext cx="5753735" cy="8435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latin typeface="Trebuchet MS"/>
                <a:cs typeface="Trebuchet MS"/>
                <a:hlinkClick r:id="rId2" action="ppaction://hlinksldjump"/>
              </a:rPr>
              <a:t>22. </a:t>
            </a:r>
            <a:r>
              <a:rPr dirty="0" sz="1200" spc="220"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1200" spc="-70">
                <a:latin typeface="Trebuchet MS"/>
                <a:cs typeface="Trebuchet MS"/>
                <a:hlinkClick r:id="rId2" action="ppaction://hlinksldjump"/>
              </a:rPr>
              <a:t>ALGEBRA </a:t>
            </a:r>
            <a:r>
              <a:rPr dirty="0" sz="1200" spc="-145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 </a:t>
            </a:r>
            <a:r>
              <a:rPr dirty="0" sz="1200" spc="-35">
                <a:latin typeface="Trebuchet MS"/>
                <a:cs typeface="Trebuchet MS"/>
                <a:hlinkClick r:id="rId2" action="ppaction://hlinksldjump"/>
              </a:rPr>
              <a:t>169</a:t>
            </a:r>
            <a:endParaRPr sz="1200">
              <a:latin typeface="Trebuchet MS"/>
              <a:cs typeface="Trebuchet MS"/>
            </a:endParaRPr>
          </a:p>
          <a:p>
            <a:pPr algn="just" marL="299085" marR="7620">
              <a:lnSpc>
                <a:spcPct val="209700"/>
              </a:lnSpc>
              <a:spcBef>
                <a:spcPts val="45"/>
              </a:spcBef>
            </a:pPr>
            <a:r>
              <a:rPr dirty="0" sz="1000" spc="-50" b="1">
                <a:latin typeface="Trebuchet MS"/>
                <a:cs typeface="Trebuchet MS"/>
                <a:hlinkClick r:id="rId2" action="ppaction://hlinksldjump"/>
              </a:rPr>
              <a:t>Solving </a:t>
            </a:r>
            <a:r>
              <a:rPr dirty="0" sz="1000" spc="-55" b="1">
                <a:latin typeface="Trebuchet MS"/>
                <a:cs typeface="Trebuchet MS"/>
                <a:hlinkClick r:id="rId2" action="ppaction://hlinksldjump"/>
              </a:rPr>
              <a:t>Basic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Algebraic </a:t>
            </a:r>
            <a:r>
              <a:rPr dirty="0" sz="1000" spc="-55" b="1">
                <a:latin typeface="Trebuchet MS"/>
                <a:cs typeface="Trebuchet MS"/>
                <a:hlinkClick r:id="rId2" action="ppaction://hlinksldjump"/>
              </a:rPr>
              <a:t>Equations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in </a:t>
            </a:r>
            <a:r>
              <a:rPr dirty="0" sz="1000" spc="-45" b="1">
                <a:latin typeface="Trebuchet MS"/>
                <a:cs typeface="Trebuchet MS"/>
                <a:hlinkClick r:id="rId2" action="ppaction://hlinksldjump"/>
              </a:rPr>
              <a:t>MATLAB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·····················································································169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3" action="ppaction://hlinksldjump"/>
              </a:rPr>
              <a:t>Solving </a:t>
            </a: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Quadratic Equations in </a:t>
            </a:r>
            <a:r>
              <a:rPr dirty="0" sz="1000" spc="-45" b="1">
                <a:latin typeface="Trebuchet MS"/>
                <a:cs typeface="Trebuchet MS"/>
                <a:hlinkClick r:id="rId3" action="ppaction://hlinksldjump"/>
              </a:rPr>
              <a:t>MATLAB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·····························································································171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4" action="ppaction://hlinksldjump"/>
              </a:rPr>
              <a:t>Expanding </a:t>
            </a:r>
            <a:r>
              <a:rPr dirty="0" sz="1000" spc="-50" b="1">
                <a:latin typeface="Trebuchet MS"/>
                <a:cs typeface="Trebuchet MS"/>
                <a:hlinkClick r:id="rId4" action="ppaction://hlinksldjump"/>
              </a:rPr>
              <a:t>and </a:t>
            </a:r>
            <a:r>
              <a:rPr dirty="0" sz="1000" spc="-60" b="1">
                <a:latin typeface="Trebuchet MS"/>
                <a:cs typeface="Trebuchet MS"/>
                <a:hlinkClick r:id="rId4" action="ppaction://hlinksldjump"/>
              </a:rPr>
              <a:t>Collecting </a:t>
            </a:r>
            <a:r>
              <a:rPr dirty="0" sz="1000" spc="-55" b="1">
                <a:latin typeface="Trebuchet MS"/>
                <a:cs typeface="Trebuchet MS"/>
                <a:hlinkClick r:id="rId4" action="ppaction://hlinksldjump"/>
              </a:rPr>
              <a:t>Equations </a:t>
            </a:r>
            <a:r>
              <a:rPr dirty="0" sz="1000" spc="-60" b="1">
                <a:latin typeface="Trebuchet MS"/>
                <a:cs typeface="Trebuchet MS"/>
                <a:hlinkClick r:id="rId4" action="ppaction://hlinksldjump"/>
              </a:rPr>
              <a:t>in </a:t>
            </a:r>
            <a:r>
              <a:rPr dirty="0" sz="1000" spc="-100" b="1">
                <a:latin typeface="Trebuchet MS"/>
                <a:cs typeface="Trebuchet MS"/>
                <a:hlinkClick r:id="rId4" action="ppaction://hlinksldjump"/>
              </a:rPr>
              <a:t>MATLAB··················································································176 </a:t>
            </a:r>
            <a:r>
              <a:rPr dirty="0" sz="1000" spc="-100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5" action="ppaction://hlinksldjump"/>
              </a:rPr>
              <a:t>Expanding </a:t>
            </a:r>
            <a:r>
              <a:rPr dirty="0" sz="1000" spc="-50" b="1">
                <a:latin typeface="Trebuchet MS"/>
                <a:cs typeface="Trebuchet MS"/>
                <a:hlinkClick r:id="rId5" action="ppaction://hlinksldjump"/>
              </a:rPr>
              <a:t>and </a:t>
            </a:r>
            <a:r>
              <a:rPr dirty="0" sz="1000" spc="-60" b="1">
                <a:latin typeface="Trebuchet MS"/>
                <a:cs typeface="Trebuchet MS"/>
                <a:hlinkClick r:id="rId5" action="ppaction://hlinksldjump"/>
              </a:rPr>
              <a:t>Collecting </a:t>
            </a:r>
            <a:r>
              <a:rPr dirty="0" sz="1000" spc="-55" b="1">
                <a:latin typeface="Trebuchet MS"/>
                <a:cs typeface="Trebuchet MS"/>
                <a:hlinkClick r:id="rId5" action="ppaction://hlinksldjump"/>
              </a:rPr>
              <a:t>Equations </a:t>
            </a:r>
            <a:r>
              <a:rPr dirty="0" sz="1000" spc="-60" b="1">
                <a:latin typeface="Trebuchet MS"/>
                <a:cs typeface="Trebuchet MS"/>
                <a:hlinkClick r:id="rId5" action="ppaction://hlinksldjump"/>
              </a:rPr>
              <a:t>in Octave </a:t>
            </a:r>
            <a:r>
              <a:rPr dirty="0" sz="1000" spc="-105" b="1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····················································································177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70" b="1">
                <a:latin typeface="Trebuchet MS"/>
                <a:cs typeface="Trebuchet MS"/>
                <a:hlinkClick r:id="rId6" action="ppaction://hlinksldjump"/>
              </a:rPr>
              <a:t>Factorization </a:t>
            </a:r>
            <a:r>
              <a:rPr dirty="0" sz="1000" spc="-50" b="1">
                <a:latin typeface="Trebuchet MS"/>
                <a:cs typeface="Trebuchet MS"/>
                <a:hlinkClick r:id="rId6" action="ppaction://hlinksldjump"/>
              </a:rPr>
              <a:t>and </a:t>
            </a:r>
            <a:r>
              <a:rPr dirty="0" sz="1000" spc="-55" b="1">
                <a:latin typeface="Trebuchet MS"/>
                <a:cs typeface="Trebuchet MS"/>
                <a:hlinkClick r:id="rId6" action="ppaction://hlinksldjump"/>
              </a:rPr>
              <a:t>Simplification </a:t>
            </a:r>
            <a:r>
              <a:rPr dirty="0" sz="1000" spc="-40" b="1">
                <a:latin typeface="Trebuchet MS"/>
                <a:cs typeface="Trebuchet MS"/>
                <a:hlinkClick r:id="rId6" action="ppaction://hlinksldjump"/>
              </a:rPr>
              <a:t>of </a:t>
            </a:r>
            <a:r>
              <a:rPr dirty="0" sz="1000" spc="-60" b="1">
                <a:latin typeface="Trebuchet MS"/>
                <a:cs typeface="Trebuchet MS"/>
                <a:hlinkClick r:id="rId6" action="ppaction://hlinksldjump"/>
              </a:rPr>
              <a:t>Algebraic Expressions</a:t>
            </a:r>
            <a:r>
              <a:rPr dirty="0" sz="1000" spc="-95" b="1">
                <a:latin typeface="Trebuchet MS"/>
                <a:cs typeface="Trebuchet MS"/>
                <a:hlinkClick r:id="rId6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6" action="ppaction://hlinksldjump"/>
              </a:rPr>
              <a:t>···································································179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70">
                <a:latin typeface="Trebuchet MS"/>
                <a:cs typeface="Trebuchet MS"/>
                <a:hlinkClick r:id="rId7" action="ppaction://hlinksldjump"/>
              </a:rPr>
              <a:t>23. </a:t>
            </a:r>
            <a:r>
              <a:rPr dirty="0" sz="1200" spc="220">
                <a:latin typeface="Trebuchet MS"/>
                <a:cs typeface="Trebuchet MS"/>
                <a:hlinkClick r:id="rId7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7" action="ppaction://hlinksldjump"/>
              </a:rPr>
              <a:t>CALCULUS························································································································</a:t>
            </a:r>
            <a:r>
              <a:rPr dirty="0" sz="1200" spc="-170">
                <a:latin typeface="Trebuchet MS"/>
                <a:cs typeface="Trebuchet MS"/>
                <a:hlinkClick r:id="rId7" action="ppaction://hlinksldjump"/>
              </a:rPr>
              <a:t> </a:t>
            </a:r>
            <a:r>
              <a:rPr dirty="0" sz="1200" spc="-35">
                <a:latin typeface="Trebuchet MS"/>
                <a:cs typeface="Trebuchet MS"/>
                <a:hlinkClick r:id="rId7" action="ppaction://hlinksldjump"/>
              </a:rPr>
              <a:t>181</a:t>
            </a:r>
            <a:endParaRPr sz="1200">
              <a:latin typeface="Trebuchet MS"/>
              <a:cs typeface="Trebuchet MS"/>
            </a:endParaRPr>
          </a:p>
          <a:p>
            <a:pPr algn="just" marL="299085" marR="7620">
              <a:lnSpc>
                <a:spcPct val="210000"/>
              </a:lnSpc>
              <a:spcBef>
                <a:spcPts val="35"/>
              </a:spcBef>
            </a:pPr>
            <a:r>
              <a:rPr dirty="0" sz="1000" spc="-60" b="1">
                <a:latin typeface="Trebuchet MS"/>
                <a:cs typeface="Trebuchet MS"/>
                <a:hlinkClick r:id="rId7" action="ppaction://hlinksldjump"/>
              </a:rPr>
              <a:t>Calculating </a:t>
            </a:r>
            <a:r>
              <a:rPr dirty="0" sz="1000" spc="-65" b="1">
                <a:latin typeface="Trebuchet MS"/>
                <a:cs typeface="Trebuchet MS"/>
                <a:hlinkClick r:id="rId7" action="ppaction://hlinksldjump"/>
              </a:rPr>
              <a:t>Limits </a:t>
            </a:r>
            <a:r>
              <a:rPr dirty="0" sz="1000" spc="-105" b="1">
                <a:latin typeface="Trebuchet MS"/>
                <a:cs typeface="Trebuchet MS"/>
                <a:hlinkClick r:id="rId7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································································································································181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0" b="1">
                <a:latin typeface="Trebuchet MS"/>
                <a:cs typeface="Trebuchet MS"/>
                <a:hlinkClick r:id="rId8" action="ppaction://hlinksldjump"/>
              </a:rPr>
              <a:t>Verification </a:t>
            </a:r>
            <a:r>
              <a:rPr dirty="0" sz="1000" spc="-40" b="1">
                <a:latin typeface="Trebuchet MS"/>
                <a:cs typeface="Trebuchet MS"/>
                <a:hlinkClick r:id="rId8" action="ppaction://hlinksldjump"/>
              </a:rPr>
              <a:t>of </a:t>
            </a:r>
            <a:r>
              <a:rPr dirty="0" sz="1000" spc="-55" b="1">
                <a:latin typeface="Trebuchet MS"/>
                <a:cs typeface="Trebuchet MS"/>
                <a:hlinkClick r:id="rId8" action="ppaction://hlinksldjump"/>
              </a:rPr>
              <a:t>Basic </a:t>
            </a:r>
            <a:r>
              <a:rPr dirty="0" sz="1000" spc="-60" b="1">
                <a:latin typeface="Trebuchet MS"/>
                <a:cs typeface="Trebuchet MS"/>
                <a:hlinkClick r:id="rId8" action="ppaction://hlinksldjump"/>
              </a:rPr>
              <a:t>Properties </a:t>
            </a:r>
            <a:r>
              <a:rPr dirty="0" sz="1000" spc="-40" b="1">
                <a:latin typeface="Trebuchet MS"/>
                <a:cs typeface="Trebuchet MS"/>
                <a:hlinkClick r:id="rId8" action="ppaction://hlinksldjump"/>
              </a:rPr>
              <a:t>of </a:t>
            </a:r>
            <a:r>
              <a:rPr dirty="0" sz="1000" spc="-65" b="1">
                <a:latin typeface="Trebuchet MS"/>
                <a:cs typeface="Trebuchet MS"/>
                <a:hlinkClick r:id="rId8" action="ppaction://hlinksldjump"/>
              </a:rPr>
              <a:t>Limits </a:t>
            </a:r>
            <a:r>
              <a:rPr dirty="0" sz="1000" spc="-45" b="1">
                <a:latin typeface="Trebuchet MS"/>
                <a:cs typeface="Trebuchet MS"/>
                <a:hlinkClick r:id="rId8" action="ppaction://hlinksldjump"/>
              </a:rPr>
              <a:t>using </a:t>
            </a:r>
            <a:r>
              <a:rPr dirty="0" sz="1000" spc="-60" b="1">
                <a:latin typeface="Trebuchet MS"/>
                <a:cs typeface="Trebuchet MS"/>
                <a:hlinkClick r:id="rId8" action="ppaction://hlinksldjump"/>
              </a:rPr>
              <a:t>Octave </a:t>
            </a:r>
            <a:r>
              <a:rPr dirty="0" sz="1000" spc="-105" b="1">
                <a:latin typeface="Trebuchet MS"/>
                <a:cs typeface="Trebuchet MS"/>
                <a:hlinkClick r:id="rId8" action="ppaction://hlinksldjump"/>
              </a:rPr>
              <a:t>········································································184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80" b="1">
                <a:latin typeface="Trebuchet MS"/>
                <a:cs typeface="Trebuchet MS"/>
                <a:hlinkClick r:id="rId9" action="ppaction://hlinksldjump"/>
              </a:rPr>
              <a:t>Left </a:t>
            </a:r>
            <a:r>
              <a:rPr dirty="0" sz="1000" spc="-50" b="1">
                <a:latin typeface="Trebuchet MS"/>
                <a:cs typeface="Trebuchet MS"/>
                <a:hlinkClick r:id="rId9" action="ppaction://hlinksldjump"/>
              </a:rPr>
              <a:t>and Right </a:t>
            </a:r>
            <a:r>
              <a:rPr dirty="0" sz="1000" spc="-55" b="1">
                <a:latin typeface="Trebuchet MS"/>
                <a:cs typeface="Trebuchet MS"/>
                <a:hlinkClick r:id="rId9" action="ppaction://hlinksldjump"/>
              </a:rPr>
              <a:t>Sided </a:t>
            </a:r>
            <a:r>
              <a:rPr dirty="0" sz="1000" spc="-65" b="1">
                <a:latin typeface="Trebuchet MS"/>
                <a:cs typeface="Trebuchet MS"/>
                <a:hlinkClick r:id="rId9" action="ppaction://hlinksldjump"/>
              </a:rPr>
              <a:t>Limits</a:t>
            </a:r>
            <a:r>
              <a:rPr dirty="0" sz="1000" spc="-215" b="1">
                <a:latin typeface="Trebuchet MS"/>
                <a:cs typeface="Trebuchet MS"/>
                <a:hlinkClick r:id="rId9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··················································································································185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70">
                <a:latin typeface="Trebuchet MS"/>
                <a:cs typeface="Trebuchet MS"/>
                <a:hlinkClick r:id="rId10" action="ppaction://hlinksldjump"/>
              </a:rPr>
              <a:t>24.   </a:t>
            </a:r>
            <a:r>
              <a:rPr dirty="0" sz="1200" spc="-65">
                <a:latin typeface="Trebuchet MS"/>
                <a:cs typeface="Trebuchet MS"/>
                <a:hlinkClick r:id="rId10" action="ppaction://hlinksldjump"/>
              </a:rPr>
              <a:t> </a:t>
            </a:r>
            <a:r>
              <a:rPr dirty="0" sz="1200" spc="-135">
                <a:latin typeface="Trebuchet MS"/>
                <a:cs typeface="Trebuchet MS"/>
                <a:hlinkClick r:id="rId10" action="ppaction://hlinksldjump"/>
              </a:rPr>
              <a:t>DIFFERENTIAL··················································································································188</a:t>
            </a:r>
            <a:endParaRPr sz="1200">
              <a:latin typeface="Trebuchet MS"/>
              <a:cs typeface="Trebuchet MS"/>
            </a:endParaRPr>
          </a:p>
          <a:p>
            <a:pPr algn="just" marL="299085" marR="7620">
              <a:lnSpc>
                <a:spcPct val="210000"/>
              </a:lnSpc>
              <a:spcBef>
                <a:spcPts val="35"/>
              </a:spcBef>
            </a:pPr>
            <a:r>
              <a:rPr dirty="0" sz="1000" spc="-60" b="1">
                <a:latin typeface="Trebuchet MS"/>
                <a:cs typeface="Trebuchet MS"/>
                <a:hlinkClick r:id="rId11" action="ppaction://hlinksldjump"/>
              </a:rPr>
              <a:t>Verification </a:t>
            </a:r>
            <a:r>
              <a:rPr dirty="0" sz="1000" spc="-40" b="1">
                <a:latin typeface="Trebuchet MS"/>
                <a:cs typeface="Trebuchet MS"/>
                <a:hlinkClick r:id="rId11" action="ppaction://hlinksldjump"/>
              </a:rPr>
              <a:t>of </a:t>
            </a:r>
            <a:r>
              <a:rPr dirty="0" sz="1000" spc="-65" b="1">
                <a:latin typeface="Trebuchet MS"/>
                <a:cs typeface="Trebuchet MS"/>
                <a:hlinkClick r:id="rId11" action="ppaction://hlinksldjump"/>
              </a:rPr>
              <a:t>Elementary </a:t>
            </a:r>
            <a:r>
              <a:rPr dirty="0" sz="1000" spc="-55" b="1">
                <a:latin typeface="Trebuchet MS"/>
                <a:cs typeface="Trebuchet MS"/>
                <a:hlinkClick r:id="rId11" action="ppaction://hlinksldjump"/>
              </a:rPr>
              <a:t>Rules </a:t>
            </a:r>
            <a:r>
              <a:rPr dirty="0" sz="1000" spc="-40" b="1">
                <a:latin typeface="Trebuchet MS"/>
                <a:cs typeface="Trebuchet MS"/>
                <a:hlinkClick r:id="rId11" action="ppaction://hlinksldjump"/>
              </a:rPr>
              <a:t>of </a:t>
            </a:r>
            <a:r>
              <a:rPr dirty="0" sz="1000" spc="-55" b="1">
                <a:latin typeface="Trebuchet MS"/>
                <a:cs typeface="Trebuchet MS"/>
                <a:hlinkClick r:id="rId11" action="ppaction://hlinksldjump"/>
              </a:rPr>
              <a:t>Differentiation </a:t>
            </a:r>
            <a:r>
              <a:rPr dirty="0" sz="1000" spc="-105" b="1">
                <a:latin typeface="Trebuchet MS"/>
                <a:cs typeface="Trebuchet MS"/>
                <a:hlinkClick r:id="rId11" action="ppaction://hlinksldjump"/>
              </a:rPr>
              <a:t>·············································································189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2" action="ppaction://hlinksldjump"/>
              </a:rPr>
              <a:t>Derivatives </a:t>
            </a:r>
            <a:r>
              <a:rPr dirty="0" sz="1000" spc="-40" b="1">
                <a:latin typeface="Trebuchet MS"/>
                <a:cs typeface="Trebuchet MS"/>
                <a:hlinkClick r:id="rId12" action="ppaction://hlinksldjump"/>
              </a:rPr>
              <a:t>of </a:t>
            </a:r>
            <a:r>
              <a:rPr dirty="0" sz="1000" spc="-65" b="1">
                <a:latin typeface="Trebuchet MS"/>
                <a:cs typeface="Trebuchet MS"/>
                <a:hlinkClick r:id="rId12" action="ppaction://hlinksldjump"/>
              </a:rPr>
              <a:t>Exponential, Logarithmic, </a:t>
            </a:r>
            <a:r>
              <a:rPr dirty="0" sz="1000" spc="-50" b="1">
                <a:latin typeface="Trebuchet MS"/>
                <a:cs typeface="Trebuchet MS"/>
                <a:hlinkClick r:id="rId12" action="ppaction://hlinksldjump"/>
              </a:rPr>
              <a:t>and </a:t>
            </a:r>
            <a:r>
              <a:rPr dirty="0" sz="1000" spc="-65" b="1">
                <a:latin typeface="Trebuchet MS"/>
                <a:cs typeface="Trebuchet MS"/>
                <a:hlinkClick r:id="rId12" action="ppaction://hlinksldjump"/>
              </a:rPr>
              <a:t>Trigonometric Functions </a:t>
            </a:r>
            <a:r>
              <a:rPr dirty="0" sz="1000" spc="-105" b="1">
                <a:latin typeface="Trebuchet MS"/>
                <a:cs typeface="Trebuchet MS"/>
                <a:hlinkClick r:id="rId12" action="ppaction://hlinksldjump"/>
              </a:rPr>
              <a:t>···············································193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3" action="ppaction://hlinksldjump"/>
              </a:rPr>
              <a:t>Computing </a:t>
            </a:r>
            <a:r>
              <a:rPr dirty="0" sz="1000" spc="-60" b="1">
                <a:latin typeface="Trebuchet MS"/>
                <a:cs typeface="Trebuchet MS"/>
                <a:hlinkClick r:id="rId13" action="ppaction://hlinksldjump"/>
              </a:rPr>
              <a:t>Higher Order </a:t>
            </a:r>
            <a:r>
              <a:rPr dirty="0" sz="1000" spc="-100" b="1">
                <a:latin typeface="Trebuchet MS"/>
                <a:cs typeface="Trebuchet MS"/>
                <a:hlinkClick r:id="rId13" action="ppaction://hlinksldjump"/>
              </a:rPr>
              <a:t>Derivatives···································································································198 </a:t>
            </a:r>
            <a:r>
              <a:rPr dirty="0" sz="1000" spc="-100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4" action="ppaction://hlinksldjump"/>
              </a:rPr>
              <a:t>Finding the </a:t>
            </a:r>
            <a:r>
              <a:rPr dirty="0" sz="1000" spc="-30" b="1">
                <a:latin typeface="Trebuchet MS"/>
                <a:cs typeface="Trebuchet MS"/>
                <a:hlinkClick r:id="rId14" action="ppaction://hlinksldjump"/>
              </a:rPr>
              <a:t>Maxima </a:t>
            </a:r>
            <a:r>
              <a:rPr dirty="0" sz="1000" spc="-50" b="1">
                <a:latin typeface="Trebuchet MS"/>
                <a:cs typeface="Trebuchet MS"/>
                <a:hlinkClick r:id="rId14" action="ppaction://hlinksldjump"/>
              </a:rPr>
              <a:t>and </a:t>
            </a:r>
            <a:r>
              <a:rPr dirty="0" sz="1000" spc="-25" b="1">
                <a:latin typeface="Trebuchet MS"/>
                <a:cs typeface="Trebuchet MS"/>
                <a:hlinkClick r:id="rId14" action="ppaction://hlinksldjump"/>
              </a:rPr>
              <a:t>Minima </a:t>
            </a:r>
            <a:r>
              <a:rPr dirty="0" sz="1000" spc="-40" b="1">
                <a:latin typeface="Trebuchet MS"/>
                <a:cs typeface="Trebuchet MS"/>
                <a:hlinkClick r:id="rId14" action="ppaction://hlinksldjump"/>
              </a:rPr>
              <a:t>of </a:t>
            </a:r>
            <a:r>
              <a:rPr dirty="0" sz="1000" spc="-45" b="1">
                <a:latin typeface="Trebuchet MS"/>
                <a:cs typeface="Trebuchet MS"/>
                <a:hlinkClick r:id="rId14" action="ppaction://hlinksldjump"/>
              </a:rPr>
              <a:t>a </a:t>
            </a:r>
            <a:r>
              <a:rPr dirty="0" sz="1000" spc="-75" b="1">
                <a:latin typeface="Trebuchet MS"/>
                <a:cs typeface="Trebuchet MS"/>
                <a:hlinkClick r:id="rId14" action="ppaction://hlinksldjump"/>
              </a:rPr>
              <a:t>Curve </a:t>
            </a:r>
            <a:r>
              <a:rPr dirty="0" sz="1000" spc="-105" b="1">
                <a:latin typeface="Trebuchet MS"/>
                <a:cs typeface="Trebuchet MS"/>
                <a:hlinkClick r:id="rId14" action="ppaction://hlinksldjump"/>
              </a:rPr>
              <a:t>························································································200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0" b="1">
                <a:latin typeface="Trebuchet MS"/>
                <a:cs typeface="Trebuchet MS"/>
                <a:hlinkClick r:id="rId15" action="ppaction://hlinksldjump"/>
              </a:rPr>
              <a:t>Solving </a:t>
            </a:r>
            <a:r>
              <a:rPr dirty="0" sz="1000" spc="-55" b="1">
                <a:latin typeface="Trebuchet MS"/>
                <a:cs typeface="Trebuchet MS"/>
                <a:hlinkClick r:id="rId15" action="ppaction://hlinksldjump"/>
              </a:rPr>
              <a:t>Differential </a:t>
            </a:r>
            <a:r>
              <a:rPr dirty="0" sz="1000" spc="-50" b="1">
                <a:latin typeface="Trebuchet MS"/>
                <a:cs typeface="Trebuchet MS"/>
                <a:hlinkClick r:id="rId15" action="ppaction://hlinksldjump"/>
              </a:rPr>
              <a:t>Equations</a:t>
            </a:r>
            <a:r>
              <a:rPr dirty="0" sz="1000" spc="-215" b="1">
                <a:latin typeface="Trebuchet MS"/>
                <a:cs typeface="Trebuchet MS"/>
                <a:hlinkClick r:id="rId15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·············································································································204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2400"/>
              </a:lnSpc>
              <a:spcBef>
                <a:spcPts val="409"/>
              </a:spcBef>
            </a:pPr>
            <a:r>
              <a:rPr dirty="0" sz="1200" spc="-70">
                <a:latin typeface="Trebuchet MS"/>
                <a:cs typeface="Trebuchet MS"/>
                <a:hlinkClick r:id="rId16" action="ppaction://hlinksldjump"/>
              </a:rPr>
              <a:t>25.</a:t>
            </a:r>
            <a:r>
              <a:rPr dirty="0" sz="1200" spc="220">
                <a:latin typeface="Trebuchet MS"/>
                <a:cs typeface="Trebuchet MS"/>
                <a:hlinkClick r:id="rId16" action="ppaction://hlinksldjump"/>
              </a:rPr>
              <a:t> </a:t>
            </a:r>
            <a:r>
              <a:rPr dirty="0" sz="1200" spc="-65">
                <a:latin typeface="Trebuchet MS"/>
                <a:cs typeface="Trebuchet MS"/>
                <a:hlinkClick r:id="rId16" action="ppaction://hlinksldjump"/>
              </a:rPr>
              <a:t>INTEGRATION </a:t>
            </a:r>
            <a:r>
              <a:rPr dirty="0" sz="1200" spc="-140">
                <a:latin typeface="Trebuchet MS"/>
                <a:cs typeface="Trebuchet MS"/>
                <a:hlinkClick r:id="rId16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··················································································································206 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6" action="ppaction://hlinksldjump"/>
              </a:rPr>
              <a:t>Finding </a:t>
            </a:r>
            <a:r>
              <a:rPr dirty="0" sz="1000" spc="-55" b="1">
                <a:latin typeface="Trebuchet MS"/>
                <a:cs typeface="Trebuchet MS"/>
                <a:hlinkClick r:id="rId16" action="ppaction://hlinksldjump"/>
              </a:rPr>
              <a:t>Indefinite </a:t>
            </a:r>
            <a:r>
              <a:rPr dirty="0" sz="1000" spc="-50" b="1">
                <a:latin typeface="Trebuchet MS"/>
                <a:cs typeface="Trebuchet MS"/>
                <a:hlinkClick r:id="rId16" action="ppaction://hlinksldjump"/>
              </a:rPr>
              <a:t>Integral </a:t>
            </a:r>
            <a:r>
              <a:rPr dirty="0" sz="1000" spc="-40" b="1">
                <a:latin typeface="Trebuchet MS"/>
                <a:cs typeface="Trebuchet MS"/>
                <a:hlinkClick r:id="rId16" action="ppaction://hlinksldjump"/>
              </a:rPr>
              <a:t>Using </a:t>
            </a:r>
            <a:r>
              <a:rPr dirty="0" sz="1000" spc="-45" b="1">
                <a:latin typeface="Trebuchet MS"/>
                <a:cs typeface="Trebuchet MS"/>
                <a:hlinkClick r:id="rId16" action="ppaction://hlinksldjump"/>
              </a:rPr>
              <a:t>MATLAB </a:t>
            </a:r>
            <a:r>
              <a:rPr dirty="0" sz="1000" spc="-105" b="1">
                <a:latin typeface="Trebuchet MS"/>
                <a:cs typeface="Trebuchet MS"/>
                <a:hlinkClick r:id="rId16" action="ppaction://hlinksldjump"/>
              </a:rPr>
              <a:t>···························································································206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65" b="1">
                <a:latin typeface="Trebuchet MS"/>
                <a:cs typeface="Trebuchet MS"/>
                <a:hlinkClick r:id="rId17" action="ppaction://hlinksldjump"/>
              </a:rPr>
              <a:t>Finding </a:t>
            </a:r>
            <a:r>
              <a:rPr dirty="0" sz="1000" spc="-60" b="1">
                <a:latin typeface="Trebuchet MS"/>
                <a:cs typeface="Trebuchet MS"/>
                <a:hlinkClick r:id="rId17" action="ppaction://hlinksldjump"/>
              </a:rPr>
              <a:t>Definite </a:t>
            </a:r>
            <a:r>
              <a:rPr dirty="0" sz="1000" spc="-50" b="1">
                <a:latin typeface="Trebuchet MS"/>
                <a:cs typeface="Trebuchet MS"/>
                <a:hlinkClick r:id="rId17" action="ppaction://hlinksldjump"/>
              </a:rPr>
              <a:t>Integral </a:t>
            </a:r>
            <a:r>
              <a:rPr dirty="0" sz="1000" spc="-40" b="1">
                <a:latin typeface="Trebuchet MS"/>
                <a:cs typeface="Trebuchet MS"/>
                <a:hlinkClick r:id="rId17" action="ppaction://hlinksldjump"/>
              </a:rPr>
              <a:t>Using</a:t>
            </a:r>
            <a:r>
              <a:rPr dirty="0" sz="1000" spc="-135" b="1">
                <a:latin typeface="Trebuchet MS"/>
                <a:cs typeface="Trebuchet MS"/>
                <a:hlinkClick r:id="rId17" action="ppaction://hlinksldjump"/>
              </a:rPr>
              <a:t> </a:t>
            </a:r>
            <a:r>
              <a:rPr dirty="0" sz="1000" spc="-100" b="1">
                <a:latin typeface="Trebuchet MS"/>
                <a:cs typeface="Trebuchet MS"/>
                <a:hlinkClick r:id="rId17" action="ppaction://hlinksldjump"/>
              </a:rPr>
              <a:t>MATLAB······························································································210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1900"/>
              </a:lnSpc>
              <a:spcBef>
                <a:spcPts val="434"/>
              </a:spcBef>
            </a:pPr>
            <a:r>
              <a:rPr dirty="0" sz="1200" spc="-70">
                <a:latin typeface="Trebuchet MS"/>
                <a:cs typeface="Trebuchet MS"/>
                <a:hlinkClick r:id="rId18" action="ppaction://hlinksldjump"/>
              </a:rPr>
              <a:t>26.</a:t>
            </a:r>
            <a:r>
              <a:rPr dirty="0" sz="1200" spc="220">
                <a:latin typeface="Trebuchet MS"/>
                <a:cs typeface="Trebuchet MS"/>
                <a:hlinkClick r:id="rId18" action="ppaction://hlinksldjump"/>
              </a:rPr>
              <a:t> </a:t>
            </a:r>
            <a:r>
              <a:rPr dirty="0" sz="1200" spc="-50">
                <a:latin typeface="Trebuchet MS"/>
                <a:cs typeface="Trebuchet MS"/>
                <a:hlinkClick r:id="rId18" action="ppaction://hlinksldjump"/>
              </a:rPr>
              <a:t>POLYNOMIALS </a:t>
            </a:r>
            <a:r>
              <a:rPr dirty="0" sz="1200" spc="-140">
                <a:latin typeface="Trebuchet MS"/>
                <a:cs typeface="Trebuchet MS"/>
                <a:hlinkClick r:id="rId18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·················································································································216 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8" action="ppaction://hlinksldjump"/>
              </a:rPr>
              <a:t>Evaluating </a:t>
            </a:r>
            <a:r>
              <a:rPr dirty="0" sz="1000" spc="-50" b="1">
                <a:latin typeface="Trebuchet MS"/>
                <a:cs typeface="Trebuchet MS"/>
                <a:hlinkClick r:id="rId18" action="ppaction://hlinksldjump"/>
              </a:rPr>
              <a:t>Polynomials </a:t>
            </a:r>
            <a:r>
              <a:rPr dirty="0" sz="1000" spc="-105" b="1">
                <a:latin typeface="Trebuchet MS"/>
                <a:cs typeface="Trebuchet MS"/>
                <a:hlinkClick r:id="rId18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·······················································································································216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55" b="1">
                <a:latin typeface="Trebuchet MS"/>
                <a:cs typeface="Trebuchet MS"/>
                <a:hlinkClick r:id="rId19" action="ppaction://hlinksldjump"/>
              </a:rPr>
              <a:t>Polynomial </a:t>
            </a:r>
            <a:r>
              <a:rPr dirty="0" sz="1000" spc="-70" b="1">
                <a:latin typeface="Trebuchet MS"/>
                <a:cs typeface="Trebuchet MS"/>
                <a:hlinkClick r:id="rId19" action="ppaction://hlinksldjump"/>
              </a:rPr>
              <a:t>Curve </a:t>
            </a:r>
            <a:r>
              <a:rPr dirty="0" sz="1000" spc="-65" b="1">
                <a:latin typeface="Trebuchet MS"/>
                <a:cs typeface="Trebuchet MS"/>
                <a:hlinkClick r:id="rId19" action="ppaction://hlinksldjump"/>
              </a:rPr>
              <a:t>Fitting</a:t>
            </a:r>
            <a:r>
              <a:rPr dirty="0" sz="1000" spc="-110" b="1">
                <a:latin typeface="Trebuchet MS"/>
                <a:cs typeface="Trebuchet MS"/>
                <a:hlinkClick r:id="rId19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19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·····················································································································217</a:t>
            </a:r>
            <a:endParaRPr sz="1000">
              <a:latin typeface="Trebuchet MS"/>
              <a:cs typeface="Trebuchet MS"/>
            </a:endParaRPr>
          </a:p>
          <a:p>
            <a:pPr algn="just" marL="299085" marR="5080" indent="-287020">
              <a:lnSpc>
                <a:spcPct val="201900"/>
              </a:lnSpc>
              <a:spcBef>
                <a:spcPts val="434"/>
              </a:spcBef>
            </a:pPr>
            <a:r>
              <a:rPr dirty="0" sz="1200" spc="-70">
                <a:latin typeface="Trebuchet MS"/>
                <a:cs typeface="Trebuchet MS"/>
                <a:hlinkClick r:id="rId20" action="ppaction://hlinksldjump"/>
              </a:rPr>
              <a:t>27.</a:t>
            </a:r>
            <a:r>
              <a:rPr dirty="0" sz="1200" spc="220">
                <a:latin typeface="Trebuchet MS"/>
                <a:cs typeface="Trebuchet MS"/>
                <a:hlinkClick r:id="rId20" action="ppaction://hlinksldjump"/>
              </a:rPr>
              <a:t> </a:t>
            </a:r>
            <a:r>
              <a:rPr dirty="0" sz="1200" spc="-45">
                <a:latin typeface="Trebuchet MS"/>
                <a:cs typeface="Trebuchet MS"/>
                <a:hlinkClick r:id="rId20" action="ppaction://hlinksldjump"/>
              </a:rPr>
              <a:t>TRANSFORMS </a:t>
            </a:r>
            <a:r>
              <a:rPr dirty="0" sz="1200" spc="-140">
                <a:latin typeface="Trebuchet MS"/>
                <a:cs typeface="Trebuchet MS"/>
                <a:hlinkClick r:id="rId2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··················································································································219 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20" action="ppaction://hlinksldjump"/>
              </a:rPr>
              <a:t>The </a:t>
            </a:r>
            <a:r>
              <a:rPr dirty="0" sz="1000" spc="-70" b="1">
                <a:latin typeface="Trebuchet MS"/>
                <a:cs typeface="Trebuchet MS"/>
                <a:hlinkClick r:id="rId20" action="ppaction://hlinksldjump"/>
              </a:rPr>
              <a:t>Laplace </a:t>
            </a:r>
            <a:r>
              <a:rPr dirty="0" sz="1000" spc="-60" b="1">
                <a:latin typeface="Trebuchet MS"/>
                <a:cs typeface="Trebuchet MS"/>
                <a:hlinkClick r:id="rId20" action="ppaction://hlinksldjump"/>
              </a:rPr>
              <a:t>Transform </a:t>
            </a:r>
            <a:r>
              <a:rPr dirty="0" sz="1000" spc="-105" b="1">
                <a:latin typeface="Trebuchet MS"/>
                <a:cs typeface="Trebuchet MS"/>
                <a:hlinkClick r:id="rId20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························································································································219 </a:t>
            </a:r>
            <a:r>
              <a:rPr dirty="0" sz="1000" spc="-105" b="1">
                <a:latin typeface="Trebuchet MS"/>
                <a:cs typeface="Trebuchet MS"/>
              </a:rPr>
              <a:t> </a:t>
            </a:r>
            <a:r>
              <a:rPr dirty="0" sz="1000" spc="-90" b="1">
                <a:latin typeface="Trebuchet MS"/>
                <a:cs typeface="Trebuchet MS"/>
                <a:hlinkClick r:id="rId21" action="ppaction://hlinksldjump"/>
              </a:rPr>
              <a:t>The  </a:t>
            </a:r>
            <a:r>
              <a:rPr dirty="0" sz="1000" spc="-55" b="1">
                <a:latin typeface="Trebuchet MS"/>
                <a:cs typeface="Trebuchet MS"/>
                <a:hlinkClick r:id="rId21" action="ppaction://hlinksldjump"/>
              </a:rPr>
              <a:t>Inverse  </a:t>
            </a:r>
            <a:r>
              <a:rPr dirty="0" sz="1000" spc="-70" b="1">
                <a:latin typeface="Trebuchet MS"/>
                <a:cs typeface="Trebuchet MS"/>
                <a:hlinkClick r:id="rId21" action="ppaction://hlinksldjump"/>
              </a:rPr>
              <a:t>Laplace</a:t>
            </a:r>
            <a:r>
              <a:rPr dirty="0" sz="1000" spc="-80" b="1">
                <a:latin typeface="Trebuchet MS"/>
                <a:cs typeface="Trebuchet MS"/>
                <a:hlinkClick r:id="rId21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21" action="ppaction://hlinksldjump"/>
              </a:rPr>
              <a:t>Transform············································································································220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10"/>
              </a:spcBef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0200"/>
            <a:ext cx="5758180" cy="169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may be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situation when you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execute a </a:t>
            </a:r>
            <a:r>
              <a:rPr dirty="0" sz="1100" spc="-5">
                <a:latin typeface="Verdana"/>
                <a:cs typeface="Verdana"/>
              </a:rPr>
              <a:t>block </a:t>
            </a:r>
            <a:r>
              <a:rPr dirty="0" sz="1100">
                <a:latin typeface="Verdana"/>
                <a:cs typeface="Verdana"/>
              </a:rPr>
              <a:t>of code several 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times.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general, </a:t>
            </a:r>
            <a:r>
              <a:rPr dirty="0" sz="1100">
                <a:latin typeface="Verdana"/>
                <a:cs typeface="Verdana"/>
              </a:rPr>
              <a:t>statements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executed </a:t>
            </a:r>
            <a:r>
              <a:rPr dirty="0" sz="1100" spc="-5">
                <a:latin typeface="Verdana"/>
                <a:cs typeface="Verdana"/>
              </a:rPr>
              <a:t>sequentially.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first 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executed </a:t>
            </a:r>
            <a:r>
              <a:rPr dirty="0" sz="1100" spc="-5">
                <a:latin typeface="Verdana"/>
                <a:cs typeface="Verdana"/>
              </a:rPr>
              <a:t>first, </a:t>
            </a:r>
            <a:r>
              <a:rPr dirty="0" sz="1100">
                <a:latin typeface="Verdana"/>
                <a:cs typeface="Verdana"/>
              </a:rPr>
              <a:t>followed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the second, and so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Programming languages provide various </a:t>
            </a:r>
            <a:r>
              <a:rPr dirty="0" sz="1100">
                <a:latin typeface="Verdana"/>
                <a:cs typeface="Verdana"/>
              </a:rPr>
              <a:t>control </a:t>
            </a:r>
            <a:r>
              <a:rPr dirty="0" sz="1100" spc="-5">
                <a:latin typeface="Verdana"/>
                <a:cs typeface="Verdana"/>
              </a:rPr>
              <a:t>structures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5">
                <a:latin typeface="Verdana"/>
                <a:cs typeface="Verdana"/>
              </a:rPr>
              <a:t>allow </a:t>
            </a:r>
            <a:r>
              <a:rPr dirty="0" sz="1100">
                <a:latin typeface="Verdana"/>
                <a:cs typeface="Verdana"/>
              </a:rPr>
              <a:t>for more  </a:t>
            </a:r>
            <a:r>
              <a:rPr dirty="0" sz="1100" spc="-5">
                <a:latin typeface="Verdana"/>
                <a:cs typeface="Verdana"/>
              </a:rPr>
              <a:t>complicated </a:t>
            </a:r>
            <a:r>
              <a:rPr dirty="0" sz="1100">
                <a:latin typeface="Verdana"/>
                <a:cs typeface="Verdana"/>
              </a:rPr>
              <a:t>execution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paths.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9200"/>
              </a:lnSpc>
              <a:spcBef>
                <a:spcPts val="805"/>
              </a:spcBef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loop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statement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allows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execute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statement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group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statements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multiple  times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general form of a </a:t>
            </a:r>
            <a:r>
              <a:rPr dirty="0" sz="1100" spc="-5">
                <a:latin typeface="Verdana"/>
                <a:cs typeface="Verdana"/>
              </a:rPr>
              <a:t>loop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most of </a:t>
            </a:r>
            <a:r>
              <a:rPr dirty="0" sz="1100" spc="-5">
                <a:latin typeface="Verdana"/>
                <a:cs typeface="Verdana"/>
              </a:rPr>
              <a:t>the  programming languages: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000341"/>
            <a:ext cx="575627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provides following </a:t>
            </a:r>
            <a:r>
              <a:rPr dirty="0" sz="1100">
                <a:latin typeface="Verdana"/>
                <a:cs typeface="Verdana"/>
              </a:rPr>
              <a:t>types of </a:t>
            </a:r>
            <a:r>
              <a:rPr dirty="0" sz="1100" spc="-5">
                <a:latin typeface="Verdana"/>
                <a:cs typeface="Verdana"/>
              </a:rPr>
              <a:t>loops to handle looping requirements. </a:t>
            </a:r>
            <a:r>
              <a:rPr dirty="0" sz="1100">
                <a:latin typeface="Verdana"/>
                <a:cs typeface="Verdana"/>
              </a:rPr>
              <a:t>Click  </a:t>
            </a:r>
            <a:r>
              <a:rPr dirty="0" sz="1100" spc="-5">
                <a:latin typeface="Verdana"/>
                <a:cs typeface="Verdana"/>
              </a:rPr>
              <a:t>the following links to </a:t>
            </a:r>
            <a:r>
              <a:rPr dirty="0" sz="1100">
                <a:latin typeface="Verdana"/>
                <a:cs typeface="Verdana"/>
              </a:rPr>
              <a:t>check </a:t>
            </a:r>
            <a:r>
              <a:rPr dirty="0" sz="1100" spc="-5">
                <a:latin typeface="Verdana"/>
                <a:cs typeface="Verdana"/>
              </a:rPr>
              <a:t>their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detail: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704" y="7497825"/>
          <a:ext cx="5768340" cy="12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135"/>
                <a:gridCol w="4039235"/>
              </a:tblGrid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Loop</a:t>
                      </a:r>
                      <a:r>
                        <a:rPr dirty="0" sz="1100" spc="-1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Type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while</a:t>
                      </a:r>
                      <a:r>
                        <a:rPr dirty="0" sz="11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loop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6040">
                        <a:lnSpc>
                          <a:spcPct val="108600"/>
                        </a:lnSpc>
                        <a:spcBef>
                          <a:spcPts val="51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Repeats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statement or group 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statements while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given condition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true.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It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tests the condition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before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executing the loop body.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5404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31720" y="3599687"/>
            <a:ext cx="28956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5977" y="476503"/>
            <a:ext cx="3108960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10. </a:t>
            </a:r>
            <a:r>
              <a:rPr dirty="0" spc="-245"/>
              <a:t>LOOP</a:t>
            </a:r>
            <a:r>
              <a:rPr dirty="0" spc="60"/>
              <a:t> </a:t>
            </a:r>
            <a:r>
              <a:rPr dirty="0" spc="-320"/>
              <a:t>TYPES</a:t>
            </a:r>
            <a:endParaRPr sz="48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71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108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135"/>
                <a:gridCol w="4039235"/>
              </a:tblGrid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1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loop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7239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6667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Executes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sequence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statements multiple times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abbreviates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code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that manages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loop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variable.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nested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45" b="1">
                          <a:latin typeface="Trebuchet MS"/>
                          <a:cs typeface="Trebuchet MS"/>
                        </a:rPr>
                        <a:t>loops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7366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You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use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one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more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loops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inside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another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loop.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2113566"/>
            <a:ext cx="5795010" cy="131889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while</a:t>
            </a:r>
            <a:r>
              <a:rPr dirty="0" u="sng" sz="1800" spc="-3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Loop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while loop repeatedly </a:t>
            </a:r>
            <a:r>
              <a:rPr dirty="0" sz="1100">
                <a:latin typeface="Verdana"/>
                <a:cs typeface="Verdana"/>
              </a:rPr>
              <a:t>executes </a:t>
            </a:r>
            <a:r>
              <a:rPr dirty="0" sz="1100" spc="-5">
                <a:latin typeface="Verdana"/>
                <a:cs typeface="Verdana"/>
              </a:rPr>
              <a:t>statements while condition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true.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while loop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594226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0">
                <a:latin typeface="Arial"/>
                <a:cs typeface="Arial"/>
              </a:rPr>
              <a:t>while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&lt;expression&gt;</a:t>
            </a:r>
            <a:endParaRPr sz="1100">
              <a:latin typeface="Arial"/>
              <a:cs typeface="Arial"/>
            </a:endParaRPr>
          </a:p>
          <a:p>
            <a:pPr marL="73025" marR="4608195" indent="187325">
              <a:lnSpc>
                <a:spcPct val="188200"/>
              </a:lnSpc>
              <a:spcBef>
                <a:spcPts val="10"/>
              </a:spcBef>
            </a:pPr>
            <a:r>
              <a:rPr dirty="0" sz="1100" spc="-40">
                <a:latin typeface="Arial"/>
                <a:cs typeface="Arial"/>
              </a:rPr>
              <a:t>&lt;</a:t>
            </a: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320">
                <a:latin typeface="Arial"/>
                <a:cs typeface="Arial"/>
              </a:rPr>
              <a:t>m</a:t>
            </a:r>
            <a:r>
              <a:rPr dirty="0" sz="1100" spc="-15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55">
                <a:latin typeface="Arial"/>
                <a:cs typeface="Arial"/>
              </a:rPr>
              <a:t>s</a:t>
            </a:r>
            <a:r>
              <a:rPr dirty="0" sz="1100" spc="-25">
                <a:latin typeface="Arial"/>
                <a:cs typeface="Arial"/>
              </a:rPr>
              <a:t>&gt;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682464"/>
            <a:ext cx="5757545" cy="1446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while loop repeatedly </a:t>
            </a:r>
            <a:r>
              <a:rPr dirty="0" sz="1100">
                <a:latin typeface="Verdana"/>
                <a:cs typeface="Verdana"/>
              </a:rPr>
              <a:t>executes </a:t>
            </a:r>
            <a:r>
              <a:rPr dirty="0" sz="1100" spc="-5">
                <a:latin typeface="Verdana"/>
                <a:cs typeface="Verdana"/>
              </a:rPr>
              <a:t>program statement(s) </a:t>
            </a:r>
            <a:r>
              <a:rPr dirty="0" sz="1100">
                <a:latin typeface="Verdana"/>
                <a:cs typeface="Verdana"/>
              </a:rPr>
              <a:t>as </a:t>
            </a:r>
            <a:r>
              <a:rPr dirty="0" sz="1100" spc="-5">
                <a:latin typeface="Verdana"/>
                <a:cs typeface="Verdana"/>
              </a:rPr>
              <a:t>long as the  expression remains</a:t>
            </a:r>
            <a:r>
              <a:rPr dirty="0" sz="1100">
                <a:latin typeface="Verdana"/>
                <a:cs typeface="Verdana"/>
              </a:rPr>
              <a:t> true.</a:t>
            </a:r>
            <a:endParaRPr sz="1100">
              <a:latin typeface="Verdana"/>
              <a:cs typeface="Verdana"/>
            </a:endParaRPr>
          </a:p>
          <a:p>
            <a:pPr marL="12700" marR="6985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expression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true </a:t>
            </a:r>
            <a:r>
              <a:rPr dirty="0" sz="1100" spc="-5">
                <a:latin typeface="Verdana"/>
                <a:cs typeface="Verdana"/>
              </a:rPr>
              <a:t>when the result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nonempty and </a:t>
            </a:r>
            <a:r>
              <a:rPr dirty="0" sz="1100" spc="-5">
                <a:latin typeface="Verdana"/>
                <a:cs typeface="Verdana"/>
              </a:rPr>
              <a:t>contains </a:t>
            </a:r>
            <a:r>
              <a:rPr dirty="0" sz="1100">
                <a:latin typeface="Verdana"/>
                <a:cs typeface="Verdana"/>
              </a:rPr>
              <a:t>all nonzero  </a:t>
            </a:r>
            <a:r>
              <a:rPr dirty="0" sz="1100" spc="-5">
                <a:latin typeface="Verdana"/>
                <a:cs typeface="Verdana"/>
              </a:rPr>
              <a:t>elements (logical </a:t>
            </a:r>
            <a:r>
              <a:rPr dirty="0" sz="1100">
                <a:latin typeface="Verdana"/>
                <a:cs typeface="Verdana"/>
              </a:rPr>
              <a:t>or real </a:t>
            </a:r>
            <a:r>
              <a:rPr dirty="0" sz="1100" spc="-5">
                <a:latin typeface="Verdana"/>
                <a:cs typeface="Verdana"/>
              </a:rPr>
              <a:t>numeric). Otherwise, the expression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false.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>
                <a:latin typeface="Verdana"/>
                <a:cs typeface="Verdana"/>
              </a:rPr>
              <a:t> 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6290436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while </a:t>
            </a:r>
            <a:r>
              <a:rPr dirty="0" sz="900" spc="65">
                <a:latin typeface="Arial"/>
                <a:cs typeface="Arial"/>
              </a:rPr>
              <a:t>loop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execution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120">
                <a:latin typeface="Arial"/>
                <a:cs typeface="Arial"/>
              </a:rPr>
              <a:t>while(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&lt; </a:t>
            </a:r>
            <a:r>
              <a:rPr dirty="0" sz="1100" spc="-5">
                <a:latin typeface="Arial"/>
                <a:cs typeface="Arial"/>
              </a:rPr>
              <a:t>20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98120" marR="3335020">
              <a:lnSpc>
                <a:spcPct val="188200"/>
              </a:lnSpc>
              <a:spcBef>
                <a:spcPts val="10"/>
              </a:spcBef>
            </a:pPr>
            <a:r>
              <a:rPr dirty="0" sz="900" spc="155">
                <a:latin typeface="Arial"/>
                <a:cs typeface="Arial"/>
              </a:rPr>
              <a:t>fprintf</a:t>
            </a:r>
            <a:r>
              <a:rPr dirty="0" sz="1100" spc="155">
                <a:latin typeface="Arial"/>
                <a:cs typeface="Arial"/>
              </a:rPr>
              <a:t>('value </a:t>
            </a:r>
            <a:r>
              <a:rPr dirty="0" sz="1100" spc="140">
                <a:latin typeface="Arial"/>
                <a:cs typeface="Arial"/>
              </a:rPr>
              <a:t>of a: </a:t>
            </a:r>
            <a:r>
              <a:rPr dirty="0" sz="1100" spc="100">
                <a:latin typeface="Arial"/>
                <a:cs typeface="Arial"/>
              </a:rPr>
              <a:t>%d\n', </a:t>
            </a:r>
            <a:r>
              <a:rPr dirty="0" sz="900" spc="180">
                <a:latin typeface="Arial"/>
                <a:cs typeface="Arial"/>
              </a:rPr>
              <a:t>a</a:t>
            </a:r>
            <a:r>
              <a:rPr dirty="0" sz="1100" spc="180">
                <a:latin typeface="Arial"/>
                <a:cs typeface="Arial"/>
              </a:rPr>
              <a:t>); 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1;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338565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869416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25380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algn="just" marL="73025" marR="4796790">
              <a:lnSpc>
                <a:spcPct val="188500"/>
              </a:lnSpc>
              <a:spcBef>
                <a:spcPts val="5"/>
              </a:spcBef>
            </a:pP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13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14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15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16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17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18  </a:t>
            </a: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3735451"/>
            <a:ext cx="5795010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Loop	</a:t>
            </a:r>
            <a:endParaRPr sz="1800">
              <a:latin typeface="Arial"/>
              <a:cs typeface="Arial"/>
            </a:endParaRPr>
          </a:p>
          <a:p>
            <a:pPr marL="30480" marR="26034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 b="1">
                <a:latin typeface="Verdana"/>
                <a:cs typeface="Verdana"/>
              </a:rPr>
              <a:t>for loop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repetition </a:t>
            </a:r>
            <a:r>
              <a:rPr dirty="0" sz="1100">
                <a:latin typeface="Verdana"/>
                <a:cs typeface="Verdana"/>
              </a:rPr>
              <a:t>control </a:t>
            </a:r>
            <a:r>
              <a:rPr dirty="0" sz="1100" spc="-5">
                <a:latin typeface="Verdana"/>
                <a:cs typeface="Verdana"/>
              </a:rPr>
              <a:t>structure that allows you to efficiently write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loop that </a:t>
            </a:r>
            <a:r>
              <a:rPr dirty="0" sz="1100">
                <a:latin typeface="Verdana"/>
                <a:cs typeface="Verdana"/>
              </a:rPr>
              <a:t>needs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execute a </a:t>
            </a:r>
            <a:r>
              <a:rPr dirty="0" sz="1100" spc="-5">
                <a:latin typeface="Verdana"/>
                <a:cs typeface="Verdana"/>
              </a:rPr>
              <a:t>specific </a:t>
            </a:r>
            <a:r>
              <a:rPr dirty="0" sz="1100">
                <a:latin typeface="Verdana"/>
                <a:cs typeface="Verdana"/>
              </a:rPr>
              <a:t>number 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times.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 b="1">
                <a:latin typeface="Verdana"/>
                <a:cs typeface="Verdana"/>
              </a:rPr>
              <a:t>for loop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2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5237352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900" spc="60">
                <a:latin typeface="Arial"/>
                <a:cs typeface="Arial"/>
              </a:rPr>
              <a:t>index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values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111625">
              <a:lnSpc>
                <a:spcPct val="100000"/>
              </a:lnSpc>
            </a:pPr>
            <a:r>
              <a:rPr dirty="0" sz="1100" spc="5">
                <a:latin typeface="Arial"/>
                <a:cs typeface="Arial"/>
              </a:rPr>
              <a:t>&lt;</a:t>
            </a:r>
            <a:r>
              <a:rPr dirty="0" sz="900" spc="5">
                <a:latin typeface="Arial"/>
                <a:cs typeface="Arial"/>
              </a:rPr>
              <a:t>program</a:t>
            </a:r>
            <a:r>
              <a:rPr dirty="0" sz="900" spc="225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statements</a:t>
            </a:r>
            <a:r>
              <a:rPr dirty="0" sz="1100" spc="40"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159885">
              <a:lnSpc>
                <a:spcPct val="100000"/>
              </a:lnSpc>
              <a:spcBef>
                <a:spcPts val="5"/>
              </a:spcBef>
            </a:pPr>
            <a:r>
              <a:rPr dirty="0" sz="1100" spc="30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652641"/>
            <a:ext cx="27095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i="1">
                <a:latin typeface="Verdana"/>
                <a:cs typeface="Verdana"/>
              </a:rPr>
              <a:t>values </a:t>
            </a:r>
            <a:r>
              <a:rPr dirty="0" sz="1100" spc="-5">
                <a:latin typeface="Verdana"/>
                <a:cs typeface="Verdana"/>
              </a:rPr>
              <a:t>has </a:t>
            </a:r>
            <a:r>
              <a:rPr dirty="0" sz="1100">
                <a:latin typeface="Verdana"/>
                <a:cs typeface="Verdana"/>
              </a:rPr>
              <a:t>one of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704" y="6953377"/>
          <a:ext cx="5768340" cy="1901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075"/>
                <a:gridCol w="4138295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Format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initval:endval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1594">
                        <a:lnSpc>
                          <a:spcPct val="108600"/>
                        </a:lnSpc>
                        <a:spcBef>
                          <a:spcPts val="52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increments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index variable from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initval</a:t>
                      </a:r>
                      <a:r>
                        <a:rPr dirty="0" sz="1100" spc="-10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endval</a:t>
                      </a:r>
                      <a:r>
                        <a:rPr dirty="0" sz="1100" spc="-11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1,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and repeats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execution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program 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statements</a:t>
                      </a:r>
                      <a:r>
                        <a:rPr dirty="0" sz="1100" spc="-10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until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index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greater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than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endval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67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initval:step:endval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64769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increments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index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value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step on each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iteration,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  decrements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when step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 negative.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1556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075"/>
                <a:gridCol w="4138295"/>
              </a:tblGrid>
              <a:tr h="154686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valArray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0010" marR="61594">
                        <a:lnSpc>
                          <a:spcPct val="1092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creates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vector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index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from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subsequent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columns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valArray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 each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iteration.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For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example,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the  first iteration, index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=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valArray(:,1).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loop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executes  for 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maximum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n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times, where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the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number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columns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valArray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, given by numel(valArray, 1,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:). The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input</a:t>
                      </a:r>
                      <a:r>
                        <a:rPr dirty="0" sz="11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valArray</a:t>
                      </a:r>
                      <a:r>
                        <a:rPr dirty="0" sz="1100" spc="-12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can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any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MATLAB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data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type,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including 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string,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cell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array,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struct.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2702376"/>
            <a:ext cx="3370579" cy="53657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200" spc="-5" b="1">
                <a:latin typeface="Arial"/>
                <a:cs typeface="Arial"/>
              </a:rPr>
              <a:t>Example 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400678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10:20</a:t>
            </a:r>
            <a:endParaRPr sz="1100">
              <a:latin typeface="Arial"/>
              <a:cs typeface="Arial"/>
            </a:endParaRPr>
          </a:p>
          <a:p>
            <a:pPr marL="73025" marR="3335020" indent="124460">
              <a:lnSpc>
                <a:spcPts val="2500"/>
              </a:lnSpc>
              <a:spcBef>
                <a:spcPts val="265"/>
              </a:spcBef>
            </a:pPr>
            <a:r>
              <a:rPr dirty="0" sz="900" spc="155">
                <a:latin typeface="Arial"/>
                <a:cs typeface="Arial"/>
              </a:rPr>
              <a:t>fprintf</a:t>
            </a:r>
            <a:r>
              <a:rPr dirty="0" sz="1100" spc="155">
                <a:latin typeface="Arial"/>
                <a:cs typeface="Arial"/>
              </a:rPr>
              <a:t>('value </a:t>
            </a:r>
            <a:r>
              <a:rPr dirty="0" sz="1100" spc="140">
                <a:latin typeface="Arial"/>
                <a:cs typeface="Arial"/>
              </a:rPr>
              <a:t>of a: </a:t>
            </a:r>
            <a:r>
              <a:rPr dirty="0" sz="1100" spc="100">
                <a:latin typeface="Arial"/>
                <a:cs typeface="Arial"/>
              </a:rPr>
              <a:t>%d\n', </a:t>
            </a:r>
            <a:r>
              <a:rPr dirty="0" sz="900" spc="180">
                <a:latin typeface="Arial"/>
                <a:cs typeface="Arial"/>
              </a:rPr>
              <a:t>a</a:t>
            </a:r>
            <a:r>
              <a:rPr dirty="0" sz="1100" spc="180">
                <a:latin typeface="Arial"/>
                <a:cs typeface="Arial"/>
              </a:rPr>
              <a:t>);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498974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854574"/>
            <a:ext cx="5800090" cy="3488054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algn="just" marL="73025" marR="4796790">
              <a:lnSpc>
                <a:spcPct val="188500"/>
              </a:lnSpc>
              <a:spcBef>
                <a:spcPts val="10"/>
              </a:spcBef>
            </a:pP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11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12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13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14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15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16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17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18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19  </a:t>
            </a: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1799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 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559305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40">
                <a:latin typeface="Arial"/>
                <a:cs typeface="Arial"/>
              </a:rPr>
              <a:t>1.0: </a:t>
            </a:r>
            <a:r>
              <a:rPr dirty="0" sz="1100" spc="160">
                <a:latin typeface="Arial"/>
                <a:cs typeface="Arial"/>
              </a:rPr>
              <a:t>-0.1: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0.0</a:t>
            </a:r>
            <a:endParaRPr sz="1100">
              <a:latin typeface="Arial"/>
              <a:cs typeface="Arial"/>
            </a:endParaRPr>
          </a:p>
          <a:p>
            <a:pPr marL="73025" marR="5062855" indent="187325">
              <a:lnSpc>
                <a:spcPct val="188200"/>
              </a:lnSpc>
              <a:spcBef>
                <a:spcPts val="15"/>
              </a:spcBef>
            </a:pPr>
            <a:r>
              <a:rPr dirty="0" sz="900" spc="-15">
                <a:latin typeface="Arial"/>
                <a:cs typeface="Arial"/>
              </a:rPr>
              <a:t>d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45">
                <a:latin typeface="Arial"/>
                <a:cs typeface="Arial"/>
              </a:rPr>
              <a:t>s</a:t>
            </a:r>
            <a:r>
              <a:rPr dirty="0" sz="900" spc="-15">
                <a:latin typeface="Arial"/>
                <a:cs typeface="Arial"/>
              </a:rPr>
              <a:t>p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-15">
                <a:latin typeface="Arial"/>
                <a:cs typeface="Arial"/>
              </a:rPr>
              <a:t>a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659125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80" y="3014725"/>
            <a:ext cx="5800090" cy="603313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 spc="40">
                <a:latin typeface="Arial"/>
                <a:cs typeface="Arial"/>
              </a:rPr>
              <a:t>0.9000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 spc="40">
                <a:latin typeface="Arial"/>
                <a:cs typeface="Arial"/>
              </a:rPr>
              <a:t>0.8000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905"/>
              </a:spcBef>
            </a:pPr>
            <a:r>
              <a:rPr dirty="0" sz="1100" spc="40">
                <a:latin typeface="Arial"/>
                <a:cs typeface="Arial"/>
              </a:rPr>
              <a:t>0.7000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 spc="40">
                <a:latin typeface="Arial"/>
                <a:cs typeface="Arial"/>
              </a:rPr>
              <a:t>0.6000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 spc="40">
                <a:latin typeface="Arial"/>
                <a:cs typeface="Arial"/>
              </a:rPr>
              <a:t>0.5000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 spc="40">
                <a:latin typeface="Arial"/>
                <a:cs typeface="Arial"/>
              </a:rPr>
              <a:t>0.4000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4"/>
              </a:spcBef>
            </a:pPr>
            <a:r>
              <a:rPr dirty="0" sz="1100" spc="40">
                <a:latin typeface="Arial"/>
                <a:cs typeface="Arial"/>
              </a:rPr>
              <a:t>0.3000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 spc="40">
                <a:latin typeface="Arial"/>
                <a:cs typeface="Arial"/>
              </a:rPr>
              <a:t>0.2000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900"/>
              </a:spcBef>
            </a:pPr>
            <a:r>
              <a:rPr dirty="0" sz="1100" spc="40">
                <a:latin typeface="Arial"/>
                <a:cs typeface="Arial"/>
              </a:rPr>
              <a:t>0.1000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38544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49479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 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046985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[24,18,17,23,28]</a:t>
            </a:r>
            <a:endParaRPr sz="1100">
              <a:latin typeface="Arial"/>
              <a:cs typeface="Arial"/>
            </a:endParaRPr>
          </a:p>
          <a:p>
            <a:pPr marL="73025" marR="5062855" indent="187325">
              <a:lnSpc>
                <a:spcPct val="188200"/>
              </a:lnSpc>
              <a:spcBef>
                <a:spcPts val="10"/>
              </a:spcBef>
            </a:pPr>
            <a:r>
              <a:rPr dirty="0" sz="900" spc="-15">
                <a:latin typeface="Arial"/>
                <a:cs typeface="Arial"/>
              </a:rPr>
              <a:t>d</a:t>
            </a:r>
            <a:r>
              <a:rPr dirty="0" sz="900" spc="285">
                <a:latin typeface="Arial"/>
                <a:cs typeface="Arial"/>
              </a:rPr>
              <a:t>i</a:t>
            </a:r>
            <a:r>
              <a:rPr dirty="0" sz="900" spc="45">
                <a:latin typeface="Arial"/>
                <a:cs typeface="Arial"/>
              </a:rPr>
              <a:t>s</a:t>
            </a:r>
            <a:r>
              <a:rPr dirty="0" sz="900" spc="-15">
                <a:latin typeface="Arial"/>
                <a:cs typeface="Arial"/>
              </a:rPr>
              <a:t>p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-15">
                <a:latin typeface="Arial"/>
                <a:cs typeface="Arial"/>
              </a:rPr>
              <a:t>a</a:t>
            </a:r>
            <a:r>
              <a:rPr dirty="0" sz="1100" spc="210">
                <a:latin typeface="Arial"/>
                <a:cs typeface="Arial"/>
              </a:rPr>
              <a:t>)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147186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3501262"/>
            <a:ext cx="5800090" cy="27362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322580">
              <a:lnSpc>
                <a:spcPct val="100000"/>
              </a:lnSpc>
              <a:spcBef>
                <a:spcPts val="545"/>
              </a:spcBef>
            </a:pPr>
            <a:r>
              <a:rPr dirty="0" sz="1100"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900"/>
              </a:spcBef>
            </a:pPr>
            <a:r>
              <a:rPr dirty="0" sz="1100"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890"/>
              </a:spcBef>
            </a:pPr>
            <a:r>
              <a:rPr dirty="0" sz="1100"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spcBef>
                <a:spcPts val="905"/>
              </a:spcBef>
            </a:pPr>
            <a:r>
              <a:rPr dirty="0" sz="1100">
                <a:latin typeface="Arial"/>
                <a:cs typeface="Arial"/>
              </a:rPr>
              <a:t>28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716" y="6515480"/>
            <a:ext cx="5795010" cy="1340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Nested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Loops	</a:t>
            </a:r>
            <a:endParaRPr sz="1800">
              <a:latin typeface="Arial"/>
              <a:cs typeface="Arial"/>
            </a:endParaRPr>
          </a:p>
          <a:p>
            <a:pPr marL="30480" marR="26034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to </a:t>
            </a:r>
            <a:r>
              <a:rPr dirty="0" sz="1100">
                <a:latin typeface="Verdana"/>
                <a:cs typeface="Verdana"/>
              </a:rPr>
              <a:t>use one </a:t>
            </a:r>
            <a:r>
              <a:rPr dirty="0" sz="1100" spc="-5">
                <a:latin typeface="Verdana"/>
                <a:cs typeface="Verdana"/>
              </a:rPr>
              <a:t>loop inside </a:t>
            </a:r>
            <a:r>
              <a:rPr dirty="0" sz="1100">
                <a:latin typeface="Verdana"/>
                <a:cs typeface="Verdana"/>
              </a:rPr>
              <a:t>another </a:t>
            </a:r>
            <a:r>
              <a:rPr dirty="0" sz="1100" spc="-5">
                <a:latin typeface="Verdana"/>
                <a:cs typeface="Verdana"/>
              </a:rPr>
              <a:t>loop. </a:t>
            </a:r>
            <a:r>
              <a:rPr dirty="0" sz="1100">
                <a:latin typeface="Verdana"/>
                <a:cs typeface="Verdana"/>
              </a:rPr>
              <a:t>Following </a:t>
            </a:r>
            <a:r>
              <a:rPr dirty="0" sz="1100" spc="-5">
                <a:latin typeface="Verdana"/>
                <a:cs typeface="Verdana"/>
              </a:rPr>
              <a:t>section </a:t>
            </a:r>
            <a:r>
              <a:rPr dirty="0" sz="1100">
                <a:latin typeface="Verdana"/>
                <a:cs typeface="Verdana"/>
              </a:rPr>
              <a:t>shows few  </a:t>
            </a:r>
            <a:r>
              <a:rPr dirty="0" sz="1100" spc="-5">
                <a:latin typeface="Verdana"/>
                <a:cs typeface="Verdana"/>
              </a:rPr>
              <a:t>examples to illustrate the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concept.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Syntax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a nested for </a:t>
            </a:r>
            <a:r>
              <a:rPr dirty="0" sz="1100" spc="-5">
                <a:latin typeface="Verdana"/>
                <a:cs typeface="Verdana"/>
              </a:rPr>
              <a:t>loop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8017509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algn="ctr" marR="4869815">
              <a:lnSpc>
                <a:spcPct val="100000"/>
              </a:lnSpc>
              <a:spcBef>
                <a:spcPts val="540"/>
              </a:spcBef>
            </a:pPr>
            <a:r>
              <a:rPr dirty="0" sz="1100" spc="175">
                <a:latin typeface="Arial"/>
                <a:cs typeface="Arial"/>
              </a:rPr>
              <a:t>for </a:t>
            </a: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1:</a:t>
            </a:r>
            <a:r>
              <a:rPr dirty="0" sz="900" spc="195">
                <a:latin typeface="Arial"/>
                <a:cs typeface="Arial"/>
              </a:rPr>
              <a:t>j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-10">
                <a:latin typeface="Arial"/>
                <a:cs typeface="Arial"/>
              </a:rPr>
              <a:t>n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1:</a:t>
            </a:r>
            <a:r>
              <a:rPr dirty="0" sz="900" spc="110"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574040">
              <a:lnSpc>
                <a:spcPct val="100000"/>
              </a:lnSpc>
              <a:spcBef>
                <a:spcPts val="5"/>
              </a:spcBef>
            </a:pPr>
            <a:r>
              <a:rPr dirty="0" sz="1100" spc="65">
                <a:latin typeface="Arial"/>
                <a:cs typeface="Arial"/>
              </a:rPr>
              <a:t>&lt;statements&gt;;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632" y="9025392"/>
            <a:ext cx="69469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z="1100" spc="-5">
                <a:latin typeface="Arial"/>
                <a:cs typeface="Arial"/>
              </a:rPr>
              <a:t>7 </a:t>
            </a:r>
            <a:r>
              <a:rPr dirty="0" sz="1100" spc="200">
                <a:latin typeface="Arial"/>
                <a:cs typeface="Arial"/>
              </a:rPr>
              <a:t>is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49637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syntax </a:t>
            </a:r>
            <a:r>
              <a:rPr dirty="0" sz="1100">
                <a:latin typeface="Verdana"/>
                <a:cs typeface="Verdana"/>
              </a:rPr>
              <a:t>for a nested </a:t>
            </a:r>
            <a:r>
              <a:rPr dirty="0" sz="1100" spc="-5">
                <a:latin typeface="Verdana"/>
                <a:cs typeface="Verdana"/>
              </a:rPr>
              <a:t>while loop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742185"/>
            <a:ext cx="5800090" cy="159004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00">
                <a:latin typeface="Arial"/>
                <a:cs typeface="Arial"/>
              </a:rPr>
              <a:t>while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&lt;expression1&gt;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while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&lt;expression2&gt;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3844925">
              <a:lnSpc>
                <a:spcPct val="100000"/>
              </a:lnSpc>
              <a:spcBef>
                <a:spcPts val="5"/>
              </a:spcBef>
            </a:pPr>
            <a:r>
              <a:rPr dirty="0" sz="1100" spc="45">
                <a:latin typeface="Arial"/>
                <a:cs typeface="Arial"/>
              </a:rPr>
              <a:t>&lt;statements&gt;</a:t>
            </a:r>
            <a:endParaRPr sz="1100">
              <a:latin typeface="Arial"/>
              <a:cs typeface="Arial"/>
            </a:endParaRPr>
          </a:p>
          <a:p>
            <a:pPr marL="73025" marR="5297805" indent="187325">
              <a:lnSpc>
                <a:spcPts val="2500"/>
              </a:lnSpc>
              <a:spcBef>
                <a:spcPts val="260"/>
              </a:spcBef>
            </a:pPr>
            <a:r>
              <a:rPr dirty="0" sz="1100">
                <a:latin typeface="Arial"/>
                <a:cs typeface="Arial"/>
              </a:rPr>
              <a:t>end  </a:t>
            </a: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434560"/>
            <a:ext cx="5758180" cy="72009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505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nested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loop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all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prime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1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100.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  a </a:t>
            </a:r>
            <a:r>
              <a:rPr dirty="0" sz="1100" spc="-5">
                <a:latin typeface="Verdana"/>
                <a:cs typeface="Verdana"/>
              </a:rPr>
              <a:t>script file and type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316602"/>
            <a:ext cx="5800090" cy="31705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75">
                <a:latin typeface="Arial"/>
                <a:cs typeface="Arial"/>
              </a:rPr>
              <a:t>for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i</a:t>
            </a:r>
            <a:r>
              <a:rPr dirty="0" sz="1100" spc="70">
                <a:latin typeface="Arial"/>
                <a:cs typeface="Arial"/>
              </a:rPr>
              <a:t>=2:100</a:t>
            </a:r>
            <a:endParaRPr sz="1100">
              <a:latin typeface="Arial"/>
              <a:cs typeface="Arial"/>
            </a:endParaRPr>
          </a:p>
          <a:p>
            <a:pPr marL="574040" marR="4287520" indent="-62865">
              <a:lnSpc>
                <a:spcPct val="189100"/>
              </a:lnSpc>
            </a:pPr>
            <a:r>
              <a:rPr dirty="0" sz="1100" spc="180">
                <a:latin typeface="Arial"/>
                <a:cs typeface="Arial"/>
              </a:rPr>
              <a:t>for </a:t>
            </a:r>
            <a:r>
              <a:rPr dirty="0" sz="900" spc="70">
                <a:latin typeface="Arial"/>
                <a:cs typeface="Arial"/>
              </a:rPr>
              <a:t>j</a:t>
            </a:r>
            <a:r>
              <a:rPr dirty="0" sz="1100" spc="70">
                <a:latin typeface="Arial"/>
                <a:cs typeface="Arial"/>
              </a:rPr>
              <a:t>=2:100  </a:t>
            </a:r>
            <a:r>
              <a:rPr dirty="0" sz="1100" spc="220">
                <a:latin typeface="Arial"/>
                <a:cs typeface="Arial"/>
              </a:rPr>
              <a:t>if(~</a:t>
            </a:r>
            <a:r>
              <a:rPr dirty="0" sz="900" spc="-95">
                <a:latin typeface="Arial"/>
                <a:cs typeface="Arial"/>
              </a:rPr>
              <a:t>mod</a:t>
            </a:r>
            <a:r>
              <a:rPr dirty="0" sz="1100" spc="245">
                <a:latin typeface="Arial"/>
                <a:cs typeface="Arial"/>
              </a:rPr>
              <a:t>(</a:t>
            </a:r>
            <a:r>
              <a:rPr dirty="0" sz="900" spc="275">
                <a:latin typeface="Arial"/>
                <a:cs typeface="Arial"/>
              </a:rPr>
              <a:t>i</a:t>
            </a:r>
            <a:r>
              <a:rPr dirty="0" sz="1100" spc="305">
                <a:latin typeface="Arial"/>
                <a:cs typeface="Arial"/>
              </a:rPr>
              <a:t>,</a:t>
            </a:r>
            <a:r>
              <a:rPr dirty="0" sz="900" spc="285">
                <a:latin typeface="Arial"/>
                <a:cs typeface="Arial"/>
              </a:rPr>
              <a:t>j</a:t>
            </a:r>
            <a:r>
              <a:rPr dirty="0" sz="1100" spc="229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</a:pPr>
            <a:r>
              <a:rPr dirty="0" sz="1100" spc="90">
                <a:latin typeface="Arial"/>
                <a:cs typeface="Arial"/>
              </a:rPr>
              <a:t>break;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325">
                <a:latin typeface="Arial"/>
                <a:cs typeface="Arial"/>
              </a:rPr>
              <a:t>if </a:t>
            </a:r>
            <a:r>
              <a:rPr dirty="0" sz="900" spc="114">
                <a:latin typeface="Arial"/>
                <a:cs typeface="Arial"/>
              </a:rPr>
              <a:t>factor </a:t>
            </a:r>
            <a:r>
              <a:rPr dirty="0" sz="900" spc="80">
                <a:latin typeface="Arial"/>
                <a:cs typeface="Arial"/>
              </a:rPr>
              <a:t>found</a:t>
            </a:r>
            <a:r>
              <a:rPr dirty="0" sz="1100" spc="80">
                <a:latin typeface="Arial"/>
                <a:cs typeface="Arial"/>
              </a:rPr>
              <a:t>, </a:t>
            </a:r>
            <a:r>
              <a:rPr dirty="0" sz="1100" spc="90">
                <a:latin typeface="Arial"/>
                <a:cs typeface="Arial"/>
              </a:rPr>
              <a:t>not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 marL="447675" marR="4984115" indent="126364">
              <a:lnSpc>
                <a:spcPts val="2500"/>
              </a:lnSpc>
              <a:spcBef>
                <a:spcPts val="260"/>
              </a:spcBef>
            </a:pPr>
            <a:r>
              <a:rPr dirty="0" sz="1100">
                <a:latin typeface="Arial"/>
                <a:cs typeface="Arial"/>
              </a:rPr>
              <a:t>end  </a:t>
            </a: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 marL="447675">
              <a:lnSpc>
                <a:spcPct val="100000"/>
              </a:lnSpc>
              <a:spcBef>
                <a:spcPts val="880"/>
              </a:spcBef>
            </a:pPr>
            <a:r>
              <a:rPr dirty="0" sz="1100" spc="300">
                <a:latin typeface="Arial"/>
                <a:cs typeface="Arial"/>
              </a:rPr>
              <a:t>if(</a:t>
            </a:r>
            <a:r>
              <a:rPr dirty="0" sz="900" spc="300">
                <a:latin typeface="Arial"/>
                <a:cs typeface="Arial"/>
              </a:rPr>
              <a:t>j </a:t>
            </a:r>
            <a:r>
              <a:rPr dirty="0" sz="1100" spc="-40">
                <a:latin typeface="Arial"/>
                <a:cs typeface="Arial"/>
              </a:rPr>
              <a:t>&gt;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265">
                <a:latin typeface="Arial"/>
                <a:cs typeface="Arial"/>
              </a:rPr>
              <a:t>(</a:t>
            </a:r>
            <a:r>
              <a:rPr dirty="0" sz="900" spc="265">
                <a:latin typeface="Arial"/>
                <a:cs typeface="Arial"/>
              </a:rPr>
              <a:t>i</a:t>
            </a:r>
            <a:r>
              <a:rPr dirty="0" sz="1100" spc="265">
                <a:latin typeface="Arial"/>
                <a:cs typeface="Arial"/>
              </a:rPr>
              <a:t>/</a:t>
            </a:r>
            <a:r>
              <a:rPr dirty="0" sz="900" spc="265">
                <a:latin typeface="Arial"/>
                <a:cs typeface="Arial"/>
              </a:rPr>
              <a:t>j</a:t>
            </a:r>
            <a:r>
              <a:rPr dirty="0" sz="1100" spc="265">
                <a:latin typeface="Arial"/>
                <a:cs typeface="Arial"/>
              </a:rPr>
              <a:t>))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00405">
              <a:lnSpc>
                <a:spcPct val="100000"/>
              </a:lnSpc>
            </a:pPr>
            <a:r>
              <a:rPr dirty="0" sz="900" spc="130">
                <a:latin typeface="Arial"/>
                <a:cs typeface="Arial"/>
              </a:rPr>
              <a:t>fprintf</a:t>
            </a:r>
            <a:r>
              <a:rPr dirty="0" sz="1100" spc="130">
                <a:latin typeface="Arial"/>
                <a:cs typeface="Arial"/>
              </a:rPr>
              <a:t>('%d </a:t>
            </a:r>
            <a:r>
              <a:rPr dirty="0" sz="1100" spc="200">
                <a:latin typeface="Arial"/>
                <a:cs typeface="Arial"/>
              </a:rPr>
              <a:t>is </a:t>
            </a:r>
            <a:r>
              <a:rPr dirty="0" sz="1100" spc="135">
                <a:latin typeface="Arial"/>
                <a:cs typeface="Arial"/>
              </a:rPr>
              <a:t>prime\n',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280">
                <a:latin typeface="Arial"/>
                <a:cs typeface="Arial"/>
              </a:rPr>
              <a:t>i</a:t>
            </a:r>
            <a:r>
              <a:rPr dirty="0" sz="1100" spc="28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628381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7983981"/>
            <a:ext cx="5800090" cy="12757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213360" indent="-140335">
              <a:lnSpc>
                <a:spcPct val="100000"/>
              </a:lnSpc>
              <a:spcBef>
                <a:spcPts val="540"/>
              </a:spcBef>
              <a:buAutoNum type="arabicPlain" startAt="2"/>
              <a:tabLst>
                <a:tab pos="213360" algn="l"/>
              </a:tabLst>
            </a:pPr>
            <a:r>
              <a:rPr dirty="0" sz="1100" spc="200">
                <a:latin typeface="Arial"/>
                <a:cs typeface="Arial"/>
              </a:rPr>
              <a:t>is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lain" startAt="2"/>
            </a:pPr>
            <a:endParaRPr sz="1000">
              <a:latin typeface="Times New Roman"/>
              <a:cs typeface="Times New Roman"/>
            </a:endParaRPr>
          </a:p>
          <a:p>
            <a:pPr marL="213360" indent="-140335">
              <a:lnSpc>
                <a:spcPct val="100000"/>
              </a:lnSpc>
              <a:buAutoNum type="arabicPlain" startAt="2"/>
              <a:tabLst>
                <a:tab pos="213360" algn="l"/>
              </a:tabLst>
            </a:pPr>
            <a:r>
              <a:rPr dirty="0" sz="1100" spc="200">
                <a:latin typeface="Arial"/>
                <a:cs typeface="Arial"/>
              </a:rPr>
              <a:t>is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200">
                <a:latin typeface="Arial"/>
                <a:cs typeface="Arial"/>
              </a:rPr>
              <a:t>is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64590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11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13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17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19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23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29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31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37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41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43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47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53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59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61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67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71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73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79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83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89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97  </a:t>
            </a:r>
            <a:r>
              <a:rPr dirty="0" sz="1100" spc="210">
                <a:latin typeface="Arial"/>
                <a:cs typeface="Arial"/>
              </a:rPr>
              <a:t>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prime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426" y="9313426"/>
            <a:ext cx="202565" cy="196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spc="-10">
                <a:latin typeface="Verdana"/>
                <a:cs typeface="Verdana"/>
              </a:rPr>
              <a:t>78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716" y="7843265"/>
            <a:ext cx="5795010" cy="140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Loop</a:t>
            </a:r>
            <a:r>
              <a:rPr dirty="0" u="sng" sz="1800" spc="-4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Control Statements	</a:t>
            </a:r>
            <a:endParaRPr sz="1800">
              <a:latin typeface="Arial"/>
              <a:cs typeface="Arial"/>
            </a:endParaRPr>
          </a:p>
          <a:p>
            <a:pPr algn="just" marL="30480" marR="22225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Loop control </a:t>
            </a:r>
            <a:r>
              <a:rPr dirty="0" sz="1100" spc="-5">
                <a:latin typeface="Verdana"/>
                <a:cs typeface="Verdana"/>
              </a:rPr>
              <a:t>statements change execution from </a:t>
            </a:r>
            <a:r>
              <a:rPr dirty="0" sz="1100" spc="-10">
                <a:latin typeface="Verdana"/>
                <a:cs typeface="Verdana"/>
              </a:rPr>
              <a:t>its </a:t>
            </a:r>
            <a:r>
              <a:rPr dirty="0" sz="1100">
                <a:latin typeface="Verdana"/>
                <a:cs typeface="Verdana"/>
              </a:rPr>
              <a:t>normal sequence. When  </a:t>
            </a:r>
            <a:r>
              <a:rPr dirty="0" sz="1100" spc="-5">
                <a:latin typeface="Verdana"/>
                <a:cs typeface="Verdana"/>
              </a:rPr>
              <a:t>execution leaves </a:t>
            </a:r>
            <a:r>
              <a:rPr dirty="0" sz="1100">
                <a:latin typeface="Verdana"/>
                <a:cs typeface="Verdana"/>
              </a:rPr>
              <a:t>a scope, </a:t>
            </a:r>
            <a:r>
              <a:rPr dirty="0" sz="1100" spc="-5">
                <a:latin typeface="Verdana"/>
                <a:cs typeface="Verdana"/>
              </a:rPr>
              <a:t>all automatic </a:t>
            </a:r>
            <a:r>
              <a:rPr dirty="0" sz="1100">
                <a:latin typeface="Verdana"/>
                <a:cs typeface="Verdana"/>
              </a:rPr>
              <a:t>objects </a:t>
            </a:r>
            <a:r>
              <a:rPr dirty="0" sz="1100" spc="-5">
                <a:latin typeface="Verdana"/>
                <a:cs typeface="Verdana"/>
              </a:rPr>
              <a:t>that were created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that scope 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destroyed.</a:t>
            </a:r>
            <a:endParaRPr sz="1100">
              <a:latin typeface="Verdana"/>
              <a:cs typeface="Verdana"/>
            </a:endParaRPr>
          </a:p>
          <a:p>
            <a:pPr algn="just" marL="30480" marR="24765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supports the following </a:t>
            </a:r>
            <a:r>
              <a:rPr dirty="0" sz="1100">
                <a:latin typeface="Verdana"/>
                <a:cs typeface="Verdana"/>
              </a:rPr>
              <a:t>control statements. </a:t>
            </a:r>
            <a:r>
              <a:rPr dirty="0" sz="1100" spc="-5">
                <a:latin typeface="Verdana"/>
                <a:cs typeface="Verdana"/>
              </a:rPr>
              <a:t>Click the following links </a:t>
            </a:r>
            <a:r>
              <a:rPr dirty="0" sz="1100">
                <a:latin typeface="Verdana"/>
                <a:cs typeface="Verdana"/>
              </a:rPr>
              <a:t>to  check </a:t>
            </a:r>
            <a:r>
              <a:rPr dirty="0" sz="1100" spc="-5">
                <a:latin typeface="Verdana"/>
                <a:cs typeface="Verdana"/>
              </a:rPr>
              <a:t>their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detail.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399"/>
          <a:ext cx="5768340" cy="171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135"/>
                <a:gridCol w="4039235"/>
              </a:tblGrid>
              <a:tr h="44640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Control</a:t>
                      </a:r>
                      <a:r>
                        <a:rPr dirty="0" sz="1100" spc="-3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Statement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Description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100" spc="-70" b="1">
                          <a:latin typeface="Trebuchet MS"/>
                          <a:cs typeface="Trebuchet MS"/>
                        </a:rPr>
                        <a:t>break</a:t>
                      </a:r>
                      <a:r>
                        <a:rPr dirty="0" sz="11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statement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64135">
                        <a:lnSpc>
                          <a:spcPct val="1091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Terminates the loop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 and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transfers execution  to the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statement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immediately following the</a:t>
                      </a:r>
                      <a:r>
                        <a:rPr dirty="0" sz="11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loop.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413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100" spc="-65" b="1">
                          <a:latin typeface="Trebuchet MS"/>
                          <a:cs typeface="Trebuchet MS"/>
                        </a:rPr>
                        <a:t>continue</a:t>
                      </a:r>
                      <a:r>
                        <a:rPr dirty="0" sz="11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 b="1">
                          <a:latin typeface="Trebuchet MS"/>
                          <a:cs typeface="Trebuchet MS"/>
                        </a:rPr>
                        <a:t>statement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66675">
                        <a:lnSpc>
                          <a:spcPct val="108200"/>
                        </a:lnSpc>
                        <a:spcBef>
                          <a:spcPts val="520"/>
                        </a:spcBef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Causes the loop to skip the remainder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of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its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body and 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immediately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retest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its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condition prior to</a:t>
                      </a:r>
                      <a:r>
                        <a:rPr dirty="0" sz="110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reiterating.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6604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83716" y="2904870"/>
            <a:ext cx="5795010" cy="1563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break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break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statement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terminates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execution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of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for</a:t>
            </a:r>
            <a:r>
              <a:rPr dirty="0" sz="1100" spc="-11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12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while</a:t>
            </a:r>
            <a:r>
              <a:rPr dirty="0" sz="1100" spc="-10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loop.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Statements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loop that </a:t>
            </a:r>
            <a:r>
              <a:rPr dirty="0" sz="1100">
                <a:latin typeface="Verdana"/>
                <a:cs typeface="Verdana"/>
              </a:rPr>
              <a:t>appear </a:t>
            </a:r>
            <a:r>
              <a:rPr dirty="0" sz="1100" spc="-5">
                <a:latin typeface="Verdana"/>
                <a:cs typeface="Verdana"/>
              </a:rPr>
              <a:t>after the break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5">
                <a:latin typeface="Verdana"/>
                <a:cs typeface="Verdana"/>
              </a:rPr>
              <a:t>are not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executed.</a:t>
            </a:r>
            <a:endParaRPr sz="1100">
              <a:latin typeface="Verdana"/>
              <a:cs typeface="Verdana"/>
            </a:endParaRPr>
          </a:p>
          <a:p>
            <a:pPr marL="30480" marR="304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In nested </a:t>
            </a:r>
            <a:r>
              <a:rPr dirty="0" sz="1100" spc="-5">
                <a:latin typeface="Verdana"/>
                <a:cs typeface="Verdana"/>
              </a:rPr>
              <a:t>loops, </a:t>
            </a:r>
            <a:r>
              <a:rPr dirty="0" sz="1100">
                <a:latin typeface="Verdana"/>
                <a:cs typeface="Verdana"/>
              </a:rPr>
              <a:t>break </a:t>
            </a:r>
            <a:r>
              <a:rPr dirty="0" sz="1100" spc="-5">
                <a:latin typeface="Verdana"/>
                <a:cs typeface="Verdana"/>
              </a:rPr>
              <a:t>exits </a:t>
            </a:r>
            <a:r>
              <a:rPr dirty="0" sz="1100">
                <a:latin typeface="Verdana"/>
                <a:cs typeface="Verdana"/>
              </a:rPr>
              <a:t>only </a:t>
            </a:r>
            <a:r>
              <a:rPr dirty="0" sz="1100" spc="-5">
                <a:latin typeface="Verdana"/>
                <a:cs typeface="Verdana"/>
              </a:rPr>
              <a:t>from the loop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which it </a:t>
            </a:r>
            <a:r>
              <a:rPr dirty="0" sz="1100">
                <a:latin typeface="Verdana"/>
                <a:cs typeface="Verdana"/>
              </a:rPr>
              <a:t>occurs. </a:t>
            </a:r>
            <a:r>
              <a:rPr dirty="0" sz="1100" spc="-5">
                <a:latin typeface="Verdana"/>
                <a:cs typeface="Verdana"/>
              </a:rPr>
              <a:t>Control </a:t>
            </a:r>
            <a:r>
              <a:rPr dirty="0" sz="1100">
                <a:latin typeface="Verdana"/>
                <a:cs typeface="Verdana"/>
              </a:rPr>
              <a:t>passes  </a:t>
            </a:r>
            <a:r>
              <a:rPr dirty="0" sz="1100" spc="-5">
                <a:latin typeface="Verdana"/>
                <a:cs typeface="Verdana"/>
              </a:rPr>
              <a:t>to the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5">
                <a:latin typeface="Verdana"/>
                <a:cs typeface="Verdana"/>
              </a:rPr>
              <a:t>following the </a:t>
            </a:r>
            <a:r>
              <a:rPr dirty="0" sz="1100">
                <a:latin typeface="Verdana"/>
                <a:cs typeface="Verdana"/>
              </a:rPr>
              <a:t>end of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loop.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Flow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Diagram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674839"/>
            <a:ext cx="3371215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0966" y="4533899"/>
            <a:ext cx="2561865" cy="315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79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1705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while </a:t>
            </a:r>
            <a:r>
              <a:rPr dirty="0" sz="900" spc="65">
                <a:latin typeface="Arial"/>
                <a:cs typeface="Arial"/>
              </a:rPr>
              <a:t>loop</a:t>
            </a:r>
            <a:r>
              <a:rPr dirty="0" sz="900" spc="32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execution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dirty="0" sz="1100" spc="100">
                <a:latin typeface="Arial"/>
                <a:cs typeface="Arial"/>
              </a:rPr>
              <a:t>while </a:t>
            </a:r>
            <a:r>
              <a:rPr dirty="0" sz="1100" spc="120">
                <a:latin typeface="Arial"/>
                <a:cs typeface="Arial"/>
              </a:rPr>
              <a:t>(</a:t>
            </a:r>
            <a:r>
              <a:rPr dirty="0" sz="900" spc="12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&lt; </a:t>
            </a:r>
            <a:r>
              <a:rPr dirty="0" sz="1100" spc="-5">
                <a:latin typeface="Arial"/>
                <a:cs typeface="Arial"/>
              </a:rPr>
              <a:t>20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24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448945" marR="3083560">
              <a:lnSpc>
                <a:spcPts val="2500"/>
              </a:lnSpc>
              <a:spcBef>
                <a:spcPts val="265"/>
              </a:spcBef>
            </a:pPr>
            <a:r>
              <a:rPr dirty="0" sz="900" spc="155">
                <a:latin typeface="Arial"/>
                <a:cs typeface="Arial"/>
              </a:rPr>
              <a:t>fprintf</a:t>
            </a:r>
            <a:r>
              <a:rPr dirty="0" sz="1100" spc="155">
                <a:latin typeface="Arial"/>
                <a:cs typeface="Arial"/>
              </a:rPr>
              <a:t>('value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145">
                <a:latin typeface="Arial"/>
                <a:cs typeface="Arial"/>
              </a:rPr>
              <a:t>a: </a:t>
            </a:r>
            <a:r>
              <a:rPr dirty="0" sz="1100" spc="100">
                <a:latin typeface="Arial"/>
                <a:cs typeface="Arial"/>
              </a:rPr>
              <a:t>%d\n', </a:t>
            </a:r>
            <a:r>
              <a:rPr dirty="0" sz="900" spc="180">
                <a:latin typeface="Arial"/>
                <a:cs typeface="Arial"/>
              </a:rPr>
              <a:t>a</a:t>
            </a:r>
            <a:r>
              <a:rPr dirty="0" sz="1100" spc="180">
                <a:latin typeface="Arial"/>
                <a:cs typeface="Arial"/>
              </a:rPr>
              <a:t>); 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a</a:t>
            </a:r>
            <a:r>
              <a:rPr dirty="0" sz="1100" spc="65">
                <a:latin typeface="Arial"/>
                <a:cs typeface="Arial"/>
              </a:rPr>
              <a:t>+1;</a:t>
            </a:r>
            <a:endParaRPr sz="1100">
              <a:latin typeface="Arial"/>
              <a:cs typeface="Arial"/>
            </a:endParaRPr>
          </a:p>
          <a:p>
            <a:pPr marL="447675">
              <a:lnSpc>
                <a:spcPct val="100000"/>
              </a:lnSpc>
              <a:spcBef>
                <a:spcPts val="880"/>
              </a:spcBef>
            </a:pPr>
            <a:r>
              <a:rPr dirty="0" sz="1100" spc="300">
                <a:latin typeface="Arial"/>
                <a:cs typeface="Arial"/>
              </a:rPr>
              <a:t>if(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&gt;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15)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636905">
              <a:lnSpc>
                <a:spcPct val="100000"/>
              </a:lnSpc>
              <a:spcBef>
                <a:spcPts val="5"/>
              </a:spcBef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75">
                <a:latin typeface="Arial"/>
                <a:cs typeface="Arial"/>
              </a:rPr>
              <a:t>terminate the </a:t>
            </a:r>
            <a:r>
              <a:rPr dirty="0" sz="900" spc="65">
                <a:latin typeface="Arial"/>
                <a:cs typeface="Arial"/>
              </a:rPr>
              <a:t>loop </a:t>
            </a:r>
            <a:r>
              <a:rPr dirty="0" sz="1100" spc="75">
                <a:latin typeface="Arial"/>
                <a:cs typeface="Arial"/>
              </a:rPr>
              <a:t>using </a:t>
            </a:r>
            <a:r>
              <a:rPr dirty="0" sz="1100" spc="50">
                <a:latin typeface="Arial"/>
                <a:cs typeface="Arial"/>
              </a:rPr>
              <a:t>break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statement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699135">
              <a:lnSpc>
                <a:spcPct val="100000"/>
              </a:lnSpc>
            </a:pPr>
            <a:r>
              <a:rPr dirty="0" sz="1100" spc="95">
                <a:latin typeface="Arial"/>
                <a:cs typeface="Arial"/>
              </a:rPr>
              <a:t>break;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4230750"/>
            <a:ext cx="381190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4586350"/>
            <a:ext cx="5800090" cy="19069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algn="just" marL="73025" marR="4796790">
              <a:lnSpc>
                <a:spcPct val="188400"/>
              </a:lnSpc>
              <a:spcBef>
                <a:spcPts val="10"/>
              </a:spcBef>
            </a:pP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11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12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13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14  </a:t>
            </a: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6771512"/>
            <a:ext cx="5795010" cy="1746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4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continue Statement	</a:t>
            </a:r>
            <a:endParaRPr sz="1800">
              <a:latin typeface="Arial"/>
              <a:cs typeface="Arial"/>
            </a:endParaRPr>
          </a:p>
          <a:p>
            <a:pPr algn="just" marL="30480" marR="25400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continue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statement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passing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next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iteration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while  loop.</a:t>
            </a:r>
            <a:endParaRPr sz="1100">
              <a:latin typeface="Verdana"/>
              <a:cs typeface="Verdana"/>
            </a:endParaRPr>
          </a:p>
          <a:p>
            <a:pPr algn="just" marL="30480" marR="22225">
              <a:lnSpc>
                <a:spcPct val="1086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continue </a:t>
            </a:r>
            <a:r>
              <a:rPr dirty="0" sz="1100">
                <a:latin typeface="Verdana"/>
                <a:cs typeface="Verdana"/>
              </a:rPr>
              <a:t>statement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works </a:t>
            </a:r>
            <a:r>
              <a:rPr dirty="0" sz="1100">
                <a:latin typeface="Verdana"/>
                <a:cs typeface="Verdana"/>
              </a:rPr>
              <a:t>somewhat </a:t>
            </a:r>
            <a:r>
              <a:rPr dirty="0" sz="1100" spc="-5">
                <a:latin typeface="Verdana"/>
                <a:cs typeface="Verdana"/>
              </a:rPr>
              <a:t>like the </a:t>
            </a:r>
            <a:r>
              <a:rPr dirty="0" sz="1100">
                <a:latin typeface="Verdana"/>
                <a:cs typeface="Verdana"/>
              </a:rPr>
              <a:t>break </a:t>
            </a:r>
            <a:r>
              <a:rPr dirty="0" sz="1100" spc="-5">
                <a:latin typeface="Verdana"/>
                <a:cs typeface="Verdana"/>
              </a:rPr>
              <a:t>statement.  </a:t>
            </a:r>
            <a:r>
              <a:rPr dirty="0" sz="1100">
                <a:latin typeface="Verdana"/>
                <a:cs typeface="Verdana"/>
              </a:rPr>
              <a:t>Instead of </a:t>
            </a:r>
            <a:r>
              <a:rPr dirty="0" sz="1100" spc="-5">
                <a:latin typeface="Verdana"/>
                <a:cs typeface="Verdana"/>
              </a:rPr>
              <a:t>forcing termination, </a:t>
            </a:r>
            <a:r>
              <a:rPr dirty="0" sz="1100">
                <a:latin typeface="Verdana"/>
                <a:cs typeface="Verdana"/>
              </a:rPr>
              <a:t>however, </a:t>
            </a:r>
            <a:r>
              <a:rPr dirty="0" sz="1100" spc="-5">
                <a:latin typeface="Verdana"/>
                <a:cs typeface="Verdana"/>
              </a:rPr>
              <a:t>'continue' </a:t>
            </a:r>
            <a:r>
              <a:rPr dirty="0" sz="1100">
                <a:latin typeface="Verdana"/>
                <a:cs typeface="Verdana"/>
              </a:rPr>
              <a:t>forces </a:t>
            </a:r>
            <a:r>
              <a:rPr dirty="0" sz="1100" spc="-5">
                <a:latin typeface="Verdana"/>
                <a:cs typeface="Verdana"/>
              </a:rPr>
              <a:t>the next iteration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loop to take place, skipping </a:t>
            </a:r>
            <a:r>
              <a:rPr dirty="0" sz="1100">
                <a:latin typeface="Verdana"/>
                <a:cs typeface="Verdana"/>
              </a:rPr>
              <a:t>any code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between.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Flow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Diagram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5603"/>
            <a:ext cx="5753735" cy="1995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dirty="0" sz="1000" spc="-90" b="1">
                <a:latin typeface="Trebuchet MS"/>
                <a:cs typeface="Trebuchet MS"/>
                <a:hlinkClick r:id="rId2" action="ppaction://hlinksldjump"/>
              </a:rPr>
              <a:t>The </a:t>
            </a:r>
            <a:r>
              <a:rPr dirty="0" sz="1000" spc="-70" b="1">
                <a:latin typeface="Trebuchet MS"/>
                <a:cs typeface="Trebuchet MS"/>
                <a:hlinkClick r:id="rId2" action="ppaction://hlinksldjump"/>
              </a:rPr>
              <a:t>Fourier </a:t>
            </a:r>
            <a:r>
              <a:rPr dirty="0" sz="1000" spc="-60" b="1">
                <a:latin typeface="Trebuchet MS"/>
                <a:cs typeface="Trebuchet MS"/>
                <a:hlinkClick r:id="rId2" action="ppaction://hlinksldjump"/>
              </a:rPr>
              <a:t>Transforms</a:t>
            </a:r>
            <a:r>
              <a:rPr dirty="0" sz="1000" spc="-160" b="1">
                <a:latin typeface="Trebuchet MS"/>
                <a:cs typeface="Trebuchet MS"/>
                <a:hlinkClick r:id="rId2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2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·······················································································································222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dirty="0" sz="1000" spc="-55" b="1">
                <a:latin typeface="Trebuchet MS"/>
                <a:cs typeface="Trebuchet MS"/>
                <a:hlinkClick r:id="rId3" action="ppaction://hlinksldjump"/>
              </a:rPr>
              <a:t>Inverse </a:t>
            </a:r>
            <a:r>
              <a:rPr dirty="0" sz="1000" spc="-75" b="1">
                <a:latin typeface="Trebuchet MS"/>
                <a:cs typeface="Trebuchet MS"/>
                <a:hlinkClick r:id="rId3" action="ppaction://hlinksldjump"/>
              </a:rPr>
              <a:t>Fourier </a:t>
            </a:r>
            <a:r>
              <a:rPr dirty="0" sz="1000" spc="-60" b="1">
                <a:latin typeface="Trebuchet MS"/>
                <a:cs typeface="Trebuchet MS"/>
                <a:hlinkClick r:id="rId3" action="ppaction://hlinksldjump"/>
              </a:rPr>
              <a:t>Transforms</a:t>
            </a:r>
            <a:r>
              <a:rPr dirty="0" sz="1000" spc="-85" b="1">
                <a:latin typeface="Trebuchet MS"/>
                <a:cs typeface="Trebuchet MS"/>
                <a:hlinkClick r:id="rId3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3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·················································································································224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70">
                <a:latin typeface="Trebuchet MS"/>
                <a:cs typeface="Trebuchet MS"/>
                <a:hlinkClick r:id="rId4" action="ppaction://hlinksldjump"/>
              </a:rPr>
              <a:t>28. </a:t>
            </a:r>
            <a:r>
              <a:rPr dirty="0" sz="1200" spc="220">
                <a:latin typeface="Trebuchet MS"/>
                <a:cs typeface="Trebuchet MS"/>
                <a:hlinkClick r:id="rId4" action="ppaction://hlinksldjump"/>
              </a:rPr>
              <a:t> </a:t>
            </a:r>
            <a:r>
              <a:rPr dirty="0" sz="1200" spc="-35">
                <a:latin typeface="Trebuchet MS"/>
                <a:cs typeface="Trebuchet MS"/>
                <a:hlinkClick r:id="rId4" action="ppaction://hlinksldjump"/>
              </a:rPr>
              <a:t>GNU </a:t>
            </a:r>
            <a:r>
              <a:rPr dirty="0" sz="1200" spc="-70">
                <a:latin typeface="Trebuchet MS"/>
                <a:cs typeface="Trebuchet MS"/>
                <a:hlinkClick r:id="rId4" action="ppaction://hlinksldjump"/>
              </a:rPr>
              <a:t>OCTAVE </a:t>
            </a:r>
            <a:r>
              <a:rPr dirty="0" sz="1200" spc="-75">
                <a:latin typeface="Trebuchet MS"/>
                <a:cs typeface="Trebuchet MS"/>
                <a:hlinkClick r:id="rId4" action="ppaction://hlinksldjump"/>
              </a:rPr>
              <a:t>TUTORIAL</a:t>
            </a:r>
            <a:r>
              <a:rPr dirty="0" sz="1200" spc="-305">
                <a:latin typeface="Trebuchet MS"/>
                <a:cs typeface="Trebuchet MS"/>
                <a:hlinkClick r:id="rId4" action="ppaction://hlinksldjump"/>
              </a:rPr>
              <a:t> </a:t>
            </a:r>
            <a:r>
              <a:rPr dirty="0" sz="1200" spc="-140">
                <a:latin typeface="Trebuchet MS"/>
                <a:cs typeface="Trebuchet MS"/>
                <a:hlinkClick r:id="rId4" action="ppaction://hlinksldjump"/>
              </a:rPr>
              <a:t>··································································································225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dirty="0" sz="1000" spc="-45" b="1">
                <a:latin typeface="Trebuchet MS"/>
                <a:cs typeface="Trebuchet MS"/>
                <a:hlinkClick r:id="rId4" action="ppaction://hlinksldjump"/>
              </a:rPr>
              <a:t>MATLAB </a:t>
            </a:r>
            <a:r>
              <a:rPr dirty="0" sz="1000" spc="-40" b="1">
                <a:latin typeface="Trebuchet MS"/>
                <a:cs typeface="Trebuchet MS"/>
                <a:hlinkClick r:id="rId4" action="ppaction://hlinksldjump"/>
              </a:rPr>
              <a:t>vs </a:t>
            </a:r>
            <a:r>
              <a:rPr dirty="0" sz="1000" spc="-60" b="1">
                <a:latin typeface="Trebuchet MS"/>
                <a:cs typeface="Trebuchet MS"/>
                <a:hlinkClick r:id="rId4" action="ppaction://hlinksldjump"/>
              </a:rPr>
              <a:t>Octave</a:t>
            </a:r>
            <a:r>
              <a:rPr dirty="0" sz="1000" spc="-204" b="1">
                <a:latin typeface="Trebuchet MS"/>
                <a:cs typeface="Trebuchet MS"/>
                <a:hlinkClick r:id="rId4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4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······························································································································225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70">
                <a:latin typeface="Trebuchet MS"/>
                <a:cs typeface="Trebuchet MS"/>
                <a:hlinkClick r:id="rId5" action="ppaction://hlinksldjump"/>
              </a:rPr>
              <a:t>29. </a:t>
            </a:r>
            <a:r>
              <a:rPr dirty="0" sz="1200" spc="220"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sz="1200" spc="-35">
                <a:latin typeface="Trebuchet MS"/>
                <a:cs typeface="Trebuchet MS"/>
                <a:hlinkClick r:id="rId5" action="ppaction://hlinksldjump"/>
              </a:rPr>
              <a:t>SIMULINK </a:t>
            </a:r>
            <a:r>
              <a:rPr dirty="0" sz="1200" spc="-145">
                <a:latin typeface="Trebuchet MS"/>
                <a:cs typeface="Trebuchet MS"/>
                <a:hlinkClick r:id="rId5" action="ppaction://hlinksldjump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</a:t>
            </a:r>
            <a:r>
              <a:rPr dirty="0" sz="1200" spc="-180"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sz="1200" spc="-35">
                <a:latin typeface="Trebuchet MS"/>
                <a:cs typeface="Trebuchet MS"/>
                <a:hlinkClick r:id="rId5" action="ppaction://hlinksldjump"/>
              </a:rPr>
              <a:t>229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dirty="0" sz="1000" spc="-45" b="1">
                <a:latin typeface="Trebuchet MS"/>
                <a:cs typeface="Trebuchet MS"/>
                <a:hlinkClick r:id="rId6" action="ppaction://hlinksldjump"/>
              </a:rPr>
              <a:t>Using </a:t>
            </a:r>
            <a:r>
              <a:rPr dirty="0" sz="1000" spc="55" b="1">
                <a:latin typeface="Trebuchet MS"/>
                <a:cs typeface="Trebuchet MS"/>
                <a:hlinkClick r:id="rId6" action="ppaction://hlinksldjump"/>
              </a:rPr>
              <a:t> </a:t>
            </a:r>
            <a:r>
              <a:rPr dirty="0" sz="1000" spc="-105" b="1">
                <a:latin typeface="Trebuchet MS"/>
                <a:cs typeface="Trebuchet MS"/>
                <a:hlinkClick r:id="rId6" action="ppaction://hlinksldjump"/>
              </a:rPr>
              <a:t>Simulink·····································································································································230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10"/>
              </a:spcBef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138780"/>
            <a:ext cx="3370579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type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4836286"/>
            <a:ext cx="5800090" cy="3488054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10;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20">
                <a:latin typeface="Arial"/>
                <a:cs typeface="Arial"/>
              </a:rPr>
              <a:t>%while </a:t>
            </a:r>
            <a:r>
              <a:rPr dirty="0" sz="900" spc="65">
                <a:latin typeface="Arial"/>
                <a:cs typeface="Arial"/>
              </a:rPr>
              <a:t>loop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execution</a:t>
            </a:r>
            <a:endParaRPr sz="900">
              <a:latin typeface="Arial"/>
              <a:cs typeface="Arial"/>
            </a:endParaRPr>
          </a:p>
          <a:p>
            <a:pPr marL="198120" marR="4853305" indent="-125095">
              <a:lnSpc>
                <a:spcPct val="188200"/>
              </a:lnSpc>
              <a:spcBef>
                <a:spcPts val="10"/>
              </a:spcBef>
            </a:pPr>
            <a:r>
              <a:rPr dirty="0" sz="1100" spc="100">
                <a:latin typeface="Arial"/>
                <a:cs typeface="Arial"/>
              </a:rPr>
              <a:t>while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&lt; </a:t>
            </a:r>
            <a:r>
              <a:rPr dirty="0" sz="1100" spc="-15">
                <a:latin typeface="Arial"/>
                <a:cs typeface="Arial"/>
              </a:rPr>
              <a:t>20  </a:t>
            </a:r>
            <a:r>
              <a:rPr dirty="0" sz="1100" spc="330">
                <a:latin typeface="Arial"/>
                <a:cs typeface="Arial"/>
              </a:rPr>
              <a:t>if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35">
                <a:latin typeface="Arial"/>
                <a:cs typeface="Arial"/>
              </a:rPr>
              <a:t>==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skip </a:t>
            </a:r>
            <a:r>
              <a:rPr dirty="0" sz="900" spc="70">
                <a:latin typeface="Arial"/>
                <a:cs typeface="Arial"/>
              </a:rPr>
              <a:t>the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35">
                <a:latin typeface="Arial"/>
                <a:cs typeface="Arial"/>
              </a:rPr>
              <a:t>iteration</a:t>
            </a:r>
            <a:endParaRPr sz="900">
              <a:latin typeface="Arial"/>
              <a:cs typeface="Arial"/>
            </a:endParaRPr>
          </a:p>
          <a:p>
            <a:pPr marL="447675" marR="4650740" indent="1270">
              <a:lnSpc>
                <a:spcPct val="188200"/>
              </a:lnSpc>
              <a:spcBef>
                <a:spcPts val="15"/>
              </a:spcBef>
            </a:pP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1100" spc="150">
                <a:latin typeface="Arial"/>
                <a:cs typeface="Arial"/>
              </a:rPr>
              <a:t>1;  </a:t>
            </a:r>
            <a:r>
              <a:rPr dirty="0" sz="1100" spc="55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on</a:t>
            </a:r>
            <a:r>
              <a:rPr dirty="0" sz="1100" spc="290">
                <a:latin typeface="Arial"/>
                <a:cs typeface="Arial"/>
              </a:rPr>
              <a:t>t</a:t>
            </a:r>
            <a:r>
              <a:rPr dirty="0" sz="1100" spc="360">
                <a:latin typeface="Arial"/>
                <a:cs typeface="Arial"/>
              </a:rPr>
              <a:t>i</a:t>
            </a:r>
            <a:r>
              <a:rPr dirty="0" sz="1100" spc="-15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 spc="-15">
                <a:latin typeface="Arial"/>
                <a:cs typeface="Arial"/>
              </a:rPr>
              <a:t>e</a:t>
            </a:r>
            <a:r>
              <a:rPr dirty="0" sz="1100" spc="30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  <a:p>
            <a:pPr marL="198120" marR="3335020">
              <a:lnSpc>
                <a:spcPct val="188200"/>
              </a:lnSpc>
              <a:spcBef>
                <a:spcPts val="15"/>
              </a:spcBef>
            </a:pPr>
            <a:r>
              <a:rPr dirty="0" sz="900" spc="155">
                <a:latin typeface="Arial"/>
                <a:cs typeface="Arial"/>
              </a:rPr>
              <a:t>fprintf</a:t>
            </a:r>
            <a:r>
              <a:rPr dirty="0" sz="1100" spc="155">
                <a:latin typeface="Arial"/>
                <a:cs typeface="Arial"/>
              </a:rPr>
              <a:t>('value </a:t>
            </a:r>
            <a:r>
              <a:rPr dirty="0" sz="1100" spc="140">
                <a:latin typeface="Arial"/>
                <a:cs typeface="Arial"/>
              </a:rPr>
              <a:t>of a: </a:t>
            </a:r>
            <a:r>
              <a:rPr dirty="0" sz="1100" spc="100">
                <a:latin typeface="Arial"/>
                <a:cs typeface="Arial"/>
              </a:rPr>
              <a:t>%d\n', </a:t>
            </a:r>
            <a:r>
              <a:rPr dirty="0" sz="900" spc="180">
                <a:latin typeface="Arial"/>
                <a:cs typeface="Arial"/>
              </a:rPr>
              <a:t>a</a:t>
            </a:r>
            <a:r>
              <a:rPr dirty="0" sz="1100" spc="180">
                <a:latin typeface="Arial"/>
                <a:cs typeface="Arial"/>
              </a:rPr>
              <a:t>); 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1100" spc="-40">
                <a:latin typeface="Arial"/>
                <a:cs typeface="Arial"/>
              </a:rPr>
              <a:t>+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1;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end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0966" y="914399"/>
            <a:ext cx="2561865" cy="315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81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180" y="1254505"/>
            <a:ext cx="5800090" cy="28549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algn="just" marL="73025" marR="4796790">
              <a:lnSpc>
                <a:spcPct val="188500"/>
              </a:lnSpc>
              <a:spcBef>
                <a:spcPts val="10"/>
              </a:spcBef>
            </a:pP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11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12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13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14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16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17  </a:t>
            </a:r>
            <a:r>
              <a:rPr dirty="0" sz="900" spc="60">
                <a:latin typeface="Arial"/>
                <a:cs typeface="Arial"/>
              </a:rPr>
              <a:t>value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 </a:t>
            </a:r>
            <a:r>
              <a:rPr dirty="0" sz="1100">
                <a:latin typeface="Arial"/>
                <a:cs typeface="Arial"/>
              </a:rPr>
              <a:t>18  </a:t>
            </a:r>
            <a:r>
              <a:rPr dirty="0" sz="900" spc="60">
                <a:latin typeface="Arial"/>
                <a:cs typeface="Arial"/>
              </a:rPr>
              <a:t>value 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45">
                <a:latin typeface="Arial"/>
                <a:cs typeface="Arial"/>
              </a:rPr>
              <a:t>a</a:t>
            </a:r>
            <a:r>
              <a:rPr dirty="0" sz="1100" spc="145">
                <a:latin typeface="Arial"/>
                <a:cs typeface="Arial"/>
              </a:rPr>
              <a:t>: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1801723"/>
            <a:ext cx="5795010" cy="193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2286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one-dimensional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array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numbers.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MATLAB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allows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creating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types  of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vectors:</a:t>
            </a:r>
            <a:endParaRPr sz="1100">
              <a:latin typeface="Verdana"/>
              <a:cs typeface="Verdana"/>
            </a:endParaRPr>
          </a:p>
          <a:p>
            <a:pPr marL="30480" marR="4663440">
              <a:lnSpc>
                <a:spcPct val="147300"/>
              </a:lnSpc>
              <a:spcBef>
                <a:spcPts val="315"/>
              </a:spcBef>
            </a:pPr>
            <a:r>
              <a:rPr dirty="0" sz="1100" spc="-5">
                <a:latin typeface="Verdana"/>
                <a:cs typeface="Verdana"/>
              </a:rPr>
              <a:t>Row </a:t>
            </a:r>
            <a:r>
              <a:rPr dirty="0" sz="1100">
                <a:latin typeface="Verdana"/>
                <a:cs typeface="Verdana"/>
              </a:rPr>
              <a:t>vectors  </a:t>
            </a:r>
            <a:r>
              <a:rPr dirty="0" sz="1100" spc="-5">
                <a:latin typeface="Verdana"/>
                <a:cs typeface="Verdana"/>
              </a:rPr>
              <a:t>Column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	</a:t>
            </a:r>
            <a:endParaRPr sz="1800">
              <a:latin typeface="Arial"/>
              <a:cs typeface="Arial"/>
            </a:endParaRPr>
          </a:p>
          <a:p>
            <a:pPr marL="30480" marR="25400">
              <a:lnSpc>
                <a:spcPct val="108200"/>
              </a:lnSpc>
              <a:spcBef>
                <a:spcPts val="685"/>
              </a:spcBef>
            </a:pPr>
            <a:r>
              <a:rPr dirty="0" sz="1100" spc="-5" b="1">
                <a:latin typeface="Verdana"/>
                <a:cs typeface="Verdana"/>
              </a:rPr>
              <a:t>Row vectors </a:t>
            </a:r>
            <a:r>
              <a:rPr dirty="0" sz="1100" spc="-5">
                <a:latin typeface="Verdana"/>
                <a:cs typeface="Verdana"/>
              </a:rPr>
              <a:t>are created by </a:t>
            </a:r>
            <a:r>
              <a:rPr dirty="0" sz="1100">
                <a:latin typeface="Verdana"/>
                <a:cs typeface="Verdana"/>
              </a:rPr>
              <a:t>enclosing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set of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square </a:t>
            </a:r>
            <a:r>
              <a:rPr dirty="0" sz="1100" spc="-5">
                <a:latin typeface="Verdana"/>
                <a:cs typeface="Verdana"/>
              </a:rPr>
              <a:t>brackets,  using </a:t>
            </a:r>
            <a:r>
              <a:rPr dirty="0" sz="1100">
                <a:latin typeface="Verdana"/>
                <a:cs typeface="Verdana"/>
              </a:rPr>
              <a:t>space or comma </a:t>
            </a:r>
            <a:r>
              <a:rPr dirty="0" sz="1100" spc="-5">
                <a:latin typeface="Verdana"/>
                <a:cs typeface="Verdana"/>
              </a:rPr>
              <a:t>to delimit 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389902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[7 </a:t>
            </a:r>
            <a:r>
              <a:rPr dirty="0" sz="1100" spc="-5">
                <a:latin typeface="Arial"/>
                <a:cs typeface="Arial"/>
              </a:rPr>
              <a:t>8 9 </a:t>
            </a:r>
            <a:r>
              <a:rPr dirty="0" sz="1100" spc="-10">
                <a:latin typeface="Arial"/>
                <a:cs typeface="Arial"/>
              </a:rPr>
              <a:t>10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366386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472198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38195" y="5410580"/>
            <a:ext cx="901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3036" y="5410580"/>
            <a:ext cx="1682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332" y="4777866"/>
            <a:ext cx="1484630" cy="1459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latin typeface="Arial"/>
                <a:cs typeface="Arial"/>
              </a:rPr>
              <a:t>r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Columns  </a:t>
            </a:r>
            <a:r>
              <a:rPr dirty="0" sz="1100" spc="-5">
                <a:latin typeface="Arial"/>
                <a:cs typeface="Arial"/>
              </a:rPr>
              <a:t>1  </a:t>
            </a:r>
            <a:r>
              <a:rPr dirty="0" sz="900" spc="50">
                <a:latin typeface="Arial"/>
                <a:cs typeface="Arial"/>
              </a:rPr>
              <a:t>through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  <a:tabLst>
                <a:tab pos="1393825" algn="l"/>
              </a:tabLst>
            </a:pP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-5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Column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7086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7752" y="631329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3180" y="4717414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5">
                <a:moveTo>
                  <a:pt x="0" y="0"/>
                </a:moveTo>
                <a:lnTo>
                  <a:pt x="0" y="160045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12965" y="4717414"/>
            <a:ext cx="0" cy="1600835"/>
          </a:xfrm>
          <a:custGeom>
            <a:avLst/>
            <a:gdLst/>
            <a:ahLst/>
            <a:cxnLst/>
            <a:rect l="l" t="t" r="r" b="b"/>
            <a:pathLst>
              <a:path w="0" h="1600835">
                <a:moveTo>
                  <a:pt x="0" y="0"/>
                </a:moveTo>
                <a:lnTo>
                  <a:pt x="0" y="160045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83716" y="6591680"/>
            <a:ext cx="5795010" cy="750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</a:t>
            </a:r>
            <a:r>
              <a:rPr dirty="0" u="sng" sz="18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	</a:t>
            </a:r>
            <a:endParaRPr sz="1800">
              <a:latin typeface="Arial"/>
              <a:cs typeface="Arial"/>
            </a:endParaRPr>
          </a:p>
          <a:p>
            <a:pPr marL="30480" marR="24130">
              <a:lnSpc>
                <a:spcPct val="108400"/>
              </a:lnSpc>
              <a:spcBef>
                <a:spcPts val="685"/>
              </a:spcBef>
            </a:pPr>
            <a:r>
              <a:rPr dirty="0" sz="1100" spc="-5" b="1">
                <a:latin typeface="Verdana"/>
                <a:cs typeface="Verdana"/>
              </a:rPr>
              <a:t>Column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vectors</a:t>
            </a:r>
            <a:r>
              <a:rPr dirty="0" sz="1100" spc="-9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enclosing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elements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square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brackets,  using </a:t>
            </a:r>
            <a:r>
              <a:rPr dirty="0" sz="1100">
                <a:latin typeface="Verdana"/>
                <a:cs typeface="Verdana"/>
              </a:rPr>
              <a:t>semicolon </a:t>
            </a:r>
            <a:r>
              <a:rPr dirty="0" sz="1100" spc="-5">
                <a:latin typeface="Verdana"/>
                <a:cs typeface="Verdana"/>
              </a:rPr>
              <a:t>to delimit 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750392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[7; </a:t>
            </a:r>
            <a:r>
              <a:rPr dirty="0" sz="1100" spc="150">
                <a:latin typeface="Arial"/>
                <a:cs typeface="Arial"/>
              </a:rPr>
              <a:t>8; 9; </a:t>
            </a:r>
            <a:r>
              <a:rPr dirty="0" sz="1100" spc="90">
                <a:latin typeface="Arial"/>
                <a:cs typeface="Arial"/>
              </a:rPr>
              <a:t>10;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11]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971281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statement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3180" y="8326881"/>
            <a:ext cx="5800090" cy="9588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" y="38099"/>
            <a:ext cx="7499984" cy="1334135"/>
          </a:xfrm>
          <a:custGeom>
            <a:avLst/>
            <a:gdLst/>
            <a:ahLst/>
            <a:cxnLst/>
            <a:rect l="l" t="t" r="r" b="b"/>
            <a:pathLst>
              <a:path w="7499984" h="1334135">
                <a:moveTo>
                  <a:pt x="0" y="1333753"/>
                </a:moveTo>
                <a:lnTo>
                  <a:pt x="7499604" y="1333753"/>
                </a:lnTo>
                <a:lnTo>
                  <a:pt x="7499604" y="0"/>
                </a:lnTo>
                <a:lnTo>
                  <a:pt x="0" y="0"/>
                </a:lnTo>
                <a:lnTo>
                  <a:pt x="0" y="1333753"/>
                </a:lnTo>
                <a:close/>
              </a:path>
            </a:pathLst>
          </a:custGeom>
          <a:solidFill>
            <a:srgbClr val="CF18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02866" y="476503"/>
            <a:ext cx="261429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 sz="4800" spc="-285"/>
              <a:t>11.</a:t>
            </a:r>
            <a:r>
              <a:rPr dirty="0" sz="4800" spc="265"/>
              <a:t> </a:t>
            </a:r>
            <a:r>
              <a:rPr dirty="0" spc="-275"/>
              <a:t>VECTORS</a:t>
            </a:r>
            <a:endParaRPr sz="48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30083" y="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0" y="38099"/>
                </a:moveTo>
                <a:lnTo>
                  <a:pt x="30480" y="38099"/>
                </a:lnTo>
                <a:lnTo>
                  <a:pt x="3048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240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45323" y="38099"/>
            <a:ext cx="0" cy="1334135"/>
          </a:xfrm>
          <a:custGeom>
            <a:avLst/>
            <a:gdLst/>
            <a:ahLst/>
            <a:cxnLst/>
            <a:rect l="l" t="t" r="r" b="b"/>
            <a:pathLst>
              <a:path w="0" h="1334135">
                <a:moveTo>
                  <a:pt x="0" y="0"/>
                </a:moveTo>
                <a:lnTo>
                  <a:pt x="0" y="1333754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83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R="4690745">
              <a:lnSpc>
                <a:spcPct val="100000"/>
              </a:lnSpc>
              <a:spcBef>
                <a:spcPts val="545"/>
              </a:spcBef>
            </a:pPr>
            <a:r>
              <a:rPr dirty="0" sz="1100" spc="-5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74027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474027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2154681"/>
            <a:ext cx="5795010" cy="751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Referencing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Elements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	</a:t>
            </a:r>
            <a:endParaRPr sz="1800">
              <a:latin typeface="Arial"/>
              <a:cs typeface="Arial"/>
            </a:endParaRPr>
          </a:p>
          <a:p>
            <a:pPr marL="30480" marR="27305">
              <a:lnSpc>
                <a:spcPct val="1091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reference one </a:t>
            </a:r>
            <a:r>
              <a:rPr dirty="0" sz="1100">
                <a:latin typeface="Verdana"/>
                <a:cs typeface="Verdana"/>
              </a:rPr>
              <a:t>or more of </a:t>
            </a:r>
            <a:r>
              <a:rPr dirty="0" sz="1100" spc="-5">
                <a:latin typeface="Verdana"/>
                <a:cs typeface="Verdana"/>
              </a:rPr>
              <a:t>the elements </a:t>
            </a:r>
            <a:r>
              <a:rPr dirty="0" sz="1100">
                <a:latin typeface="Verdana"/>
                <a:cs typeface="Verdana"/>
              </a:rPr>
              <a:t>of a vector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several </a:t>
            </a:r>
            <a:r>
              <a:rPr dirty="0" sz="1100" spc="-5">
                <a:latin typeface="Verdana"/>
                <a:cs typeface="Verdana"/>
              </a:rPr>
              <a:t>ways.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i</a:t>
            </a:r>
            <a:r>
              <a:rPr dirty="0" baseline="31746" sz="1050" spc="-7">
                <a:latin typeface="Verdana"/>
                <a:cs typeface="Verdana"/>
              </a:rPr>
              <a:t>th</a:t>
            </a:r>
            <a:r>
              <a:rPr dirty="0" sz="1100" spc="-5">
                <a:latin typeface="Verdana"/>
                <a:cs typeface="Verdana"/>
              </a:rPr>
              <a:t>component </a:t>
            </a:r>
            <a:r>
              <a:rPr dirty="0" sz="1100">
                <a:latin typeface="Verdana"/>
                <a:cs typeface="Verdana"/>
              </a:rPr>
              <a:t>of a vector v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referred </a:t>
            </a:r>
            <a:r>
              <a:rPr dirty="0" sz="1100" spc="-5">
                <a:latin typeface="Verdana"/>
                <a:cs typeface="Verdana"/>
              </a:rPr>
              <a:t>as v(i).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306806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150">
                <a:latin typeface="Arial"/>
                <a:cs typeface="Arial"/>
              </a:rPr>
              <a:t>1; 2; 3; 4; 5; </a:t>
            </a:r>
            <a:r>
              <a:rPr dirty="0" sz="1100" spc="195">
                <a:latin typeface="Arial"/>
                <a:cs typeface="Arial"/>
              </a:rPr>
              <a:t>6];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creating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900" spc="5">
                <a:latin typeface="Arial"/>
                <a:cs typeface="Arial"/>
              </a:rPr>
              <a:t>column </a:t>
            </a:r>
            <a:r>
              <a:rPr dirty="0" sz="900" spc="85">
                <a:latin typeface="Arial"/>
                <a:cs typeface="Arial"/>
              </a:rPr>
              <a:t>vector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elements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25">
                <a:latin typeface="Arial"/>
                <a:cs typeface="Arial"/>
              </a:rPr>
              <a:t>v</a:t>
            </a:r>
            <a:r>
              <a:rPr dirty="0" sz="1100" spc="125">
                <a:latin typeface="Arial"/>
                <a:cs typeface="Arial"/>
              </a:rPr>
              <a:t>(3)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851274"/>
            <a:ext cx="5229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206874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976342"/>
            <a:ext cx="57581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2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reference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colon,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such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v(:),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components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vector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listed.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529960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150">
                <a:latin typeface="Arial"/>
                <a:cs typeface="Arial"/>
              </a:rPr>
              <a:t>1; 2; 3; 4; 5; </a:t>
            </a:r>
            <a:r>
              <a:rPr dirty="0" sz="1100" spc="195">
                <a:latin typeface="Arial"/>
                <a:cs typeface="Arial"/>
              </a:rPr>
              <a:t>6]; 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90">
                <a:latin typeface="Arial"/>
                <a:cs typeface="Arial"/>
              </a:rPr>
              <a:t>creating </a:t>
            </a:r>
            <a:r>
              <a:rPr dirty="0" sz="900" spc="-10">
                <a:latin typeface="Arial"/>
                <a:cs typeface="Arial"/>
              </a:rPr>
              <a:t>a </a:t>
            </a:r>
            <a:r>
              <a:rPr dirty="0" sz="900" spc="5">
                <a:latin typeface="Arial"/>
                <a:cs typeface="Arial"/>
              </a:rPr>
              <a:t>column </a:t>
            </a:r>
            <a:r>
              <a:rPr dirty="0" sz="900" spc="85">
                <a:latin typeface="Arial"/>
                <a:cs typeface="Arial"/>
              </a:rPr>
              <a:t>vector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900" spc="35">
                <a:latin typeface="Arial"/>
                <a:cs typeface="Arial"/>
              </a:rPr>
              <a:t>elements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200">
                <a:latin typeface="Arial"/>
                <a:cs typeface="Arial"/>
              </a:rPr>
              <a:t>v</a:t>
            </a:r>
            <a:r>
              <a:rPr dirty="0" sz="1100" spc="200">
                <a:latin typeface="Arial"/>
                <a:cs typeface="Arial"/>
              </a:rPr>
              <a:t>(:)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312788"/>
            <a:ext cx="52298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6668388"/>
            <a:ext cx="5800090" cy="22225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5">
                <a:latin typeface="Arial"/>
                <a:cs typeface="Arial"/>
              </a:rPr>
              <a:t>ans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906"/>
            <a:ext cx="5758180" cy="66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you to </a:t>
            </a:r>
            <a:r>
              <a:rPr dirty="0" sz="1100">
                <a:latin typeface="Verdana"/>
                <a:cs typeface="Verdana"/>
              </a:rPr>
              <a:t>select a </a:t>
            </a:r>
            <a:r>
              <a:rPr dirty="0" sz="1100" spc="-5">
                <a:latin typeface="Verdana"/>
                <a:cs typeface="Verdana"/>
              </a:rPr>
              <a:t>range </a:t>
            </a:r>
            <a:r>
              <a:rPr dirty="0" sz="1100">
                <a:latin typeface="Verdana"/>
                <a:cs typeface="Verdana"/>
              </a:rPr>
              <a:t>of elements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let </a:t>
            </a:r>
            <a:r>
              <a:rPr dirty="0" sz="1100">
                <a:latin typeface="Verdana"/>
                <a:cs typeface="Verdana"/>
              </a:rPr>
              <a:t>us create a row vector </a:t>
            </a:r>
            <a:r>
              <a:rPr dirty="0" sz="1100" spc="-5" i="1">
                <a:latin typeface="Verdana"/>
                <a:cs typeface="Verdana"/>
              </a:rPr>
              <a:t>rv </a:t>
            </a:r>
            <a:r>
              <a:rPr dirty="0" sz="1100">
                <a:latin typeface="Verdana"/>
                <a:cs typeface="Verdana"/>
              </a:rPr>
              <a:t>of 9 elements,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reference  </a:t>
            </a:r>
            <a:r>
              <a:rPr dirty="0" sz="1100" spc="-5">
                <a:latin typeface="Verdana"/>
                <a:cs typeface="Verdana"/>
              </a:rPr>
              <a:t>the elements </a:t>
            </a:r>
            <a:r>
              <a:rPr dirty="0" sz="1100">
                <a:latin typeface="Verdana"/>
                <a:cs typeface="Verdana"/>
              </a:rPr>
              <a:t>3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7 by </a:t>
            </a:r>
            <a:r>
              <a:rPr dirty="0" sz="1100" spc="-5">
                <a:latin typeface="Verdana"/>
                <a:cs typeface="Verdana"/>
              </a:rPr>
              <a:t>writing </a:t>
            </a:r>
            <a:r>
              <a:rPr dirty="0" sz="1100" spc="-5" b="1" i="1">
                <a:latin typeface="Verdana"/>
                <a:cs typeface="Verdana"/>
              </a:rPr>
              <a:t>rv(3:7) </a:t>
            </a:r>
            <a:r>
              <a:rPr dirty="0" sz="1100">
                <a:latin typeface="Verdana"/>
                <a:cs typeface="Verdana"/>
              </a:rPr>
              <a:t>and create a new vector </a:t>
            </a:r>
            <a:r>
              <a:rPr dirty="0" sz="1100" spc="-5">
                <a:latin typeface="Verdana"/>
                <a:cs typeface="Verdana"/>
              </a:rPr>
              <a:t>named</a:t>
            </a:r>
            <a:r>
              <a:rPr dirty="0" sz="1100" spc="-285">
                <a:latin typeface="Verdana"/>
                <a:cs typeface="Verdana"/>
              </a:rPr>
              <a:t> </a:t>
            </a:r>
            <a:r>
              <a:rPr dirty="0" sz="1100" spc="-5" i="1">
                <a:latin typeface="Verdana"/>
                <a:cs typeface="Verdana"/>
              </a:rPr>
              <a:t>sub_rv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80" y="1722373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14">
                <a:latin typeface="Arial"/>
                <a:cs typeface="Arial"/>
              </a:rPr>
              <a:t>rv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150">
                <a:latin typeface="Arial"/>
                <a:cs typeface="Arial"/>
              </a:rPr>
              <a:t>[1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6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7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sub_rv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900" spc="140">
                <a:latin typeface="Arial"/>
                <a:cs typeface="Arial"/>
              </a:rPr>
              <a:t>rv</a:t>
            </a:r>
            <a:r>
              <a:rPr dirty="0" sz="1100" spc="140">
                <a:latin typeface="Arial"/>
                <a:cs typeface="Arial"/>
              </a:rPr>
              <a:t>(3:7)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752" y="286080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7752" y="350431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3180" y="2856229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65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12965" y="2856229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79">
                <a:moveTo>
                  <a:pt x="0" y="0"/>
                </a:moveTo>
                <a:lnTo>
                  <a:pt x="0" y="65265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3716" y="2506725"/>
            <a:ext cx="5795010" cy="5210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execute </a:t>
            </a:r>
            <a:r>
              <a:rPr dirty="0" sz="1100" spc="-5">
                <a:latin typeface="Verdana"/>
                <a:cs typeface="Verdana"/>
              </a:rPr>
              <a:t>the above </a:t>
            </a:r>
            <a:r>
              <a:rPr dirty="0" sz="1100">
                <a:latin typeface="Verdana"/>
                <a:cs typeface="Verdana"/>
              </a:rPr>
              <a:t>statement and </a:t>
            </a:r>
            <a:r>
              <a:rPr dirty="0" sz="1100" spc="-5">
                <a:latin typeface="Verdana"/>
                <a:cs typeface="Verdana"/>
              </a:rPr>
              <a:t>return the following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R="5065395">
              <a:lnSpc>
                <a:spcPct val="100000"/>
              </a:lnSpc>
              <a:spcBef>
                <a:spcPts val="5"/>
              </a:spcBef>
            </a:pPr>
            <a:r>
              <a:rPr dirty="0" sz="900" spc="40">
                <a:latin typeface="Arial"/>
                <a:cs typeface="Arial"/>
              </a:rPr>
              <a:t>sub_rv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  <a:tabLst>
                <a:tab pos="806450" algn="l"/>
                <a:tab pos="1196340" algn="l"/>
                <a:tab pos="1590040" algn="l"/>
                <a:tab pos="1979930" algn="l"/>
              </a:tabLst>
            </a:pPr>
            <a:r>
              <a:rPr dirty="0" sz="1100" spc="-5">
                <a:latin typeface="Arial"/>
                <a:cs typeface="Arial"/>
              </a:rPr>
              <a:t>3	4	5	6	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</a:t>
            </a:r>
            <a:r>
              <a:rPr dirty="0" u="sng" sz="1800" spc="-3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	</a:t>
            </a:r>
            <a:endParaRPr sz="1800">
              <a:latin typeface="Arial"/>
              <a:cs typeface="Arial"/>
            </a:endParaRPr>
          </a:p>
          <a:p>
            <a:pPr marL="30480" marR="1432560">
              <a:lnSpc>
                <a:spcPts val="2260"/>
              </a:lnSpc>
              <a:spcBef>
                <a:spcPts val="7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section, </a:t>
            </a:r>
            <a:r>
              <a:rPr dirty="0" sz="1100" spc="-5">
                <a:latin typeface="Verdana"/>
                <a:cs typeface="Verdana"/>
              </a:rPr>
              <a:t>let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discuss the following </a:t>
            </a:r>
            <a:r>
              <a:rPr dirty="0" sz="1100">
                <a:latin typeface="Verdana"/>
                <a:cs typeface="Verdana"/>
              </a:rPr>
              <a:t>vector </a:t>
            </a:r>
            <a:r>
              <a:rPr dirty="0" sz="1100" spc="-5">
                <a:latin typeface="Verdana"/>
                <a:cs typeface="Verdana"/>
              </a:rPr>
              <a:t>operations:  Addition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Subtraction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Vectors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375"/>
              </a:spcBef>
            </a:pPr>
            <a:r>
              <a:rPr dirty="0" sz="1100" spc="-5">
                <a:latin typeface="Verdana"/>
                <a:cs typeface="Verdana"/>
              </a:rPr>
              <a:t>Scalar Multiplication </a:t>
            </a:r>
            <a:r>
              <a:rPr dirty="0" sz="1100" spc="5">
                <a:latin typeface="Verdana"/>
                <a:cs typeface="Verdana"/>
              </a:rPr>
              <a:t>of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Vectors</a:t>
            </a:r>
            <a:endParaRPr sz="1100">
              <a:latin typeface="Verdana"/>
              <a:cs typeface="Verdana"/>
            </a:endParaRPr>
          </a:p>
          <a:p>
            <a:pPr marL="30480" marR="4209415">
              <a:lnSpc>
                <a:spcPct val="146700"/>
              </a:lnSpc>
              <a:spcBef>
                <a:spcPts val="10"/>
              </a:spcBef>
            </a:pPr>
            <a:r>
              <a:rPr dirty="0" sz="1100">
                <a:latin typeface="Verdana"/>
                <a:cs typeface="Verdana"/>
              </a:rPr>
              <a:t>Transpose of a Vector  </a:t>
            </a:r>
            <a:r>
              <a:rPr dirty="0" sz="1100" spc="-5">
                <a:latin typeface="Verdana"/>
                <a:cs typeface="Verdana"/>
              </a:rPr>
              <a:t>Appending </a:t>
            </a:r>
            <a:r>
              <a:rPr dirty="0" sz="1100">
                <a:latin typeface="Verdana"/>
                <a:cs typeface="Verdana"/>
              </a:rPr>
              <a:t>Vectors  </a:t>
            </a:r>
            <a:r>
              <a:rPr dirty="0" sz="1100" spc="-5">
                <a:latin typeface="Verdana"/>
                <a:cs typeface="Verdana"/>
              </a:rPr>
              <a:t>Magnitude </a:t>
            </a:r>
            <a:r>
              <a:rPr dirty="0" sz="1100">
                <a:latin typeface="Verdana"/>
                <a:cs typeface="Verdana"/>
              </a:rPr>
              <a:t>of a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  Vector </a:t>
            </a:r>
            <a:r>
              <a:rPr dirty="0" sz="1100" spc="-5">
                <a:latin typeface="Verdana"/>
                <a:cs typeface="Verdana"/>
              </a:rPr>
              <a:t>Dot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Product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10"/>
              </a:spcBef>
            </a:pPr>
            <a:r>
              <a:rPr dirty="0" sz="1100">
                <a:latin typeface="Verdana"/>
                <a:cs typeface="Verdana"/>
              </a:rPr>
              <a:t>Vectors </a:t>
            </a:r>
            <a:r>
              <a:rPr dirty="0" sz="1100" spc="-5">
                <a:latin typeface="Verdana"/>
                <a:cs typeface="Verdana"/>
              </a:rPr>
              <a:t>with Uniformly </a:t>
            </a:r>
            <a:r>
              <a:rPr dirty="0" sz="1100">
                <a:latin typeface="Verdana"/>
                <a:cs typeface="Verdana"/>
              </a:rPr>
              <a:t>Spaced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Elements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Subtraction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add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subtract two </a:t>
            </a:r>
            <a:r>
              <a:rPr dirty="0" sz="1100">
                <a:latin typeface="Verdana"/>
                <a:cs typeface="Verdana"/>
              </a:rPr>
              <a:t>vectors. Both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operand vectors must </a:t>
            </a:r>
            <a:r>
              <a:rPr dirty="0" sz="1100" spc="-5">
                <a:latin typeface="Verdana"/>
                <a:cs typeface="Verdana"/>
              </a:rPr>
              <a:t>be </a:t>
            </a:r>
            <a:r>
              <a:rPr dirty="0" sz="1100">
                <a:latin typeface="Verdana"/>
                <a:cs typeface="Verdana"/>
              </a:rPr>
              <a:t>of same  </a:t>
            </a:r>
            <a:r>
              <a:rPr dirty="0" sz="1100" spc="-5">
                <a:latin typeface="Verdana"/>
                <a:cs typeface="Verdana"/>
              </a:rPr>
              <a:t>type and have same number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3180" y="7878825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-110">
                <a:latin typeface="Arial"/>
                <a:cs typeface="Arial"/>
              </a:rPr>
              <a:t>A  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95">
                <a:latin typeface="Arial"/>
                <a:cs typeface="Arial"/>
              </a:rPr>
              <a:t>[7, </a:t>
            </a:r>
            <a:r>
              <a:rPr dirty="0" sz="1100" spc="90">
                <a:latin typeface="Arial"/>
                <a:cs typeface="Arial"/>
              </a:rPr>
              <a:t>11, 15, 23,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9];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110">
                <a:latin typeface="Arial"/>
                <a:cs typeface="Arial"/>
              </a:rPr>
              <a:t>B  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95">
                <a:latin typeface="Arial"/>
                <a:cs typeface="Arial"/>
              </a:rPr>
              <a:t>[2, </a:t>
            </a:r>
            <a:r>
              <a:rPr dirty="0" sz="1100" spc="140">
                <a:latin typeface="Arial"/>
                <a:cs typeface="Arial"/>
              </a:rPr>
              <a:t>5, </a:t>
            </a:r>
            <a:r>
              <a:rPr dirty="0" sz="1100" spc="90">
                <a:latin typeface="Arial"/>
                <a:cs typeface="Arial"/>
              </a:rPr>
              <a:t>13, 16,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20];</a:t>
            </a:r>
            <a:endParaRPr sz="1100">
              <a:latin typeface="Arial"/>
              <a:cs typeface="Arial"/>
            </a:endParaRPr>
          </a:p>
          <a:p>
            <a:pPr marL="73025" marR="5048885">
              <a:lnSpc>
                <a:spcPct val="188200"/>
              </a:lnSpc>
            </a:pPr>
            <a:r>
              <a:rPr dirty="0" sz="900" spc="-16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10">
                <a:latin typeface="Arial"/>
                <a:cs typeface="Arial"/>
              </a:rPr>
              <a:t>A  </a:t>
            </a:r>
            <a:r>
              <a:rPr dirty="0" sz="1100" spc="-40">
                <a:latin typeface="Arial"/>
                <a:cs typeface="Arial"/>
              </a:rPr>
              <a:t>+ </a:t>
            </a:r>
            <a:r>
              <a:rPr dirty="0" sz="900" spc="95">
                <a:latin typeface="Arial"/>
                <a:cs typeface="Arial"/>
              </a:rPr>
              <a:t>B</a:t>
            </a:r>
            <a:r>
              <a:rPr dirty="0" sz="1100" spc="95">
                <a:latin typeface="Arial"/>
                <a:cs typeface="Arial"/>
              </a:rPr>
              <a:t>;  </a:t>
            </a:r>
            <a:r>
              <a:rPr dirty="0" sz="900" spc="-160">
                <a:latin typeface="Arial"/>
                <a:cs typeface="Arial"/>
              </a:rPr>
              <a:t>D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-110">
                <a:latin typeface="Arial"/>
                <a:cs typeface="Arial"/>
              </a:rPr>
              <a:t>A </a:t>
            </a:r>
            <a:r>
              <a:rPr dirty="0" sz="1100" spc="240">
                <a:latin typeface="Arial"/>
                <a:cs typeface="Arial"/>
              </a:rPr>
              <a:t>-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900" spc="95">
                <a:latin typeface="Arial"/>
                <a:cs typeface="Arial"/>
              </a:rPr>
              <a:t>B</a:t>
            </a:r>
            <a:r>
              <a:rPr dirty="0" sz="1100" spc="95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14">
                <a:latin typeface="Arial"/>
                <a:cs typeface="Arial"/>
              </a:rPr>
              <a:t>disp</a:t>
            </a:r>
            <a:r>
              <a:rPr dirty="0" sz="1100" spc="114">
                <a:latin typeface="Arial"/>
                <a:cs typeface="Arial"/>
              </a:rPr>
              <a:t>(</a:t>
            </a:r>
            <a:r>
              <a:rPr dirty="0" sz="900" spc="114">
                <a:latin typeface="Arial"/>
                <a:cs typeface="Arial"/>
              </a:rPr>
              <a:t>C</a:t>
            </a:r>
            <a:r>
              <a:rPr dirty="0" sz="1100" spc="114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14">
                <a:latin typeface="Arial"/>
                <a:cs typeface="Arial"/>
              </a:rPr>
              <a:t>disp</a:t>
            </a:r>
            <a:r>
              <a:rPr dirty="0" sz="1100" spc="114">
                <a:latin typeface="Arial"/>
                <a:cs typeface="Arial"/>
              </a:rPr>
              <a:t>(</a:t>
            </a:r>
            <a:r>
              <a:rPr dirty="0" sz="900" spc="114">
                <a:latin typeface="Arial"/>
                <a:cs typeface="Arial"/>
              </a:rPr>
              <a:t>D</a:t>
            </a:r>
            <a:r>
              <a:rPr dirty="0" sz="1100" spc="114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205765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752" y="270078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3180" y="2053081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80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2965" y="2053081"/>
            <a:ext cx="0" cy="652780"/>
          </a:xfrm>
          <a:custGeom>
            <a:avLst/>
            <a:gdLst/>
            <a:ahLst/>
            <a:cxnLst/>
            <a:rect l="l" t="t" r="r" b="b"/>
            <a:pathLst>
              <a:path w="0" h="652780">
                <a:moveTo>
                  <a:pt x="0" y="0"/>
                </a:moveTo>
                <a:lnTo>
                  <a:pt x="0" y="65227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3716" y="1702054"/>
            <a:ext cx="5795010" cy="280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tabLst>
                <a:tab pos="429895" algn="l"/>
                <a:tab pos="835025" algn="l"/>
                <a:tab pos="1240790" algn="l"/>
                <a:tab pos="1646555" algn="l"/>
              </a:tabLst>
            </a:pPr>
            <a:r>
              <a:rPr dirty="0" sz="1100" spc="-5">
                <a:latin typeface="Arial"/>
                <a:cs typeface="Arial"/>
              </a:rPr>
              <a:t>9	16	28	39	</a:t>
            </a:r>
            <a:r>
              <a:rPr dirty="0" sz="1100">
                <a:latin typeface="Arial"/>
                <a:cs typeface="Arial"/>
              </a:rPr>
              <a:t>29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tabLst>
                <a:tab pos="492125" algn="l"/>
                <a:tab pos="882650" algn="l"/>
                <a:tab pos="1274445" algn="l"/>
                <a:tab pos="1539875" algn="l"/>
              </a:tabLst>
            </a:pPr>
            <a:r>
              <a:rPr dirty="0" sz="1100" spc="-5">
                <a:latin typeface="Arial"/>
                <a:cs typeface="Arial"/>
              </a:rPr>
              <a:t>5	6	2	7	</a:t>
            </a:r>
            <a:r>
              <a:rPr dirty="0" sz="1100" spc="80">
                <a:latin typeface="Arial"/>
                <a:cs typeface="Arial"/>
              </a:rPr>
              <a:t>-11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Scalar</a:t>
            </a:r>
            <a:r>
              <a:rPr dirty="0" u="sng" sz="18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Multiplication</a:t>
            </a:r>
            <a:r>
              <a:rPr dirty="0" u="sng" sz="18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	</a:t>
            </a:r>
            <a:endParaRPr sz="1800">
              <a:latin typeface="Arial"/>
              <a:cs typeface="Arial"/>
            </a:endParaRPr>
          </a:p>
          <a:p>
            <a:pPr algn="just" marL="30480" marR="22860">
              <a:lnSpc>
                <a:spcPct val="108600"/>
              </a:lnSpc>
              <a:spcBef>
                <a:spcPts val="685"/>
              </a:spcBef>
            </a:pPr>
            <a:r>
              <a:rPr dirty="0" sz="1100">
                <a:latin typeface="Verdana"/>
                <a:cs typeface="Verdana"/>
              </a:rPr>
              <a:t>When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multiply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this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called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scalar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multiplication</a:t>
            </a:r>
            <a:r>
              <a:rPr dirty="0" sz="1100" spc="-5">
                <a:latin typeface="Verdana"/>
                <a:cs typeface="Verdana"/>
              </a:rPr>
              <a:t>.  Scalar multiplication </a:t>
            </a:r>
            <a:r>
              <a:rPr dirty="0" sz="1100">
                <a:latin typeface="Verdana"/>
                <a:cs typeface="Verdana"/>
              </a:rPr>
              <a:t>produces a new </a:t>
            </a:r>
            <a:r>
              <a:rPr dirty="0" sz="1100" spc="-5">
                <a:latin typeface="Verdana"/>
                <a:cs typeface="Verdana"/>
              </a:rPr>
              <a:t>vector </a:t>
            </a:r>
            <a:r>
              <a:rPr dirty="0" sz="1100">
                <a:latin typeface="Verdana"/>
                <a:cs typeface="Verdana"/>
              </a:rPr>
              <a:t>of same </a:t>
            </a:r>
            <a:r>
              <a:rPr dirty="0" sz="1100" spc="-5">
                <a:latin typeface="Verdana"/>
                <a:cs typeface="Verdana"/>
              </a:rPr>
              <a:t>type with </a:t>
            </a:r>
            <a:r>
              <a:rPr dirty="0" sz="1100">
                <a:latin typeface="Verdana"/>
                <a:cs typeface="Verdana"/>
              </a:rPr>
              <a:t>each element </a:t>
            </a:r>
            <a:r>
              <a:rPr dirty="0" sz="1100" spc="-5">
                <a:latin typeface="Verdana"/>
                <a:cs typeface="Verdana"/>
              </a:rPr>
              <a:t>of  the original </a:t>
            </a:r>
            <a:r>
              <a:rPr dirty="0" sz="1100">
                <a:latin typeface="Verdana"/>
                <a:cs typeface="Verdana"/>
              </a:rPr>
              <a:t>vector </a:t>
            </a:r>
            <a:r>
              <a:rPr dirty="0" sz="1100" spc="-5">
                <a:latin typeface="Verdana"/>
                <a:cs typeface="Verdana"/>
              </a:rPr>
              <a:t>multiplied by the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304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algn="just" marL="3048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3180" y="4664074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12 34 10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8];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-5">
                <a:latin typeface="Arial"/>
                <a:cs typeface="Arial"/>
              </a:rPr>
              <a:t>5 </a:t>
            </a:r>
            <a:r>
              <a:rPr dirty="0" sz="1100" spc="175">
                <a:latin typeface="Arial"/>
                <a:cs typeface="Arial"/>
              </a:rPr>
              <a:t>*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900" spc="40">
                <a:latin typeface="Arial"/>
                <a:cs typeface="Arial"/>
              </a:rPr>
              <a:t>v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447156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5802756"/>
            <a:ext cx="5800090" cy="64325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-254">
                <a:latin typeface="Arial"/>
                <a:cs typeface="Arial"/>
              </a:rPr>
              <a:t>m</a:t>
            </a:r>
            <a:r>
              <a:rPr dirty="0" sz="900" spc="22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  <a:tabLst>
                <a:tab pos="665480" algn="l"/>
                <a:tab pos="1148715" algn="l"/>
                <a:tab pos="1553210" algn="l"/>
              </a:tabLst>
            </a:pPr>
            <a:r>
              <a:rPr dirty="0" sz="1100" spc="-5">
                <a:latin typeface="Arial"/>
                <a:cs typeface="Arial"/>
              </a:rPr>
              <a:t>60	170	</a:t>
            </a:r>
            <a:r>
              <a:rPr dirty="0" sz="1100" spc="-10">
                <a:latin typeface="Arial"/>
                <a:cs typeface="Arial"/>
              </a:rPr>
              <a:t>50	</a:t>
            </a:r>
            <a:r>
              <a:rPr dirty="0" sz="1100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716" y="6575526"/>
            <a:ext cx="5795010" cy="2007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26670">
              <a:lnSpc>
                <a:spcPct val="108200"/>
              </a:lnSpc>
              <a:spcBef>
                <a:spcPts val="95"/>
              </a:spcBef>
            </a:pPr>
            <a:r>
              <a:rPr dirty="0" sz="1100" spc="-5">
                <a:latin typeface="Verdana"/>
                <a:cs typeface="Verdana"/>
              </a:rPr>
              <a:t>Please </a:t>
            </a:r>
            <a:r>
              <a:rPr dirty="0" sz="1100">
                <a:latin typeface="Verdana"/>
                <a:cs typeface="Verdana"/>
              </a:rPr>
              <a:t>note </a:t>
            </a:r>
            <a:r>
              <a:rPr dirty="0" sz="1100" spc="-5">
                <a:latin typeface="Verdana"/>
                <a:cs typeface="Verdana"/>
              </a:rPr>
              <a:t>that you </a:t>
            </a:r>
            <a:r>
              <a:rPr dirty="0" sz="1100">
                <a:latin typeface="Verdana"/>
                <a:cs typeface="Verdana"/>
              </a:rPr>
              <a:t>can perform </a:t>
            </a:r>
            <a:r>
              <a:rPr dirty="0" sz="1100" spc="-5">
                <a:latin typeface="Verdana"/>
                <a:cs typeface="Verdana"/>
              </a:rPr>
              <a:t>all scalar operations </a:t>
            </a:r>
            <a:r>
              <a:rPr dirty="0" sz="1100">
                <a:latin typeface="Verdana"/>
                <a:cs typeface="Verdana"/>
              </a:rPr>
              <a:t>on vectors. For </a:t>
            </a:r>
            <a:r>
              <a:rPr dirty="0" sz="1100" spc="-5">
                <a:latin typeface="Verdana"/>
                <a:cs typeface="Verdana"/>
              </a:rPr>
              <a:t>example, 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add, subtract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divide </a:t>
            </a:r>
            <a:r>
              <a:rPr dirty="0" sz="1100">
                <a:latin typeface="Verdana"/>
                <a:cs typeface="Verdana"/>
              </a:rPr>
              <a:t>a vector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scalar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quantity.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Transpose</a:t>
            </a:r>
            <a:r>
              <a:rPr dirty="0" u="sng" sz="18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	</a:t>
            </a:r>
            <a:endParaRPr sz="1800">
              <a:latin typeface="Arial"/>
              <a:cs typeface="Arial"/>
            </a:endParaRPr>
          </a:p>
          <a:p>
            <a:pPr marL="30480" marR="22860">
              <a:lnSpc>
                <a:spcPct val="108200"/>
              </a:lnSpc>
              <a:spcBef>
                <a:spcPts val="67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transpose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operation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changes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column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row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vice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versa.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transpose </a:t>
            </a:r>
            <a:r>
              <a:rPr dirty="0" sz="1100">
                <a:latin typeface="Verdana"/>
                <a:cs typeface="Verdana"/>
              </a:rPr>
              <a:t>operation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represented by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single quote </a:t>
            </a:r>
            <a:r>
              <a:rPr dirty="0" sz="1100">
                <a:latin typeface="Verdana"/>
                <a:cs typeface="Verdana"/>
              </a:rPr>
              <a:t>(').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180" y="8744457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0"/>
              </a:spcBef>
            </a:pP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1 2 3 4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290">
                <a:latin typeface="Arial"/>
                <a:cs typeface="Arial"/>
              </a:rPr>
              <a:t>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215">
                <a:latin typeface="Arial"/>
                <a:cs typeface="Arial"/>
              </a:rPr>
              <a:t>tr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900" spc="295">
                <a:latin typeface="Arial"/>
                <a:cs typeface="Arial"/>
              </a:rPr>
              <a:t>r</a:t>
            </a:r>
            <a:r>
              <a:rPr dirty="0" sz="1100" spc="295">
                <a:latin typeface="Arial"/>
                <a:cs typeface="Arial"/>
              </a:rPr>
              <a:t>';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9575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55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70">
                <a:latin typeface="Arial"/>
                <a:cs typeface="Arial"/>
              </a:rPr>
              <a:t> [1;2;3;4];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1100" spc="175">
                <a:latin typeface="Arial"/>
                <a:cs typeface="Arial"/>
              </a:rPr>
              <a:t>tv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245">
                <a:latin typeface="Arial"/>
                <a:cs typeface="Arial"/>
              </a:rPr>
              <a:t>v';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65">
                <a:latin typeface="Arial"/>
                <a:cs typeface="Arial"/>
              </a:rPr>
              <a:t>disp</a:t>
            </a:r>
            <a:r>
              <a:rPr dirty="0" sz="1100" spc="165">
                <a:latin typeface="Arial"/>
                <a:cs typeface="Arial"/>
              </a:rPr>
              <a:t>(</a:t>
            </a:r>
            <a:r>
              <a:rPr dirty="0" sz="900" spc="165">
                <a:latin typeface="Arial"/>
                <a:cs typeface="Arial"/>
              </a:rPr>
              <a:t>tr</a:t>
            </a:r>
            <a:r>
              <a:rPr dirty="0" sz="1100" spc="165">
                <a:latin typeface="Arial"/>
                <a:cs typeface="Arial"/>
              </a:rPr>
              <a:t>);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50">
                <a:latin typeface="Arial"/>
                <a:cs typeface="Arial"/>
              </a:rPr>
              <a:t>disp</a:t>
            </a:r>
            <a:r>
              <a:rPr dirty="0" sz="1100" spc="150">
                <a:latin typeface="Arial"/>
                <a:cs typeface="Arial"/>
              </a:rPr>
              <a:t>(</a:t>
            </a:r>
            <a:r>
              <a:rPr dirty="0" sz="900" spc="150">
                <a:latin typeface="Arial"/>
                <a:cs typeface="Arial"/>
              </a:rPr>
              <a:t>tv</a:t>
            </a:r>
            <a:r>
              <a:rPr dirty="0" sz="1100" spc="15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752" y="237312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2004" y="2017521"/>
            <a:ext cx="3811270" cy="155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752" y="4251070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3180" y="2368549"/>
            <a:ext cx="0" cy="1887220"/>
          </a:xfrm>
          <a:custGeom>
            <a:avLst/>
            <a:gdLst/>
            <a:ahLst/>
            <a:cxnLst/>
            <a:rect l="l" t="t" r="r" b="b"/>
            <a:pathLst>
              <a:path w="0" h="1887220">
                <a:moveTo>
                  <a:pt x="0" y="0"/>
                </a:moveTo>
                <a:lnTo>
                  <a:pt x="0" y="188709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12965" y="2368549"/>
            <a:ext cx="0" cy="1887220"/>
          </a:xfrm>
          <a:custGeom>
            <a:avLst/>
            <a:gdLst/>
            <a:ahLst/>
            <a:cxnLst/>
            <a:rect l="l" t="t" r="r" b="b"/>
            <a:pathLst>
              <a:path w="0" h="1887220">
                <a:moveTo>
                  <a:pt x="0" y="0"/>
                </a:moveTo>
                <a:lnTo>
                  <a:pt x="0" y="188709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3716" y="3980814"/>
            <a:ext cx="5795010" cy="1584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4655">
              <a:lnSpc>
                <a:spcPct val="100000"/>
              </a:lnSpc>
              <a:spcBef>
                <a:spcPts val="100"/>
              </a:spcBef>
              <a:tabLst>
                <a:tab pos="806450" algn="l"/>
                <a:tab pos="1196340" algn="l"/>
                <a:tab pos="1590040" algn="l"/>
              </a:tabLst>
            </a:pPr>
            <a:r>
              <a:rPr dirty="0" sz="1100" spc="-5">
                <a:latin typeface="Arial"/>
                <a:cs typeface="Arial"/>
              </a:rPr>
              <a:t>1	2	3	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Appending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you to </a:t>
            </a:r>
            <a:r>
              <a:rPr dirty="0" sz="1100">
                <a:latin typeface="Verdana"/>
                <a:cs typeface="Verdana"/>
              </a:rPr>
              <a:t>append vectors together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create new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vectors.</a:t>
            </a:r>
            <a:endParaRPr sz="1100">
              <a:latin typeface="Verdana"/>
              <a:cs typeface="Verdana"/>
            </a:endParaRPr>
          </a:p>
          <a:p>
            <a:pPr marL="30480" marR="2159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have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row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vectors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r1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r2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create  a row vector r of n </a:t>
            </a:r>
            <a:r>
              <a:rPr dirty="0" sz="1100" spc="-5">
                <a:latin typeface="Verdana"/>
                <a:cs typeface="Verdana"/>
              </a:rPr>
              <a:t>plus </a:t>
            </a:r>
            <a:r>
              <a:rPr dirty="0" sz="1100">
                <a:latin typeface="Verdana"/>
                <a:cs typeface="Verdana"/>
              </a:rPr>
              <a:t>m elements, </a:t>
            </a:r>
            <a:r>
              <a:rPr dirty="0" sz="1100" spc="-5">
                <a:latin typeface="Verdana"/>
                <a:cs typeface="Verdana"/>
              </a:rPr>
              <a:t>by appending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vectors, you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3180" y="572655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80">
                <a:latin typeface="Arial"/>
                <a:cs typeface="Arial"/>
              </a:rPr>
              <a:t>[</a:t>
            </a:r>
            <a:r>
              <a:rPr dirty="0" sz="900" spc="180">
                <a:latin typeface="Arial"/>
                <a:cs typeface="Arial"/>
              </a:rPr>
              <a:t>r1</a:t>
            </a:r>
            <a:r>
              <a:rPr dirty="0" sz="1100" spc="180">
                <a:latin typeface="Arial"/>
                <a:cs typeface="Arial"/>
              </a:rPr>
              <a:t>,</a:t>
            </a:r>
            <a:r>
              <a:rPr dirty="0" sz="900" spc="180">
                <a:latin typeface="Arial"/>
                <a:cs typeface="Arial"/>
              </a:rPr>
              <a:t>r2</a:t>
            </a:r>
            <a:r>
              <a:rPr dirty="0" sz="1100" spc="18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182334"/>
            <a:ext cx="5756910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create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r </a:t>
            </a:r>
            <a:r>
              <a:rPr dirty="0" sz="1100" spc="-5">
                <a:latin typeface="Verdana"/>
                <a:cs typeface="Verdana"/>
              </a:rPr>
              <a:t>by appending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two </a:t>
            </a:r>
            <a:r>
              <a:rPr dirty="0" sz="1100">
                <a:latin typeface="Verdana"/>
                <a:cs typeface="Verdana"/>
              </a:rPr>
              <a:t>vectors,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vector </a:t>
            </a:r>
            <a:r>
              <a:rPr dirty="0" sz="1100" spc="-5">
                <a:latin typeface="Verdana"/>
                <a:cs typeface="Verdana"/>
              </a:rPr>
              <a:t>r2,</a:t>
            </a:r>
            <a:r>
              <a:rPr dirty="0" sz="1100" spc="-1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will  be the </a:t>
            </a:r>
            <a:r>
              <a:rPr dirty="0" sz="1100">
                <a:latin typeface="Verdana"/>
                <a:cs typeface="Verdana"/>
              </a:rPr>
              <a:t>second row 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180" y="6732396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80">
                <a:latin typeface="Arial"/>
                <a:cs typeface="Arial"/>
              </a:rPr>
              <a:t>[</a:t>
            </a:r>
            <a:r>
              <a:rPr dirty="0" sz="900" spc="180">
                <a:latin typeface="Arial"/>
                <a:cs typeface="Arial"/>
              </a:rPr>
              <a:t>r1</a:t>
            </a:r>
            <a:r>
              <a:rPr dirty="0" sz="1100" spc="180">
                <a:latin typeface="Arial"/>
                <a:cs typeface="Arial"/>
              </a:rPr>
              <a:t>;</a:t>
            </a:r>
            <a:r>
              <a:rPr dirty="0" sz="900" spc="180">
                <a:latin typeface="Arial"/>
                <a:cs typeface="Arial"/>
              </a:rPr>
              <a:t>r2</a:t>
            </a:r>
            <a:r>
              <a:rPr dirty="0" sz="1100" spc="18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200138"/>
            <a:ext cx="5758180" cy="844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latin typeface="Verdana"/>
                <a:cs typeface="Verdana"/>
              </a:rPr>
              <a:t>However, to </a:t>
            </a:r>
            <a:r>
              <a:rPr dirty="0" sz="1100">
                <a:latin typeface="Verdana"/>
                <a:cs typeface="Verdana"/>
              </a:rPr>
              <a:t>do </a:t>
            </a:r>
            <a:r>
              <a:rPr dirty="0" sz="1100" spc="-5">
                <a:latin typeface="Verdana"/>
                <a:cs typeface="Verdana"/>
              </a:rPr>
              <a:t>this,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vectors </a:t>
            </a:r>
            <a:r>
              <a:rPr dirty="0" sz="1100" spc="-5">
                <a:latin typeface="Verdana"/>
                <a:cs typeface="Verdana"/>
              </a:rPr>
              <a:t>should have same number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600"/>
              </a:lnSpc>
              <a:spcBef>
                <a:spcPts val="819"/>
              </a:spcBef>
            </a:pPr>
            <a:r>
              <a:rPr dirty="0" sz="1100" spc="-5">
                <a:latin typeface="Verdana"/>
                <a:cs typeface="Verdana"/>
              </a:rPr>
              <a:t>Similarly, you </a:t>
            </a:r>
            <a:r>
              <a:rPr dirty="0" sz="1100">
                <a:latin typeface="Verdana"/>
                <a:cs typeface="Verdana"/>
              </a:rPr>
              <a:t>can append </a:t>
            </a:r>
            <a:r>
              <a:rPr dirty="0" sz="1100" spc="-5">
                <a:latin typeface="Verdana"/>
                <a:cs typeface="Verdana"/>
              </a:rPr>
              <a:t>two column </a:t>
            </a:r>
            <a:r>
              <a:rPr dirty="0" sz="1100">
                <a:latin typeface="Verdana"/>
                <a:cs typeface="Verdana"/>
              </a:rPr>
              <a:t>vectors c1 and c2 with n and m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 elements. To create a </a:t>
            </a:r>
            <a:r>
              <a:rPr dirty="0" sz="1100" spc="-5">
                <a:latin typeface="Verdana"/>
                <a:cs typeface="Verdana"/>
              </a:rPr>
              <a:t>column </a:t>
            </a:r>
            <a:r>
              <a:rPr dirty="0" sz="1100">
                <a:latin typeface="Verdana"/>
                <a:cs typeface="Verdana"/>
              </a:rPr>
              <a:t>vector c of n </a:t>
            </a:r>
            <a:r>
              <a:rPr dirty="0" sz="1100" spc="-5">
                <a:latin typeface="Verdana"/>
                <a:cs typeface="Verdana"/>
              </a:rPr>
              <a:t>plus </a:t>
            </a:r>
            <a:r>
              <a:rPr dirty="0" sz="1100">
                <a:latin typeface="Verdana"/>
                <a:cs typeface="Verdana"/>
              </a:rPr>
              <a:t>m elements, </a:t>
            </a:r>
            <a:r>
              <a:rPr dirty="0" sz="1100" spc="-5">
                <a:latin typeface="Verdana"/>
                <a:cs typeface="Verdana"/>
              </a:rPr>
              <a:t>by appending </a:t>
            </a:r>
            <a:r>
              <a:rPr dirty="0" sz="1100">
                <a:latin typeface="Verdana"/>
                <a:cs typeface="Verdana"/>
              </a:rPr>
              <a:t>these  vectors,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180" y="8206485"/>
            <a:ext cx="5800090" cy="32766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5">
                <a:latin typeface="Arial"/>
                <a:cs typeface="Arial"/>
              </a:rPr>
              <a:t>[</a:t>
            </a:r>
            <a:r>
              <a:rPr dirty="0" sz="900" spc="155">
                <a:latin typeface="Arial"/>
                <a:cs typeface="Arial"/>
              </a:rPr>
              <a:t>c1</a:t>
            </a:r>
            <a:r>
              <a:rPr dirty="0" sz="1100" spc="155">
                <a:latin typeface="Arial"/>
                <a:cs typeface="Arial"/>
              </a:rPr>
              <a:t>;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c2</a:t>
            </a:r>
            <a:r>
              <a:rPr dirty="0" sz="1100" spc="11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8663787"/>
            <a:ext cx="575754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create a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c </a:t>
            </a:r>
            <a:r>
              <a:rPr dirty="0" sz="1100" spc="-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appending these </a:t>
            </a:r>
            <a:r>
              <a:rPr dirty="0" sz="1100" spc="-5">
                <a:latin typeface="Verdana"/>
                <a:cs typeface="Verdana"/>
              </a:rPr>
              <a:t>two vectors; the </a:t>
            </a:r>
            <a:r>
              <a:rPr dirty="0" sz="1100">
                <a:latin typeface="Verdana"/>
                <a:cs typeface="Verdana"/>
              </a:rPr>
              <a:t>vector c2 </a:t>
            </a:r>
            <a:r>
              <a:rPr dirty="0" sz="1100" spc="-10">
                <a:latin typeface="Verdana"/>
                <a:cs typeface="Verdana"/>
              </a:rPr>
              <a:t>will  </a:t>
            </a:r>
            <a:r>
              <a:rPr dirty="0" sz="1100" spc="-5">
                <a:latin typeface="Verdana"/>
                <a:cs typeface="Verdana"/>
              </a:rPr>
              <a:t>be the </a:t>
            </a:r>
            <a:r>
              <a:rPr dirty="0" sz="1100">
                <a:latin typeface="Verdana"/>
                <a:cs typeface="Verdana"/>
              </a:rPr>
              <a:t>second </a:t>
            </a:r>
            <a:r>
              <a:rPr dirty="0" sz="1100" spc="-5">
                <a:latin typeface="Verdana"/>
                <a:cs typeface="Verdana"/>
              </a:rPr>
              <a:t>column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5">
                <a:latin typeface="Arial"/>
                <a:cs typeface="Arial"/>
              </a:rPr>
              <a:t>[</a:t>
            </a:r>
            <a:r>
              <a:rPr dirty="0" sz="900" spc="155">
                <a:latin typeface="Arial"/>
                <a:cs typeface="Arial"/>
              </a:rPr>
              <a:t>c1</a:t>
            </a:r>
            <a:r>
              <a:rPr dirty="0" sz="1100" spc="15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900" spc="110">
                <a:latin typeface="Arial"/>
                <a:cs typeface="Arial"/>
              </a:rPr>
              <a:t>c2</a:t>
            </a:r>
            <a:r>
              <a:rPr dirty="0" sz="1100" spc="11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5490845" cy="78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Verdana"/>
                <a:cs typeface="Verdana"/>
              </a:rPr>
              <a:t>However, to </a:t>
            </a:r>
            <a:r>
              <a:rPr dirty="0" sz="1100">
                <a:latin typeface="Verdana"/>
                <a:cs typeface="Verdana"/>
              </a:rPr>
              <a:t>do </a:t>
            </a:r>
            <a:r>
              <a:rPr dirty="0" sz="1100" spc="-5">
                <a:latin typeface="Verdana"/>
                <a:cs typeface="Verdana"/>
              </a:rPr>
              <a:t>this,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vectors </a:t>
            </a:r>
            <a:r>
              <a:rPr dirty="0" sz="1100" spc="-5">
                <a:latin typeface="Verdana"/>
                <a:cs typeface="Verdana"/>
              </a:rPr>
              <a:t>should have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elements.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2331973"/>
            <a:ext cx="5800090" cy="282448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90">
                <a:latin typeface="Arial"/>
                <a:cs typeface="Arial"/>
              </a:rPr>
              <a:t>r1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-5">
                <a:latin typeface="Arial"/>
                <a:cs typeface="Arial"/>
              </a:rPr>
              <a:t>1 2 3 4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290">
                <a:latin typeface="Arial"/>
                <a:cs typeface="Arial"/>
              </a:rPr>
              <a:t>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90">
                <a:latin typeface="Arial"/>
                <a:cs typeface="Arial"/>
              </a:rPr>
              <a:t>r2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0">
                <a:latin typeface="Arial"/>
                <a:cs typeface="Arial"/>
              </a:rPr>
              <a:t>[5 </a:t>
            </a:r>
            <a:r>
              <a:rPr dirty="0" sz="1100" spc="-5">
                <a:latin typeface="Arial"/>
                <a:cs typeface="Arial"/>
              </a:rPr>
              <a:t>6 7 8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290">
                <a:latin typeface="Arial"/>
                <a:cs typeface="Arial"/>
              </a:rPr>
              <a:t>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95">
                <a:latin typeface="Arial"/>
                <a:cs typeface="Arial"/>
              </a:rPr>
              <a:t>r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80">
                <a:latin typeface="Arial"/>
                <a:cs typeface="Arial"/>
              </a:rPr>
              <a:t>[</a:t>
            </a:r>
            <a:r>
              <a:rPr dirty="0" sz="900" spc="180">
                <a:latin typeface="Arial"/>
                <a:cs typeface="Arial"/>
              </a:rPr>
              <a:t>r1</a:t>
            </a:r>
            <a:r>
              <a:rPr dirty="0" sz="1100" spc="180">
                <a:latin typeface="Arial"/>
                <a:cs typeface="Arial"/>
              </a:rPr>
              <a:t>,</a:t>
            </a:r>
            <a:r>
              <a:rPr dirty="0" sz="900" spc="180">
                <a:latin typeface="Arial"/>
                <a:cs typeface="Arial"/>
              </a:rPr>
              <a:t>r2</a:t>
            </a:r>
            <a:r>
              <a:rPr dirty="0" sz="1100" spc="18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rMat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180">
                <a:latin typeface="Arial"/>
                <a:cs typeface="Arial"/>
              </a:rPr>
              <a:t>[</a:t>
            </a:r>
            <a:r>
              <a:rPr dirty="0" sz="900" spc="180">
                <a:latin typeface="Arial"/>
                <a:cs typeface="Arial"/>
              </a:rPr>
              <a:t>r1</a:t>
            </a:r>
            <a:r>
              <a:rPr dirty="0" sz="1100" spc="180">
                <a:latin typeface="Arial"/>
                <a:cs typeface="Arial"/>
              </a:rPr>
              <a:t>;</a:t>
            </a:r>
            <a:r>
              <a:rPr dirty="0" sz="900" spc="180">
                <a:latin typeface="Arial"/>
                <a:cs typeface="Arial"/>
              </a:rPr>
              <a:t>r2</a:t>
            </a:r>
            <a:r>
              <a:rPr dirty="0" sz="1100" spc="18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890"/>
              </a:spcBef>
            </a:pPr>
            <a:r>
              <a:rPr dirty="0" sz="900" spc="15">
                <a:latin typeface="Arial"/>
                <a:cs typeface="Arial"/>
              </a:rPr>
              <a:t>c1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00">
                <a:latin typeface="Arial"/>
                <a:cs typeface="Arial"/>
              </a:rPr>
              <a:t>[ </a:t>
            </a:r>
            <a:r>
              <a:rPr dirty="0" sz="1100" spc="150">
                <a:latin typeface="Arial"/>
                <a:cs typeface="Arial"/>
              </a:rPr>
              <a:t>1; 2; 3; </a:t>
            </a:r>
            <a:r>
              <a:rPr dirty="0" sz="1100" spc="-5">
                <a:latin typeface="Arial"/>
                <a:cs typeface="Arial"/>
              </a:rPr>
              <a:t>4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305">
                <a:latin typeface="Arial"/>
                <a:cs typeface="Arial"/>
              </a:rPr>
              <a:t>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c2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200">
                <a:latin typeface="Arial"/>
                <a:cs typeface="Arial"/>
              </a:rPr>
              <a:t>[5; </a:t>
            </a:r>
            <a:r>
              <a:rPr dirty="0" sz="1100" spc="150">
                <a:latin typeface="Arial"/>
                <a:cs typeface="Arial"/>
              </a:rPr>
              <a:t>6; 7; </a:t>
            </a:r>
            <a:r>
              <a:rPr dirty="0" sz="1100" spc="-5">
                <a:latin typeface="Arial"/>
                <a:cs typeface="Arial"/>
              </a:rPr>
              <a:t>8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290">
                <a:latin typeface="Arial"/>
                <a:cs typeface="Arial"/>
              </a:rPr>
              <a:t>];</a:t>
            </a:r>
            <a:endParaRPr sz="1100">
              <a:latin typeface="Arial"/>
              <a:cs typeface="Arial"/>
            </a:endParaRPr>
          </a:p>
          <a:p>
            <a:pPr marL="73025" marR="4783455">
              <a:lnSpc>
                <a:spcPct val="188200"/>
              </a:lnSpc>
            </a:pPr>
            <a:r>
              <a:rPr dirty="0" sz="900" spc="40">
                <a:latin typeface="Arial"/>
                <a:cs typeface="Arial"/>
              </a:rPr>
              <a:t>c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55">
                <a:latin typeface="Arial"/>
                <a:cs typeface="Arial"/>
              </a:rPr>
              <a:t>[</a:t>
            </a:r>
            <a:r>
              <a:rPr dirty="0" sz="900" spc="155">
                <a:latin typeface="Arial"/>
                <a:cs typeface="Arial"/>
              </a:rPr>
              <a:t>c1</a:t>
            </a:r>
            <a:r>
              <a:rPr dirty="0" sz="1100" spc="155">
                <a:latin typeface="Arial"/>
                <a:cs typeface="Arial"/>
              </a:rPr>
              <a:t>; </a:t>
            </a:r>
            <a:r>
              <a:rPr dirty="0" sz="900" spc="110">
                <a:latin typeface="Arial"/>
                <a:cs typeface="Arial"/>
              </a:rPr>
              <a:t>c2</a:t>
            </a:r>
            <a:r>
              <a:rPr dirty="0" sz="1100" spc="110">
                <a:latin typeface="Arial"/>
                <a:cs typeface="Arial"/>
              </a:rPr>
              <a:t>]  </a:t>
            </a:r>
            <a:r>
              <a:rPr dirty="0" sz="900">
                <a:latin typeface="Arial"/>
                <a:cs typeface="Arial"/>
              </a:rPr>
              <a:t>cMat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135">
                <a:latin typeface="Arial"/>
                <a:cs typeface="Arial"/>
              </a:rPr>
              <a:t>[</a:t>
            </a:r>
            <a:r>
              <a:rPr dirty="0" sz="900" spc="135">
                <a:latin typeface="Arial"/>
                <a:cs typeface="Arial"/>
              </a:rPr>
              <a:t>c1</a:t>
            </a:r>
            <a:r>
              <a:rPr dirty="0" sz="1100" spc="135">
                <a:latin typeface="Arial"/>
                <a:cs typeface="Arial"/>
              </a:rPr>
              <a:t>,</a:t>
            </a:r>
            <a:r>
              <a:rPr dirty="0" sz="900" spc="135">
                <a:latin typeface="Arial"/>
                <a:cs typeface="Arial"/>
              </a:rPr>
              <a:t>c2</a:t>
            </a:r>
            <a:r>
              <a:rPr dirty="0" sz="1100" spc="135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297804"/>
            <a:ext cx="381190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752" y="5653404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4582" y="5758063"/>
          <a:ext cx="3192780" cy="1405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485"/>
                <a:gridCol w="391159"/>
                <a:gridCol w="391794"/>
                <a:gridCol w="391794"/>
                <a:gridCol w="389889"/>
                <a:gridCol w="390525"/>
                <a:gridCol w="391160"/>
                <a:gridCol w="265430"/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900" spc="19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algn="r" marR="1492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rMat</a:t>
                      </a:r>
                      <a:r>
                        <a:rPr dirty="0" sz="9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=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4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algn="r" marR="1492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069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7965">
                <a:tc>
                  <a:txBody>
                    <a:bodyPr/>
                    <a:lstStyle/>
                    <a:p>
                      <a:pPr algn="r" marR="149225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285"/>
                        </a:lnSpc>
                        <a:spcBef>
                          <a:spcPts val="4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73632" y="7290053"/>
            <a:ext cx="415290" cy="17741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40">
                <a:latin typeface="Arial"/>
                <a:cs typeface="Arial"/>
              </a:rPr>
              <a:t>c</a:t>
            </a:r>
            <a:r>
              <a:rPr dirty="0" sz="900" spc="21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7752" y="913917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3180" y="5648832"/>
            <a:ext cx="0" cy="3495040"/>
          </a:xfrm>
          <a:custGeom>
            <a:avLst/>
            <a:gdLst/>
            <a:ahLst/>
            <a:cxnLst/>
            <a:rect l="l" t="t" r="r" b="b"/>
            <a:pathLst>
              <a:path w="0" h="3495040">
                <a:moveTo>
                  <a:pt x="0" y="0"/>
                </a:moveTo>
                <a:lnTo>
                  <a:pt x="0" y="349491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12965" y="5648832"/>
            <a:ext cx="0" cy="3495040"/>
          </a:xfrm>
          <a:custGeom>
            <a:avLst/>
            <a:gdLst/>
            <a:ahLst/>
            <a:cxnLst/>
            <a:rect l="l" t="t" r="r" b="b"/>
            <a:pathLst>
              <a:path w="0" h="3495040">
                <a:moveTo>
                  <a:pt x="0" y="0"/>
                </a:moveTo>
                <a:lnTo>
                  <a:pt x="0" y="349491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88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52" y="918971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6332" y="975106"/>
            <a:ext cx="402590" cy="1458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cMat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0370" y="2240025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702" y="2555494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0370" y="2555494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8702" y="2870961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0370" y="2870961"/>
            <a:ext cx="901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7752" y="345706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3180" y="914399"/>
            <a:ext cx="0" cy="2547620"/>
          </a:xfrm>
          <a:custGeom>
            <a:avLst/>
            <a:gdLst/>
            <a:ahLst/>
            <a:cxnLst/>
            <a:rect l="l" t="t" r="r" b="b"/>
            <a:pathLst>
              <a:path w="0" h="2547620">
                <a:moveTo>
                  <a:pt x="0" y="0"/>
                </a:moveTo>
                <a:lnTo>
                  <a:pt x="0" y="25472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12965" y="914399"/>
            <a:ext cx="0" cy="2547620"/>
          </a:xfrm>
          <a:custGeom>
            <a:avLst/>
            <a:gdLst/>
            <a:ahLst/>
            <a:cxnLst/>
            <a:rect l="l" t="t" r="r" b="b"/>
            <a:pathLst>
              <a:path w="0" h="2547620">
                <a:moveTo>
                  <a:pt x="0" y="0"/>
                </a:moveTo>
                <a:lnTo>
                  <a:pt x="0" y="25472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7752" y="760907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83716" y="3188334"/>
            <a:ext cx="5795010" cy="5935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88180">
              <a:lnSpc>
                <a:spcPct val="100000"/>
              </a:lnSpc>
              <a:spcBef>
                <a:spcPts val="100"/>
              </a:spcBef>
              <a:tabLst>
                <a:tab pos="391160" algn="l"/>
              </a:tabLst>
            </a:pPr>
            <a:r>
              <a:rPr dirty="0" sz="1100" spc="-5">
                <a:latin typeface="Arial"/>
                <a:cs typeface="Arial"/>
              </a:rPr>
              <a:t>4	8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Magnitude</a:t>
            </a:r>
            <a:r>
              <a:rPr dirty="0" u="sng" sz="18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 spc="-5">
                <a:latin typeface="Verdana"/>
                <a:cs typeface="Verdana"/>
              </a:rPr>
              <a:t>Magnitude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v1,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v2,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v3,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…,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vn,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equation: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|v|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√(v1</a:t>
            </a:r>
            <a:r>
              <a:rPr dirty="0" baseline="31746" sz="1050" spc="-7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10">
                <a:latin typeface="Verdana"/>
                <a:cs typeface="Verdana"/>
              </a:rPr>
              <a:t>v2</a:t>
            </a:r>
            <a:r>
              <a:rPr dirty="0" baseline="31746" sz="1050" spc="-15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 v3</a:t>
            </a:r>
            <a:r>
              <a:rPr dirty="0" baseline="31746" sz="1050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+ … +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vn</a:t>
            </a:r>
            <a:r>
              <a:rPr dirty="0" baseline="31746" sz="1050" spc="-7">
                <a:latin typeface="Verdana"/>
                <a:cs typeface="Verdana"/>
              </a:rPr>
              <a:t>2</a:t>
            </a:r>
            <a:r>
              <a:rPr dirty="0" sz="1100" spc="-5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You need </a:t>
            </a:r>
            <a:r>
              <a:rPr dirty="0" sz="1100" spc="-5">
                <a:latin typeface="Verdana"/>
                <a:cs typeface="Verdana"/>
              </a:rPr>
              <a:t>to take the following </a:t>
            </a:r>
            <a:r>
              <a:rPr dirty="0" sz="1100">
                <a:latin typeface="Verdana"/>
                <a:cs typeface="Verdana"/>
              </a:rPr>
              <a:t>steps </a:t>
            </a:r>
            <a:r>
              <a:rPr dirty="0" sz="1100" spc="-5">
                <a:latin typeface="Verdana"/>
                <a:cs typeface="Verdana"/>
              </a:rPr>
              <a:t>to calculate the magnitude </a:t>
            </a:r>
            <a:r>
              <a:rPr dirty="0" sz="1100">
                <a:latin typeface="Verdana"/>
                <a:cs typeface="Verdana"/>
              </a:rPr>
              <a:t>of a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vector:</a:t>
            </a:r>
            <a:endParaRPr sz="1100">
              <a:latin typeface="Verdana"/>
              <a:cs typeface="Verdana"/>
            </a:endParaRPr>
          </a:p>
          <a:p>
            <a:pPr marL="30480" marR="24765">
              <a:lnSpc>
                <a:spcPct val="101099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Take the </a:t>
            </a:r>
            <a:r>
              <a:rPr dirty="0" sz="1100">
                <a:latin typeface="Verdana"/>
                <a:cs typeface="Verdana"/>
              </a:rPr>
              <a:t>product of the vector </a:t>
            </a:r>
            <a:r>
              <a:rPr dirty="0" sz="1100" spc="-5">
                <a:latin typeface="Verdana"/>
                <a:cs typeface="Verdana"/>
              </a:rPr>
              <a:t>with itself, using </a:t>
            </a:r>
            <a:r>
              <a:rPr dirty="0" sz="1100" spc="-5" b="1">
                <a:latin typeface="Verdana"/>
                <a:cs typeface="Verdana"/>
              </a:rPr>
              <a:t>array multiplication </a:t>
            </a:r>
            <a:r>
              <a:rPr dirty="0" sz="1100" spc="-5">
                <a:latin typeface="Verdana"/>
                <a:cs typeface="Verdana"/>
              </a:rPr>
              <a:t>(.*). This  </a:t>
            </a:r>
            <a:r>
              <a:rPr dirty="0" sz="1100">
                <a:latin typeface="Verdana"/>
                <a:cs typeface="Verdana"/>
              </a:rPr>
              <a:t>produces a vector sv, </a:t>
            </a:r>
            <a:r>
              <a:rPr dirty="0" sz="1100" spc="-5">
                <a:latin typeface="Verdana"/>
                <a:cs typeface="Verdana"/>
              </a:rPr>
              <a:t>whose elements are squares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elements </a:t>
            </a:r>
            <a:r>
              <a:rPr dirty="0" sz="1100">
                <a:latin typeface="Verdana"/>
                <a:cs typeface="Verdana"/>
              </a:rPr>
              <a:t>of vector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20"/>
              </a:spcBef>
            </a:pPr>
            <a:r>
              <a:rPr dirty="0" sz="1100">
                <a:latin typeface="Verdana"/>
                <a:cs typeface="Verdana"/>
              </a:rPr>
              <a:t>sv =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v.*v;</a:t>
            </a:r>
            <a:endParaRPr sz="1100">
              <a:latin typeface="Verdana"/>
              <a:cs typeface="Verdana"/>
            </a:endParaRPr>
          </a:p>
          <a:p>
            <a:pPr marL="30480" marR="24765">
              <a:lnSpc>
                <a:spcPct val="100899"/>
              </a:lnSpc>
              <a:spcBef>
                <a:spcPts val="600"/>
              </a:spcBef>
            </a:pP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sum </a:t>
            </a:r>
            <a:r>
              <a:rPr dirty="0" sz="1100" spc="-5">
                <a:latin typeface="Verdana"/>
                <a:cs typeface="Verdana"/>
              </a:rPr>
              <a:t>function to </a:t>
            </a:r>
            <a:r>
              <a:rPr dirty="0" sz="1100">
                <a:latin typeface="Verdana"/>
                <a:cs typeface="Verdana"/>
              </a:rPr>
              <a:t>get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5" b="1">
                <a:latin typeface="Verdana"/>
                <a:cs typeface="Verdana"/>
              </a:rPr>
              <a:t>sum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squares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>
                <a:latin typeface="Verdana"/>
                <a:cs typeface="Verdana"/>
              </a:rPr>
              <a:t>of vector </a:t>
            </a:r>
            <a:r>
              <a:rPr dirty="0" sz="1100" spc="-5">
                <a:latin typeface="Verdana"/>
                <a:cs typeface="Verdana"/>
              </a:rPr>
              <a:t>v. This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also called the dot </a:t>
            </a:r>
            <a:r>
              <a:rPr dirty="0" sz="1100">
                <a:latin typeface="Verdana"/>
                <a:cs typeface="Verdana"/>
              </a:rPr>
              <a:t>product of vector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25"/>
              </a:spcBef>
            </a:pPr>
            <a:r>
              <a:rPr dirty="0" sz="1100" spc="-5">
                <a:latin typeface="Verdana"/>
                <a:cs typeface="Verdana"/>
              </a:rPr>
              <a:t>dp=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sum(sv);</a:t>
            </a:r>
            <a:endParaRPr sz="1100">
              <a:latin typeface="Verdana"/>
              <a:cs typeface="Verdana"/>
            </a:endParaRPr>
          </a:p>
          <a:p>
            <a:pPr marL="30480" marR="22860">
              <a:lnSpc>
                <a:spcPct val="101800"/>
              </a:lnSpc>
              <a:spcBef>
                <a:spcPts val="590"/>
              </a:spcBef>
            </a:pPr>
            <a:r>
              <a:rPr dirty="0" sz="1100">
                <a:latin typeface="Verdana"/>
                <a:cs typeface="Verdana"/>
              </a:rPr>
              <a:t>Use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5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sqrt</a:t>
            </a:r>
            <a:r>
              <a:rPr dirty="0" sz="1100" spc="-14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square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root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sum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also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magnitude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vector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v.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610"/>
              </a:spcBef>
            </a:pPr>
            <a:r>
              <a:rPr dirty="0" sz="1100" spc="-5">
                <a:latin typeface="Verdana"/>
                <a:cs typeface="Verdana"/>
              </a:rPr>
              <a:t>mag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sqrt(s);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55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610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</a:pPr>
            <a:r>
              <a:rPr dirty="0" sz="900" spc="40">
                <a:latin typeface="Arial"/>
                <a:cs typeface="Arial"/>
              </a:rPr>
              <a:t>v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195">
                <a:latin typeface="Arial"/>
                <a:cs typeface="Arial"/>
              </a:rPr>
              <a:t>[1: </a:t>
            </a:r>
            <a:r>
              <a:rPr dirty="0" sz="1100" spc="140">
                <a:latin typeface="Arial"/>
                <a:cs typeface="Arial"/>
              </a:rPr>
              <a:t>2: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20];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5"/>
              </a:spcBef>
              <a:tabLst>
                <a:tab pos="1162685" algn="l"/>
              </a:tabLst>
            </a:pPr>
            <a:r>
              <a:rPr dirty="0" sz="900" spc="40">
                <a:latin typeface="Arial"/>
                <a:cs typeface="Arial"/>
              </a:rPr>
              <a:t>sv  </a:t>
            </a:r>
            <a:r>
              <a:rPr dirty="0" sz="1100" spc="-40">
                <a:latin typeface="Arial"/>
                <a:cs typeface="Arial"/>
              </a:rPr>
              <a:t>=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900" spc="175">
                <a:latin typeface="Arial"/>
                <a:cs typeface="Arial"/>
              </a:rPr>
              <a:t>v</a:t>
            </a:r>
            <a:r>
              <a:rPr dirty="0" sz="1100" spc="175">
                <a:latin typeface="Arial"/>
                <a:cs typeface="Arial"/>
              </a:rPr>
              <a:t>.*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900" spc="170">
                <a:latin typeface="Arial"/>
                <a:cs typeface="Arial"/>
              </a:rPr>
              <a:t>v</a:t>
            </a:r>
            <a:r>
              <a:rPr dirty="0" sz="1100" spc="170">
                <a:latin typeface="Arial"/>
                <a:cs typeface="Arial"/>
              </a:rPr>
              <a:t>;	</a:t>
            </a:r>
            <a:r>
              <a:rPr dirty="0" sz="1100" spc="-40">
                <a:latin typeface="Arial"/>
                <a:cs typeface="Arial"/>
              </a:rPr>
              <a:t>%</a:t>
            </a:r>
            <a:r>
              <a:rPr dirty="0" sz="900" spc="-40">
                <a:latin typeface="Arial"/>
                <a:cs typeface="Arial"/>
              </a:rPr>
              <a:t>the </a:t>
            </a:r>
            <a:r>
              <a:rPr dirty="0" sz="900" spc="80">
                <a:latin typeface="Arial"/>
                <a:cs typeface="Arial"/>
              </a:rPr>
              <a:t>vector </a:t>
            </a:r>
            <a:r>
              <a:rPr dirty="0" sz="1100" spc="120">
                <a:latin typeface="Arial"/>
                <a:cs typeface="Arial"/>
              </a:rPr>
              <a:t>with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900" spc="30">
                <a:latin typeface="Arial"/>
                <a:cs typeface="Arial"/>
              </a:rPr>
              <a:t>elements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106805">
              <a:lnSpc>
                <a:spcPct val="100000"/>
              </a:lnSpc>
            </a:pP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as </a:t>
            </a:r>
            <a:r>
              <a:rPr dirty="0" sz="900" spc="30">
                <a:latin typeface="Arial"/>
                <a:cs typeface="Arial"/>
              </a:rPr>
              <a:t>square </a:t>
            </a:r>
            <a:r>
              <a:rPr dirty="0" sz="900" spc="114">
                <a:latin typeface="Arial"/>
                <a:cs typeface="Arial"/>
              </a:rPr>
              <a:t>of </a:t>
            </a:r>
            <a:r>
              <a:rPr dirty="0" sz="900" spc="165">
                <a:latin typeface="Arial"/>
                <a:cs typeface="Arial"/>
              </a:rPr>
              <a:t>v</a:t>
            </a:r>
            <a:r>
              <a:rPr dirty="0" sz="1100" spc="165">
                <a:latin typeface="Arial"/>
                <a:cs typeface="Arial"/>
              </a:rPr>
              <a:t>'s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elements</a:t>
            </a:r>
            <a:endParaRPr sz="1100">
              <a:latin typeface="Arial"/>
              <a:cs typeface="Arial"/>
            </a:endParaRPr>
          </a:p>
          <a:p>
            <a:pPr marL="102235" marR="1690370">
              <a:lnSpc>
                <a:spcPct val="188200"/>
              </a:lnSpc>
              <a:tabLst>
                <a:tab pos="1406525" algn="l"/>
              </a:tabLst>
            </a:pPr>
            <a:r>
              <a:rPr dirty="0" sz="1100" spc="-5">
                <a:latin typeface="Arial"/>
                <a:cs typeface="Arial"/>
              </a:rPr>
              <a:t>dp 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sum(sv);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sum </a:t>
            </a:r>
            <a:r>
              <a:rPr dirty="0" sz="1100" spc="140">
                <a:latin typeface="Arial"/>
                <a:cs typeface="Arial"/>
              </a:rPr>
              <a:t>of </a:t>
            </a:r>
            <a:r>
              <a:rPr dirty="0" sz="1100" spc="40">
                <a:latin typeface="Arial"/>
                <a:cs typeface="Arial"/>
              </a:rPr>
              <a:t>squares </a:t>
            </a:r>
            <a:r>
              <a:rPr dirty="0" sz="1100" spc="235">
                <a:latin typeface="Arial"/>
                <a:cs typeface="Arial"/>
              </a:rPr>
              <a:t>-- </a:t>
            </a:r>
            <a:r>
              <a:rPr dirty="0" sz="1100" spc="90">
                <a:latin typeface="Arial"/>
                <a:cs typeface="Arial"/>
              </a:rPr>
              <a:t>the dot </a:t>
            </a:r>
            <a:r>
              <a:rPr dirty="0" sz="1100" spc="75">
                <a:latin typeface="Arial"/>
                <a:cs typeface="Arial"/>
              </a:rPr>
              <a:t>product  </a:t>
            </a:r>
            <a:r>
              <a:rPr dirty="0" sz="1100" spc="-110">
                <a:latin typeface="Arial"/>
                <a:cs typeface="Arial"/>
              </a:rPr>
              <a:t>mag  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145">
                <a:latin typeface="Arial"/>
                <a:cs typeface="Arial"/>
              </a:rPr>
              <a:t>sqrt(dp);	</a:t>
            </a:r>
            <a:r>
              <a:rPr dirty="0" sz="1100" spc="-375">
                <a:latin typeface="Arial"/>
                <a:cs typeface="Arial"/>
              </a:rPr>
              <a:t>%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30">
                <a:latin typeface="Arial"/>
                <a:cs typeface="Arial"/>
              </a:rPr>
              <a:t>magnitude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8608" y="91955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8608" y="91955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7752" y="9200133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 h="0">
                <a:moveTo>
                  <a:pt x="0" y="0"/>
                </a:moveTo>
                <a:lnTo>
                  <a:pt x="57905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8393" y="91955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8393" y="91955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143"/>
                </a:moveTo>
                <a:lnTo>
                  <a:pt x="9143" y="9143"/>
                </a:lnTo>
                <a:lnTo>
                  <a:pt x="9143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3180" y="7604505"/>
            <a:ext cx="0" cy="1591310"/>
          </a:xfrm>
          <a:custGeom>
            <a:avLst/>
            <a:gdLst/>
            <a:ahLst/>
            <a:cxnLst/>
            <a:rect l="l" t="t" r="r" b="b"/>
            <a:pathLst>
              <a:path w="0" h="1591309">
                <a:moveTo>
                  <a:pt x="0" y="0"/>
                </a:moveTo>
                <a:lnTo>
                  <a:pt x="0" y="159105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12965" y="7604505"/>
            <a:ext cx="0" cy="1591310"/>
          </a:xfrm>
          <a:custGeom>
            <a:avLst/>
            <a:gdLst/>
            <a:ahLst/>
            <a:cxnLst/>
            <a:rect l="l" t="t" r="r" b="b"/>
            <a:pathLst>
              <a:path w="0" h="1591309">
                <a:moveTo>
                  <a:pt x="0" y="0"/>
                </a:moveTo>
                <a:lnTo>
                  <a:pt x="0" y="159105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89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180" y="918971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130">
                <a:latin typeface="Arial"/>
                <a:cs typeface="Arial"/>
              </a:rPr>
              <a:t>disp('Magnitude:');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disp(mag);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10"/>
              </a:spcBef>
            </a:pPr>
            <a:r>
              <a:rPr dirty="0"/>
              <a:t>90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86585"/>
            <a:ext cx="3811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180" y="1742185"/>
            <a:ext cx="5800090" cy="64198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55">
                <a:latin typeface="Arial"/>
                <a:cs typeface="Arial"/>
              </a:rPr>
              <a:t>Magnitude: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5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36.4692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716" y="2662173"/>
            <a:ext cx="5795010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</a:t>
            </a:r>
            <a:r>
              <a:rPr dirty="0" u="sng" sz="1800" spc="-3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Dot</a:t>
            </a:r>
            <a:r>
              <a:rPr dirty="0" u="sng" sz="1800" spc="-2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Product	</a:t>
            </a:r>
            <a:endParaRPr sz="1800">
              <a:latin typeface="Arial"/>
              <a:cs typeface="Arial"/>
            </a:endParaRPr>
          </a:p>
          <a:p>
            <a:pPr marL="30480" marR="24765">
              <a:lnSpc>
                <a:spcPct val="108200"/>
              </a:lnSpc>
              <a:spcBef>
                <a:spcPts val="690"/>
              </a:spcBef>
            </a:pPr>
            <a:r>
              <a:rPr dirty="0" sz="1100">
                <a:latin typeface="Verdana"/>
                <a:cs typeface="Verdana"/>
              </a:rPr>
              <a:t>Dot product of </a:t>
            </a:r>
            <a:r>
              <a:rPr dirty="0" sz="1100" spc="-5">
                <a:latin typeface="Verdana"/>
                <a:cs typeface="Verdana"/>
              </a:rPr>
              <a:t>two vectors </a:t>
            </a:r>
            <a:r>
              <a:rPr dirty="0" sz="1100">
                <a:latin typeface="Verdana"/>
                <a:cs typeface="Verdana"/>
              </a:rPr>
              <a:t>a = </a:t>
            </a:r>
            <a:r>
              <a:rPr dirty="0" sz="1100" spc="-5">
                <a:latin typeface="Verdana"/>
                <a:cs typeface="Verdana"/>
              </a:rPr>
              <a:t>(a1, a2, </a:t>
            </a:r>
            <a:r>
              <a:rPr dirty="0" sz="1100">
                <a:latin typeface="Verdana"/>
                <a:cs typeface="Verdana"/>
              </a:rPr>
              <a:t>…, an) and b = </a:t>
            </a:r>
            <a:r>
              <a:rPr dirty="0" sz="1100" spc="-5">
                <a:latin typeface="Verdana"/>
                <a:cs typeface="Verdana"/>
              </a:rPr>
              <a:t>(b1, </a:t>
            </a:r>
            <a:r>
              <a:rPr dirty="0" sz="1100">
                <a:latin typeface="Verdana"/>
                <a:cs typeface="Verdana"/>
              </a:rPr>
              <a:t>b2, </a:t>
            </a:r>
            <a:r>
              <a:rPr dirty="0" sz="1100" spc="-5">
                <a:latin typeface="Verdana"/>
                <a:cs typeface="Verdana"/>
              </a:rPr>
              <a:t>…, </a:t>
            </a:r>
            <a:r>
              <a:rPr dirty="0" sz="1100">
                <a:latin typeface="Verdana"/>
                <a:cs typeface="Verdana"/>
              </a:rPr>
              <a:t>bn)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given  </a:t>
            </a:r>
            <a:r>
              <a:rPr dirty="0" sz="1100" spc="-5">
                <a:latin typeface="Verdana"/>
                <a:cs typeface="Verdana"/>
              </a:rPr>
              <a:t>by: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a.b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∑(ai.bi)</a:t>
            </a:r>
            <a:endParaRPr sz="110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Dot product of </a:t>
            </a:r>
            <a:r>
              <a:rPr dirty="0" sz="1100" spc="-5">
                <a:latin typeface="Verdana"/>
                <a:cs typeface="Verdana"/>
              </a:rPr>
              <a:t>two vectors </a:t>
            </a:r>
            <a:r>
              <a:rPr dirty="0" sz="1100">
                <a:latin typeface="Verdana"/>
                <a:cs typeface="Verdana"/>
              </a:rPr>
              <a:t>a and b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calculated </a:t>
            </a:r>
            <a:r>
              <a:rPr dirty="0" sz="1100" spc="-5">
                <a:latin typeface="Verdana"/>
                <a:cs typeface="Verdana"/>
              </a:rPr>
              <a:t>using the </a:t>
            </a:r>
            <a:r>
              <a:rPr dirty="0" sz="1100" b="1">
                <a:latin typeface="Verdana"/>
                <a:cs typeface="Verdana"/>
              </a:rPr>
              <a:t>dot</a:t>
            </a:r>
            <a:r>
              <a:rPr dirty="0" sz="1100" spc="-19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180" y="4144390"/>
            <a:ext cx="5800090" cy="3263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55"/>
              </a:spcBef>
            </a:pPr>
            <a:r>
              <a:rPr dirty="0" sz="900" spc="125">
                <a:latin typeface="Arial"/>
                <a:cs typeface="Arial"/>
              </a:rPr>
              <a:t>dot</a:t>
            </a:r>
            <a:r>
              <a:rPr dirty="0" sz="1100" spc="125">
                <a:latin typeface="Arial"/>
                <a:cs typeface="Arial"/>
              </a:rPr>
              <a:t>(</a:t>
            </a:r>
            <a:r>
              <a:rPr dirty="0" sz="900" spc="125">
                <a:latin typeface="Arial"/>
                <a:cs typeface="Arial"/>
              </a:rPr>
              <a:t>a</a:t>
            </a:r>
            <a:r>
              <a:rPr dirty="0" sz="1100" spc="125">
                <a:latin typeface="Arial"/>
                <a:cs typeface="Arial"/>
              </a:rPr>
              <a:t>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900" spc="180">
                <a:latin typeface="Arial"/>
                <a:cs typeface="Arial"/>
              </a:rPr>
              <a:t>b</a:t>
            </a:r>
            <a:r>
              <a:rPr dirty="0" sz="1100" spc="18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574644"/>
            <a:ext cx="3049270" cy="5359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 b="1"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spc="-5">
                <a:latin typeface="Verdana"/>
                <a:cs typeface="Verdana"/>
              </a:rPr>
              <a:t>Create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script file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80" y="5272404"/>
            <a:ext cx="5800090" cy="12744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900" spc="15">
                <a:latin typeface="Arial"/>
                <a:cs typeface="Arial"/>
              </a:rPr>
              <a:t>v1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50">
                <a:latin typeface="Arial"/>
                <a:cs typeface="Arial"/>
              </a:rPr>
              <a:t>[2 </a:t>
            </a:r>
            <a:r>
              <a:rPr dirty="0" sz="1100" spc="-5">
                <a:latin typeface="Arial"/>
                <a:cs typeface="Arial"/>
              </a:rPr>
              <a:t>3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4];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v2  </a:t>
            </a:r>
            <a:r>
              <a:rPr dirty="0" sz="1100" spc="-40">
                <a:latin typeface="Arial"/>
                <a:cs typeface="Arial"/>
              </a:rPr>
              <a:t>=  </a:t>
            </a:r>
            <a:r>
              <a:rPr dirty="0" sz="1100" spc="150">
                <a:latin typeface="Arial"/>
                <a:cs typeface="Arial"/>
              </a:rPr>
              <a:t>[1 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195">
                <a:latin typeface="Arial"/>
                <a:cs typeface="Arial"/>
              </a:rPr>
              <a:t>3];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dp </a:t>
            </a:r>
            <a:r>
              <a:rPr dirty="0" sz="1100" spc="-40">
                <a:latin typeface="Arial"/>
                <a:cs typeface="Arial"/>
              </a:rPr>
              <a:t>= </a:t>
            </a:r>
            <a:r>
              <a:rPr dirty="0" sz="900" spc="110">
                <a:latin typeface="Arial"/>
                <a:cs typeface="Arial"/>
              </a:rPr>
              <a:t>dot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900" spc="110">
                <a:latin typeface="Arial"/>
                <a:cs typeface="Arial"/>
              </a:rPr>
              <a:t>v1</a:t>
            </a:r>
            <a:r>
              <a:rPr dirty="0" sz="1100" spc="110">
                <a:latin typeface="Arial"/>
                <a:cs typeface="Arial"/>
              </a:rPr>
              <a:t>,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900" spc="145">
                <a:latin typeface="Arial"/>
                <a:cs typeface="Arial"/>
              </a:rPr>
              <a:t>v2</a:t>
            </a:r>
            <a:r>
              <a:rPr dirty="0" sz="1100" spc="145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dirty="0" sz="900" spc="114">
                <a:latin typeface="Arial"/>
                <a:cs typeface="Arial"/>
              </a:rPr>
              <a:t>disp</a:t>
            </a:r>
            <a:r>
              <a:rPr dirty="0" sz="1100" spc="114">
                <a:latin typeface="Arial"/>
                <a:cs typeface="Arial"/>
              </a:rPr>
              <a:t>('Dot </a:t>
            </a:r>
            <a:r>
              <a:rPr dirty="0" sz="1100" spc="145">
                <a:latin typeface="Arial"/>
                <a:cs typeface="Arial"/>
              </a:rPr>
              <a:t>Product:');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900" spc="120">
                <a:latin typeface="Arial"/>
                <a:cs typeface="Arial"/>
              </a:rPr>
              <a:t>disp</a:t>
            </a:r>
            <a:r>
              <a:rPr dirty="0" sz="1100" spc="120">
                <a:latin typeface="Arial"/>
                <a:cs typeface="Arial"/>
              </a:rPr>
              <a:t>(</a:t>
            </a:r>
            <a:r>
              <a:rPr dirty="0" sz="900" spc="120">
                <a:latin typeface="Arial"/>
                <a:cs typeface="Arial"/>
              </a:rPr>
              <a:t>dp</a:t>
            </a:r>
            <a:r>
              <a:rPr dirty="0" sz="1100" spc="120">
                <a:latin typeface="Arial"/>
                <a:cs typeface="Arial"/>
              </a:rPr>
              <a:t>);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687692"/>
            <a:ext cx="3811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run </a:t>
            </a:r>
            <a:r>
              <a:rPr dirty="0" sz="1100" spc="-5">
                <a:latin typeface="Verdana"/>
                <a:cs typeface="Verdana"/>
              </a:rPr>
              <a:t>the file,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displays the following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" y="7043292"/>
            <a:ext cx="5800090" cy="64389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545"/>
              </a:spcBef>
            </a:pPr>
            <a:r>
              <a:rPr dirty="0" sz="1100" spc="30">
                <a:latin typeface="Arial"/>
                <a:cs typeface="Arial"/>
              </a:rPr>
              <a:t>Dot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90">
                <a:latin typeface="Arial"/>
                <a:cs typeface="Arial"/>
              </a:rPr>
              <a:t>Product: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716" y="7803674"/>
            <a:ext cx="5795010" cy="119697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5781675" algn="l"/>
              </a:tabLst>
            </a:pPr>
            <a:r>
              <a:rPr dirty="0" u="sng" sz="180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</a:t>
            </a:r>
            <a:r>
              <a:rPr dirty="0" u="sng" sz="18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dirty="0" u="sng" sz="1800" spc="-25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Uniformly</a:t>
            </a:r>
            <a:r>
              <a:rPr dirty="0" u="sng" sz="18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Spaced</a:t>
            </a:r>
            <a:r>
              <a:rPr dirty="0" u="sng" sz="18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Elements	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85"/>
              </a:spcBef>
            </a:pPr>
            <a:r>
              <a:rPr dirty="0" sz="1100">
                <a:latin typeface="Verdana"/>
                <a:cs typeface="Verdana"/>
              </a:rPr>
              <a:t>MATLAB </a:t>
            </a:r>
            <a:r>
              <a:rPr dirty="0" sz="1100" spc="-5">
                <a:latin typeface="Verdana"/>
                <a:cs typeface="Verdana"/>
              </a:rPr>
              <a:t>allows you to </a:t>
            </a:r>
            <a:r>
              <a:rPr dirty="0" sz="1100">
                <a:latin typeface="Verdana"/>
                <a:cs typeface="Verdana"/>
              </a:rPr>
              <a:t>create a vector </a:t>
            </a:r>
            <a:r>
              <a:rPr dirty="0" sz="1100" spc="-5">
                <a:latin typeface="Verdana"/>
                <a:cs typeface="Verdana"/>
              </a:rPr>
              <a:t>with uniformly </a:t>
            </a:r>
            <a:r>
              <a:rPr dirty="0" sz="1100">
                <a:latin typeface="Verdana"/>
                <a:cs typeface="Verdana"/>
              </a:rPr>
              <a:t>spaced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elements.</a:t>
            </a:r>
            <a:endParaRPr sz="1100">
              <a:latin typeface="Verdana"/>
              <a:cs typeface="Verdana"/>
            </a:endParaRPr>
          </a:p>
          <a:p>
            <a:pPr marL="30480" marR="2413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To create a vector v </a:t>
            </a:r>
            <a:r>
              <a:rPr dirty="0" sz="1100" spc="-5">
                <a:latin typeface="Verdana"/>
                <a:cs typeface="Verdana"/>
              </a:rPr>
              <a:t>with the first </a:t>
            </a:r>
            <a:r>
              <a:rPr dirty="0" sz="1100">
                <a:latin typeface="Verdana"/>
                <a:cs typeface="Verdana"/>
              </a:rPr>
              <a:t>element </a:t>
            </a:r>
            <a:r>
              <a:rPr dirty="0" sz="1100" spc="-5">
                <a:latin typeface="Verdana"/>
                <a:cs typeface="Verdana"/>
              </a:rPr>
              <a:t>f, last </a:t>
            </a:r>
            <a:r>
              <a:rPr dirty="0" sz="1100">
                <a:latin typeface="Verdana"/>
                <a:cs typeface="Verdana"/>
              </a:rPr>
              <a:t>element </a:t>
            </a:r>
            <a:r>
              <a:rPr dirty="0" sz="1100" spc="-5">
                <a:latin typeface="Verdana"/>
                <a:cs typeface="Verdana"/>
              </a:rPr>
              <a:t>l,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difference  between </a:t>
            </a:r>
            <a:r>
              <a:rPr dirty="0" sz="1100" spc="-5">
                <a:latin typeface="Verdana"/>
                <a:cs typeface="Verdana"/>
              </a:rPr>
              <a:t>elements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any real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n, </a:t>
            </a:r>
            <a:r>
              <a:rPr dirty="0" sz="1100" spc="5">
                <a:latin typeface="Verdana"/>
                <a:cs typeface="Verdana"/>
              </a:rPr>
              <a:t>we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write: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Shirjeel</dc:creator>
  <dcterms:created xsi:type="dcterms:W3CDTF">2018-04-25T16:44:13Z</dcterms:created>
  <dcterms:modified xsi:type="dcterms:W3CDTF">2018-04-25T16:44:13Z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2014-11-19T00:00:00Z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2018-04-25T00:00:00Z</vt:filetime>
  </property>
</Properties>
</file>